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40"/>
  </p:notesMasterIdLst>
  <p:handoutMasterIdLst>
    <p:handoutMasterId r:id="rId41"/>
  </p:handoutMasterIdLst>
  <p:sldIdLst>
    <p:sldId id="256" r:id="rId2"/>
    <p:sldId id="437" r:id="rId3"/>
    <p:sldId id="345" r:id="rId4"/>
    <p:sldId id="421" r:id="rId5"/>
    <p:sldId id="422" r:id="rId6"/>
    <p:sldId id="423"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18" r:id="rId21"/>
    <p:sldId id="387" r:id="rId22"/>
    <p:sldId id="402" r:id="rId23"/>
    <p:sldId id="403" r:id="rId24"/>
    <p:sldId id="404" r:id="rId25"/>
    <p:sldId id="405" r:id="rId26"/>
    <p:sldId id="406" r:id="rId27"/>
    <p:sldId id="383" r:id="rId28"/>
    <p:sldId id="384" r:id="rId29"/>
    <p:sldId id="385" r:id="rId30"/>
    <p:sldId id="386" r:id="rId31"/>
    <p:sldId id="390" r:id="rId32"/>
    <p:sldId id="398" r:id="rId33"/>
    <p:sldId id="419" r:id="rId34"/>
    <p:sldId id="375" r:id="rId35"/>
    <p:sldId id="420" r:id="rId36"/>
    <p:sldId id="329" r:id="rId37"/>
    <p:sldId id="416" r:id="rId38"/>
    <p:sldId id="417" r:id="rId39"/>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575" autoAdjust="0"/>
  </p:normalViewPr>
  <p:slideViewPr>
    <p:cSldViewPr>
      <p:cViewPr varScale="1">
        <p:scale>
          <a:sx n="109" d="100"/>
          <a:sy n="109" d="100"/>
        </p:scale>
        <p:origin x="-6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notesMaster" Target="notesMasters/notesMaster1.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interSettings" Target="printerSettings/printerSettings1.bin"/><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viewProps" Target="viewProps.xml"/><Relationship Id="rId4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E9B05C59-F0E1-234B-AE4A-7A53D160182A}" type="datetime1">
              <a:rPr lang="en-US"/>
              <a:pPr/>
              <a:t>4/9/12</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8C8C58CF-00DC-A84E-913D-E6E492A2B91D}" type="slidenum">
              <a:rPr lang="en-US"/>
              <a:pPr/>
              <a:t>‹#›</a:t>
            </a:fld>
            <a:endParaRPr lang="en-US"/>
          </a:p>
        </p:txBody>
      </p:sp>
    </p:spTree>
    <p:extLst>
      <p:ext uri="{BB962C8B-B14F-4D97-AF65-F5344CB8AC3E}">
        <p14:creationId xmlns:p14="http://schemas.microsoft.com/office/powerpoint/2010/main" val="17936420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7C4F819E-56B0-9740-B0CC-DE7603347DB0}" type="datetime1">
              <a:rPr lang="en-US"/>
              <a:pPr/>
              <a:t>4/9/12</a:t>
            </a:fld>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BAC055B7-19CA-4944-96D8-BA6A6F60ACF0}" type="slidenum">
              <a:rPr lang="en-US"/>
              <a:pPr/>
              <a:t>‹#›</a:t>
            </a:fld>
            <a:endParaRPr lang="en-US"/>
          </a:p>
        </p:txBody>
      </p:sp>
    </p:spTree>
    <p:extLst>
      <p:ext uri="{BB962C8B-B14F-4D97-AF65-F5344CB8AC3E}">
        <p14:creationId xmlns:p14="http://schemas.microsoft.com/office/powerpoint/2010/main" val="145471991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A5B0997D-36C1-C44B-8260-1A3766963E77}" type="datetime1">
              <a:rPr lang="en-US"/>
              <a:pPr/>
              <a:t>4/9/12</a:t>
            </a:fld>
            <a:endParaRPr lang="en-US"/>
          </a:p>
        </p:txBody>
      </p:sp>
      <p:sp>
        <p:nvSpPr>
          <p:cNvPr id="20483" name="Rectangle 7"/>
          <p:cNvSpPr>
            <a:spLocks noGrp="1" noChangeArrowheads="1"/>
          </p:cNvSpPr>
          <p:nvPr>
            <p:ph type="sldNum" sz="quarter" idx="5"/>
          </p:nvPr>
        </p:nvSpPr>
        <p:spPr>
          <a:noFill/>
        </p:spPr>
        <p:txBody>
          <a:bodyPr/>
          <a:lstStyle/>
          <a:p>
            <a:fld id="{6008F3B0-D10B-9A41-A191-000D04A90265}" type="slidenum">
              <a:rPr lang="en-US"/>
              <a:pPr/>
              <a:t>1</a:t>
            </a:fld>
            <a:endParaRPr lang="en-US"/>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Is anyone not excited?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B435183B-AB6D-7044-A505-96D39EDAFFE2}" type="datetime1">
              <a:rPr lang="en-US" smtClean="0"/>
              <a:pPr/>
              <a:t>4/9/12</a:t>
            </a:fld>
            <a:endParaRPr lang="en-US" smtClean="0"/>
          </a:p>
        </p:txBody>
      </p:sp>
      <p:sp>
        <p:nvSpPr>
          <p:cNvPr id="51203" name="Rectangle 7"/>
          <p:cNvSpPr>
            <a:spLocks noGrp="1" noChangeArrowheads="1"/>
          </p:cNvSpPr>
          <p:nvPr>
            <p:ph type="sldNum" sz="quarter" idx="5"/>
          </p:nvPr>
        </p:nvSpPr>
        <p:spPr>
          <a:noFill/>
        </p:spPr>
        <p:txBody>
          <a:bodyPr/>
          <a:lstStyle/>
          <a:p>
            <a:fld id="{E5B0B3C3-CE47-E84F-B51F-E9CBAD8F739E}" type="slidenum">
              <a:rPr lang="en-US"/>
              <a:pPr/>
              <a:t>11</a:t>
            </a:fld>
            <a:endParaRPr lang="en-US"/>
          </a:p>
        </p:txBody>
      </p:sp>
      <p:sp>
        <p:nvSpPr>
          <p:cNvPr id="51204" name="Rectangle 2"/>
          <p:cNvSpPr>
            <a:spLocks noGrp="1" noRot="1" noChangeAspect="1" noChangeArrowheads="1"/>
          </p:cNvSpPr>
          <p:nvPr>
            <p:ph type="sldImg"/>
          </p:nvPr>
        </p:nvSpPr>
        <p:spPr>
          <a:solidFill>
            <a:srgbClr val="FFFFFF"/>
          </a:solidFill>
          <a:ln/>
        </p:spPr>
      </p:sp>
      <p:sp>
        <p:nvSpPr>
          <p:cNvPr id="5120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-The</a:t>
            </a:r>
            <a:r>
              <a:rPr lang="en-US" baseline="0" dirty="0" smtClean="0">
                <a:latin typeface="Arial" charset="0"/>
                <a:ea typeface="ＭＳ Ｐゴシック" charset="-128"/>
                <a:cs typeface="ＭＳ Ｐゴシック" charset="-128"/>
              </a:rPr>
              <a:t> book does not define online identity theft as a cybercrime.  It is only a “cyber-related” crime, and has been “</a:t>
            </a:r>
            <a:r>
              <a:rPr lang="en-US" baseline="0" dirty="0" err="1" smtClean="0">
                <a:latin typeface="Arial" charset="0"/>
                <a:ea typeface="ＭＳ Ｐゴシック" charset="-128"/>
                <a:cs typeface="ＭＳ Ｐゴシック" charset="-128"/>
              </a:rPr>
              <a:t>cyberexacerbated</a:t>
            </a:r>
            <a:r>
              <a:rPr lang="en-US" baseline="0" dirty="0" smtClean="0">
                <a:latin typeface="Arial" charset="0"/>
                <a:ea typeface="ＭＳ Ｐゴシック" charset="-128"/>
                <a:cs typeface="ＭＳ Ｐゴシック" charset="-128"/>
              </a:rPr>
              <a:t>” by the technological age.</a:t>
            </a:r>
          </a:p>
          <a:p>
            <a:pPr eaLnBrk="1" hangingPunct="1"/>
            <a:r>
              <a:rPr lang="en-US" baseline="0" dirty="0" smtClean="0">
                <a:latin typeface="Arial" charset="0"/>
                <a:ea typeface="ＭＳ Ｐゴシック" charset="-128"/>
                <a:cs typeface="ＭＳ Ｐゴシック" charset="-128"/>
              </a:rPr>
              <a:t>-Phishing:  Thieves try to trick victims by sending e-mails pretending to be from a bank or other company the victim associates with.  The message usually requests for information for one reason or another, and hopes the victim will fall for the trap.  Phishing is exacerbated by the use of e-mail, which allows thieves to steal information at no cost and in bulk.</a:t>
            </a:r>
          </a:p>
          <a:p>
            <a:pPr eaLnBrk="1" hangingPunct="1"/>
            <a:r>
              <a:rPr lang="en-US" baseline="0" dirty="0" smtClean="0">
                <a:latin typeface="Arial" charset="0"/>
                <a:ea typeface="ＭＳ Ｐゴシック" charset="-128"/>
                <a:cs typeface="ＭＳ Ｐゴシック" charset="-128"/>
              </a:rPr>
              <a:t>-Databases:  When a companies database is breached due to a security flaw, upwards of hundreds of thousands of customers identities are at risk.  Before technology, it was probably more profitable to rob a bank than trying to steal the identities of its customers.</a:t>
            </a:r>
          </a:p>
          <a:p>
            <a:pPr eaLnBrk="1" hangingPunct="1"/>
            <a:r>
              <a:rPr lang="en-US" baseline="0" dirty="0" smtClean="0">
                <a:latin typeface="Arial" charset="0"/>
                <a:ea typeface="ＭＳ Ｐゴシック" charset="-128"/>
                <a:cs typeface="ＭＳ Ｐゴシック" charset="-128"/>
              </a:rPr>
              <a:t>-Spyware:  By infecting a person’s home computer, thieves can learn what companies a victim deal’s with, and can acquire their passwords and other information.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D17E190D-3AA2-1242-90AD-96745955D1A2}" type="datetime1">
              <a:rPr lang="en-US"/>
              <a:pPr/>
              <a:t>4/9/12</a:t>
            </a:fld>
            <a:endParaRPr lang="en-US"/>
          </a:p>
        </p:txBody>
      </p:sp>
      <p:sp>
        <p:nvSpPr>
          <p:cNvPr id="49155" name="Rectangle 7"/>
          <p:cNvSpPr>
            <a:spLocks noGrp="1" noChangeArrowheads="1"/>
          </p:cNvSpPr>
          <p:nvPr>
            <p:ph type="sldNum" sz="quarter" idx="5"/>
          </p:nvPr>
        </p:nvSpPr>
        <p:spPr>
          <a:noFill/>
        </p:spPr>
        <p:txBody>
          <a:bodyPr/>
          <a:lstStyle/>
          <a:p>
            <a:fld id="{037428D0-9ADA-B648-87A2-D808FA971673}" type="slidenum">
              <a:rPr lang="en-US"/>
              <a:pPr/>
              <a:t>12</a:t>
            </a:fld>
            <a:endParaRPr lang="en-US"/>
          </a:p>
        </p:txBody>
      </p:sp>
      <p:sp>
        <p:nvSpPr>
          <p:cNvPr id="49156" name="Rectangle 2"/>
          <p:cNvSpPr>
            <a:spLocks noGrp="1" noRot="1" noChangeAspect="1" noChangeArrowheads="1" noTextEdit="1"/>
          </p:cNvSpPr>
          <p:nvPr>
            <p:ph type="sldImg"/>
          </p:nvPr>
        </p:nvSpPr>
        <p:spPr>
          <a:solidFill>
            <a:srgbClr val="FFFFFF"/>
          </a:solidFill>
          <a:ln/>
        </p:spPr>
      </p:sp>
      <p:sp>
        <p:nvSpPr>
          <p:cNvPr id="4915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Finance:  If the thief</a:t>
            </a:r>
            <a:r>
              <a:rPr lang="en-US" baseline="0" dirty="0" smtClean="0">
                <a:latin typeface="Arial" charset="0"/>
                <a:ea typeface="ＭＳ Ｐゴシック" charset="-128"/>
                <a:cs typeface="ＭＳ Ｐゴシック" charset="-128"/>
              </a:rPr>
              <a:t> is able to steal enough information to gain control of a person’s bank account, they can do irreparable damage that person’s financial status.  The thief would probably spend the victim’s savings quickly, and continue to spend even when the money is gone.  This will ruin the victim’s credit, and they will be unable to receive loans.</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Criminal:  The</a:t>
            </a:r>
            <a:r>
              <a:rPr lang="en-US" baseline="0" dirty="0" smtClean="0">
                <a:latin typeface="Arial" charset="0"/>
                <a:ea typeface="ＭＳ Ｐゴシック" charset="-128"/>
                <a:cs typeface="ＭＳ Ｐゴシック" charset="-128"/>
              </a:rPr>
              <a:t> most well known form of identity theft is credit card theft on the internet, but thieves can also take on a false identity while committing crimes.  This leaves the victim in a mess of trouble with the legal system.</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Inconvenience:</a:t>
            </a:r>
            <a:r>
              <a:rPr lang="en-US" baseline="0" dirty="0" smtClean="0">
                <a:latin typeface="Arial" charset="0"/>
                <a:ea typeface="ＭＳ Ｐゴシック" charset="-128"/>
                <a:cs typeface="ＭＳ Ｐゴシック" charset="-128"/>
              </a:rPr>
              <a:t>  Depending on the severity of the theft, it could take years before every fraudulent act is fixed.  The time and money spent by victims to regain their identity could be worth more then what the thief took.</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CD77DC26-39F9-7642-8F1E-FAC97C7393EC}" type="datetime1">
              <a:rPr lang="en-US"/>
              <a:pPr/>
              <a:t>4/9/12</a:t>
            </a:fld>
            <a:endParaRPr lang="en-US"/>
          </a:p>
        </p:txBody>
      </p:sp>
      <p:sp>
        <p:nvSpPr>
          <p:cNvPr id="47107" name="Rectangle 7"/>
          <p:cNvSpPr>
            <a:spLocks noGrp="1" noChangeArrowheads="1"/>
          </p:cNvSpPr>
          <p:nvPr>
            <p:ph type="sldNum" sz="quarter" idx="5"/>
          </p:nvPr>
        </p:nvSpPr>
        <p:spPr>
          <a:noFill/>
        </p:spPr>
        <p:txBody>
          <a:bodyPr/>
          <a:lstStyle/>
          <a:p>
            <a:fld id="{613A84A1-3AE9-A445-8F47-3578531A7276}" type="slidenum">
              <a:rPr lang="en-US"/>
              <a:pPr/>
              <a:t>13</a:t>
            </a:fld>
            <a:endParaRPr lang="en-US"/>
          </a:p>
        </p:txBody>
      </p:sp>
      <p:sp>
        <p:nvSpPr>
          <p:cNvPr id="47108" name="Rectangle 2"/>
          <p:cNvSpPr>
            <a:spLocks noGrp="1" noRot="1" noChangeAspect="1" noChangeArrowheads="1" noTextEdit="1"/>
          </p:cNvSpPr>
          <p:nvPr>
            <p:ph type="sldImg"/>
          </p:nvPr>
        </p:nvSpPr>
        <p:spPr>
          <a:solidFill>
            <a:srgbClr val="FFFFFF"/>
          </a:solidFill>
          <a:ln/>
        </p:spPr>
      </p:sp>
      <p:sp>
        <p:nvSpPr>
          <p:cNvPr id="4710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-The</a:t>
            </a:r>
            <a:r>
              <a:rPr lang="en-US" baseline="0" dirty="0" smtClean="0">
                <a:latin typeface="Arial" charset="0"/>
                <a:ea typeface="ＭＳ Ｐゴシック" charset="-128"/>
                <a:cs typeface="ＭＳ Ｐゴシック" charset="-128"/>
              </a:rPr>
              <a:t> most important protector of a person’s identity is themselves.  It’s a good idea to know whether or not the companies you deal with have had security problems in the past.</a:t>
            </a:r>
          </a:p>
          <a:p>
            <a:pPr eaLnBrk="1" hangingPunct="1"/>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Department of Justice’s plan for not having your identity stolen: </a:t>
            </a:r>
            <a:r>
              <a:rPr lang="en-US" b="1" baseline="0" dirty="0" smtClean="0">
                <a:latin typeface="Arial" charset="0"/>
                <a:ea typeface="ＭＳ Ｐゴシック" charset="-128"/>
                <a:cs typeface="ＭＳ Ｐゴシック" charset="-128"/>
              </a:rPr>
              <a:t>SCAM</a:t>
            </a:r>
          </a:p>
          <a:p>
            <a:pPr eaLnBrk="1" hangingPunct="1"/>
            <a:r>
              <a:rPr lang="en-US" b="0" baseline="0" dirty="0" smtClean="0">
                <a:latin typeface="Arial" charset="0"/>
                <a:ea typeface="ＭＳ Ｐゴシック" charset="-128"/>
                <a:cs typeface="ＭＳ Ｐゴシック" charset="-128"/>
              </a:rPr>
              <a:t>Be </a:t>
            </a:r>
            <a:r>
              <a:rPr lang="en-US" b="1" baseline="0" dirty="0" smtClean="0">
                <a:latin typeface="Arial" charset="0"/>
                <a:ea typeface="ＭＳ Ｐゴシック" charset="-128"/>
                <a:cs typeface="ＭＳ Ｐゴシック" charset="-128"/>
              </a:rPr>
              <a:t>S</a:t>
            </a:r>
            <a:r>
              <a:rPr lang="en-US" b="0" baseline="0" dirty="0" smtClean="0">
                <a:latin typeface="Arial" charset="0"/>
                <a:ea typeface="ＭＳ Ｐゴシック" charset="-128"/>
                <a:cs typeface="ＭＳ Ｐゴシック" charset="-128"/>
              </a:rPr>
              <a:t>tingy with who you give your information to.</a:t>
            </a:r>
          </a:p>
          <a:p>
            <a:pPr eaLnBrk="1" hangingPunct="1"/>
            <a:r>
              <a:rPr lang="en-US" b="1" baseline="0" dirty="0" smtClean="0">
                <a:latin typeface="Arial" charset="0"/>
                <a:ea typeface="ＭＳ Ｐゴシック" charset="-128"/>
                <a:cs typeface="ＭＳ Ｐゴシック" charset="-128"/>
              </a:rPr>
              <a:t>C</a:t>
            </a:r>
            <a:r>
              <a:rPr lang="en-US" b="0" baseline="0" dirty="0" smtClean="0">
                <a:latin typeface="Arial" charset="0"/>
                <a:ea typeface="ＭＳ Ｐゴシック" charset="-128"/>
                <a:cs typeface="ＭＳ Ｐゴシック" charset="-128"/>
              </a:rPr>
              <a:t>heck your financial information frequently</a:t>
            </a:r>
          </a:p>
          <a:p>
            <a:pPr eaLnBrk="1" hangingPunct="1"/>
            <a:r>
              <a:rPr lang="en-US" b="1" baseline="0" dirty="0" smtClean="0">
                <a:latin typeface="Arial" charset="0"/>
                <a:ea typeface="ＭＳ Ｐゴシック" charset="-128"/>
                <a:cs typeface="ＭＳ Ｐゴシック" charset="-128"/>
              </a:rPr>
              <a:t>A</a:t>
            </a:r>
            <a:r>
              <a:rPr lang="en-US" b="0" baseline="0" dirty="0" smtClean="0">
                <a:latin typeface="Arial" charset="0"/>
                <a:ea typeface="ＭＳ Ｐゴシック" charset="-128"/>
                <a:cs typeface="ＭＳ Ｐゴシック" charset="-128"/>
              </a:rPr>
              <a:t>sk periodically for your credit report</a:t>
            </a:r>
          </a:p>
          <a:p>
            <a:pPr eaLnBrk="1" hangingPunct="1"/>
            <a:r>
              <a:rPr lang="en-US" b="1" baseline="0" dirty="0" smtClean="0">
                <a:latin typeface="Arial" charset="0"/>
                <a:ea typeface="ＭＳ Ｐゴシック" charset="-128"/>
                <a:cs typeface="ＭＳ Ｐゴシック" charset="-128"/>
              </a:rPr>
              <a:t>M</a:t>
            </a:r>
            <a:r>
              <a:rPr lang="en-US" b="0" baseline="0" dirty="0" smtClean="0">
                <a:latin typeface="Arial" charset="0"/>
                <a:ea typeface="ＭＳ Ｐゴシック" charset="-128"/>
                <a:cs typeface="ＭＳ Ｐゴシック" charset="-128"/>
              </a:rPr>
              <a:t>aintain careful records of your accounts</a:t>
            </a:r>
          </a:p>
          <a:p>
            <a:pPr eaLnBrk="1" hangingPunct="1"/>
            <a:endParaRPr lang="en-US" b="0" baseline="0" dirty="0" smtClean="0">
              <a:latin typeface="Arial" charset="0"/>
              <a:ea typeface="ＭＳ Ｐゴシック" charset="-128"/>
              <a:cs typeface="ＭＳ Ｐゴシック" charset="-128"/>
            </a:endParaRPr>
          </a:p>
          <a:p>
            <a:pPr eaLnBrk="1" hangingPunct="1"/>
            <a:r>
              <a:rPr lang="en-US" b="0" baseline="0" dirty="0" smtClean="0">
                <a:latin typeface="Arial" charset="0"/>
                <a:ea typeface="ＭＳ Ｐゴシック" charset="-128"/>
                <a:cs typeface="ＭＳ Ｐゴシック" charset="-128"/>
              </a:rPr>
              <a:t>Breach Laws:  Most states(46/50) have laws that force companies to announce to affected customers when they have had information accessed without authorization.  This allows affected persons to take necessary action to ensure their identity is safe, or to at least prevent further damage by reporting the theft early.</a:t>
            </a:r>
          </a:p>
          <a:p>
            <a:pPr eaLnBrk="1" hangingPunct="1"/>
            <a:endParaRPr lang="en-US" b="0" baseline="0" dirty="0" smtClean="0">
              <a:latin typeface="Arial" charset="0"/>
              <a:ea typeface="ＭＳ Ｐゴシック" charset="-128"/>
              <a:cs typeface="ＭＳ Ｐゴシック" charset="-128"/>
            </a:endParaRPr>
          </a:p>
          <a:p>
            <a:pPr eaLnBrk="1" hangingPunct="1"/>
            <a:r>
              <a:rPr lang="en-US" b="0" baseline="0" dirty="0" smtClean="0">
                <a:latin typeface="Arial" charset="0"/>
                <a:ea typeface="ＭＳ Ｐゴシック" charset="-128"/>
                <a:cs typeface="ＭＳ Ｐゴシック" charset="-128"/>
              </a:rPr>
              <a:t>ITADA:  Made identity theft a crime, punishable by up to 15 years. Conspiracy to commit identity theft also includes computer, credit, and financial institution fraud, which leads to stricter penalties.  </a:t>
            </a:r>
            <a:endParaRPr lang="en-US" b="1" baseline="0" dirty="0" smtClean="0">
              <a:latin typeface="Arial" charset="0"/>
              <a:ea typeface="ＭＳ Ｐゴシック" charset="-128"/>
              <a:cs typeface="ＭＳ Ｐゴシック" charset="-128"/>
            </a:endParaRPr>
          </a:p>
          <a:p>
            <a:pPr eaLnBrk="1" hangingPunct="1"/>
            <a:endParaRPr lang="en-US" baseline="0" dirty="0" smtClean="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p>
            <a:fld id="{16DD2F68-0285-BC4F-B6E5-365E68EB9A9C}" type="datetime1">
              <a:rPr lang="en-US"/>
              <a:pPr/>
              <a:t>4/9/12</a:t>
            </a:fld>
            <a:endParaRPr lang="en-US"/>
          </a:p>
        </p:txBody>
      </p:sp>
      <p:sp>
        <p:nvSpPr>
          <p:cNvPr id="43011" name="Rectangle 7"/>
          <p:cNvSpPr>
            <a:spLocks noGrp="1" noChangeArrowheads="1"/>
          </p:cNvSpPr>
          <p:nvPr>
            <p:ph type="sldNum" sz="quarter" idx="5"/>
          </p:nvPr>
        </p:nvSpPr>
        <p:spPr>
          <a:noFill/>
        </p:spPr>
        <p:txBody>
          <a:bodyPr/>
          <a:lstStyle/>
          <a:p>
            <a:fld id="{22E94733-EA09-5D4B-9988-08D986FE2D13}" type="slidenum">
              <a:rPr lang="en-US"/>
              <a:pPr/>
              <a:t>14</a:t>
            </a:fld>
            <a:endParaRPr lang="en-US"/>
          </a:p>
        </p:txBody>
      </p:sp>
      <p:sp>
        <p:nvSpPr>
          <p:cNvPr id="43012" name="Rectangle 2"/>
          <p:cNvSpPr>
            <a:spLocks noGrp="1" noRot="1" noChangeAspect="1" noChangeArrowheads="1"/>
          </p:cNvSpPr>
          <p:nvPr>
            <p:ph type="sldImg"/>
          </p:nvPr>
        </p:nvSpPr>
        <p:spPr>
          <a:solidFill>
            <a:srgbClr val="FFFFFF"/>
          </a:solidFill>
          <a:ln/>
        </p:spPr>
      </p:sp>
      <p:sp>
        <p:nvSpPr>
          <p:cNvPr id="4301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Works Cited</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936ED6DB-B756-B947-BE7A-E0CF10814F5D}" type="datetime1">
              <a:rPr lang="en-US" smtClean="0"/>
              <a:pPr/>
              <a:t>4/9/12</a:t>
            </a:fld>
            <a:endParaRPr lang="en-US" smtClean="0"/>
          </a:p>
        </p:txBody>
      </p:sp>
      <p:sp>
        <p:nvSpPr>
          <p:cNvPr id="31747" name="Rectangle 7"/>
          <p:cNvSpPr>
            <a:spLocks noGrp="1" noChangeArrowheads="1"/>
          </p:cNvSpPr>
          <p:nvPr>
            <p:ph type="sldNum" sz="quarter" idx="5"/>
          </p:nvPr>
        </p:nvSpPr>
        <p:spPr>
          <a:noFill/>
        </p:spPr>
        <p:txBody>
          <a:bodyPr/>
          <a:lstStyle/>
          <a:p>
            <a:fld id="{ABB1F19E-D095-784C-B045-95F6CFBAB6F8}" type="slidenum">
              <a:rPr lang="en-US"/>
              <a:pPr/>
              <a:t>16</a:t>
            </a:fld>
            <a:endParaRPr lang="en-US"/>
          </a:p>
        </p:txBody>
      </p:sp>
      <p:sp>
        <p:nvSpPr>
          <p:cNvPr id="31748" name="Rectangle 2"/>
          <p:cNvSpPr>
            <a:spLocks noGrp="1" noRot="1" noChangeAspect="1" noChangeArrowheads="1"/>
          </p:cNvSpPr>
          <p:nvPr>
            <p:ph type="sldImg"/>
          </p:nvPr>
        </p:nvSpPr>
        <p:spPr>
          <a:solidFill>
            <a:srgbClr val="FFFFFF"/>
          </a:solidFill>
          <a:ln/>
        </p:spPr>
      </p:sp>
      <p:sp>
        <p:nvSpPr>
          <p:cNvPr id="3174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-Music piracy has existed in the past, but my</a:t>
            </a:r>
            <a:r>
              <a:rPr lang="en-US" baseline="0" dirty="0" smtClean="0">
                <a:latin typeface="Arial" charset="0"/>
                <a:ea typeface="ＭＳ Ｐゴシック" charset="-128"/>
                <a:cs typeface="ＭＳ Ｐゴシック" charset="-128"/>
              </a:rPr>
              <a:t> focus is on digital piracy</a:t>
            </a:r>
            <a:endParaRPr lang="en-US" dirty="0" smtClean="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ＭＳ Ｐゴシック" charset="-128"/>
                <a:cs typeface="ＭＳ Ｐゴシック" charset="-128"/>
              </a:rPr>
              <a:t>-Explain what DMP is</a:t>
            </a:r>
          </a:p>
          <a:p>
            <a:pPr eaLnBrk="1" hangingPunct="1"/>
            <a:r>
              <a:rPr lang="en-US" dirty="0" smtClean="0">
                <a:latin typeface="Arial" charset="0"/>
                <a:ea typeface="ＭＳ Ｐゴシック" charset="-128"/>
                <a:cs typeface="ＭＳ Ｐゴシック" charset="-128"/>
              </a:rPr>
              <a:t>-Napster was the</a:t>
            </a:r>
            <a:r>
              <a:rPr lang="en-US" baseline="0" dirty="0" smtClean="0">
                <a:latin typeface="Arial" charset="0"/>
                <a:ea typeface="ＭＳ Ｐゴシック" charset="-128"/>
                <a:cs typeface="ＭＳ Ｐゴシック" charset="-128"/>
              </a:rPr>
              <a:t> mother of </a:t>
            </a:r>
            <a:r>
              <a:rPr lang="en-US" baseline="0" dirty="0" err="1" smtClean="0">
                <a:latin typeface="Arial" charset="0"/>
                <a:ea typeface="ＭＳ Ｐゴシック" charset="-128"/>
                <a:cs typeface="ＭＳ Ｐゴシック" charset="-128"/>
              </a:rPr>
              <a:t>dmp</a:t>
            </a:r>
            <a:endParaRPr lang="en-US" baseline="0" dirty="0" smtClean="0">
              <a:latin typeface="Arial" charset="0"/>
              <a:ea typeface="ＭＳ Ｐゴシック" charset="-128"/>
              <a:cs typeface="ＭＳ Ｐゴシック" charset="-128"/>
            </a:endParaRPr>
          </a:p>
          <a:p>
            <a:pPr eaLnBrk="1" hangingPunct="1"/>
            <a:r>
              <a:rPr lang="en-US" baseline="0" dirty="0" smtClean="0">
                <a:latin typeface="Arial" charset="0"/>
                <a:ea typeface="ＭＳ Ｐゴシック" charset="-128"/>
                <a:cs typeface="ＭＳ Ｐゴシック" charset="-128"/>
              </a:rPr>
              <a:t>-Peer to Peer music sharing made it so the owners of Napster didn’t actually have the music on their servers</a:t>
            </a:r>
          </a:p>
          <a:p>
            <a:pPr eaLnBrk="1" hangingPunct="1"/>
            <a:r>
              <a:rPr lang="en-US" baseline="0" dirty="0" smtClean="0">
                <a:latin typeface="Arial" charset="0"/>
                <a:ea typeface="ＭＳ Ｐゴシック" charset="-128"/>
                <a:cs typeface="ＭＳ Ｐゴシック" charset="-128"/>
              </a:rPr>
              <a:t>-spread quickly</a:t>
            </a:r>
          </a:p>
          <a:p>
            <a:pPr eaLnBrk="1" hangingPunct="1"/>
            <a:r>
              <a:rPr lang="en-US" dirty="0" smtClean="0">
                <a:latin typeface="Arial" charset="0"/>
                <a:ea typeface="ＭＳ Ｐゴシック" charset="-128"/>
                <a:cs typeface="ＭＳ Ｐゴシック" charset="-128"/>
              </a:rPr>
              <a:t>-Many lawsuits due to copyright infringement. Artists</a:t>
            </a:r>
            <a:r>
              <a:rPr lang="en-US" baseline="0" dirty="0" smtClean="0">
                <a:latin typeface="Arial" charset="0"/>
                <a:ea typeface="ＭＳ Ｐゴシック" charset="-128"/>
                <a:cs typeface="ＭＳ Ｐゴシック" charset="-128"/>
              </a:rPr>
              <a:t> such as Metallica and Blink-182 told people to stop using it</a:t>
            </a:r>
          </a:p>
          <a:p>
            <a:pPr eaLnBrk="1" hangingPunct="1"/>
            <a:r>
              <a:rPr lang="en-US" baseline="0" dirty="0" smtClean="0">
                <a:latin typeface="Arial" charset="0"/>
                <a:ea typeface="ＭＳ Ｐゴシック" charset="-128"/>
                <a:cs typeface="ＭＳ Ｐゴシック" charset="-128"/>
              </a:rPr>
              <a:t>-Other programs, such as </a:t>
            </a:r>
            <a:r>
              <a:rPr lang="en-US" baseline="0" dirty="0" err="1" smtClean="0">
                <a:latin typeface="Arial" charset="0"/>
                <a:ea typeface="ＭＳ Ｐゴシック" charset="-128"/>
                <a:cs typeface="ＭＳ Ｐゴシック" charset="-128"/>
              </a:rPr>
              <a:t>KaZaA</a:t>
            </a:r>
            <a:r>
              <a:rPr lang="en-US" baseline="0" dirty="0" smtClean="0">
                <a:latin typeface="Arial" charset="0"/>
                <a:ea typeface="ＭＳ Ｐゴシック" charset="-128"/>
                <a:cs typeface="ＭＳ Ｐゴシック" charset="-128"/>
              </a:rPr>
              <a:t> followed. </a:t>
            </a:r>
            <a:r>
              <a:rPr lang="en-US" baseline="0" dirty="0" err="1" smtClean="0">
                <a:latin typeface="Arial" charset="0"/>
                <a:ea typeface="ＭＳ Ｐゴシック" charset="-128"/>
                <a:cs typeface="ＭＳ Ｐゴシック" charset="-128"/>
              </a:rPr>
              <a:t>Kazaa</a:t>
            </a:r>
            <a:r>
              <a:rPr lang="en-US" baseline="0" dirty="0" smtClean="0">
                <a:latin typeface="Arial" charset="0"/>
                <a:ea typeface="ＭＳ Ｐゴシック" charset="-128"/>
                <a:cs typeface="ＭＳ Ｐゴシック" charset="-128"/>
              </a:rPr>
              <a:t> not only allowed music sharing, but program sharing as well</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-RIAA has been in a</a:t>
            </a:r>
            <a:r>
              <a:rPr lang="en-US" baseline="0" dirty="0" smtClean="0">
                <a:latin typeface="Arial" charset="0"/>
                <a:ea typeface="ＭＳ Ｐゴシック" charset="-128"/>
                <a:cs typeface="ＭＳ Ｐゴシック" charset="-128"/>
              </a:rPr>
              <a:t> persistent pursuit of all music pirates</a:t>
            </a:r>
          </a:p>
          <a:p>
            <a:r>
              <a:rPr lang="en-US" baseline="0" dirty="0" smtClean="0">
                <a:latin typeface="Arial" charset="0"/>
                <a:ea typeface="ＭＳ Ｐゴシック" charset="-128"/>
                <a:cs typeface="ＭＳ Ｐゴシック" charset="-128"/>
              </a:rPr>
              <a:t>-Joel </a:t>
            </a:r>
            <a:r>
              <a:rPr lang="en-US" baseline="0" dirty="0" err="1" smtClean="0">
                <a:latin typeface="Arial" charset="0"/>
                <a:ea typeface="ＭＳ Ｐゴシック" charset="-128"/>
                <a:cs typeface="ＭＳ Ｐゴシック" charset="-128"/>
              </a:rPr>
              <a:t>Tenenbaum</a:t>
            </a:r>
            <a:r>
              <a:rPr lang="en-US" baseline="0" dirty="0" smtClean="0">
                <a:latin typeface="Arial" charset="0"/>
                <a:ea typeface="ＭＳ Ｐゴシック" charset="-128"/>
                <a:cs typeface="ＭＳ Ｐゴシック" charset="-128"/>
              </a:rPr>
              <a:t> downloaded 30 tracks. RIAA filed charges and won a settlement of $22,5000 / song ($675,000 total)</a:t>
            </a:r>
          </a:p>
          <a:p>
            <a:r>
              <a:rPr lang="en-US" baseline="0" dirty="0" smtClean="0">
                <a:latin typeface="Arial" charset="0"/>
                <a:ea typeface="ＭＳ Ｐゴシック" charset="-128"/>
                <a:cs typeface="ＭＳ Ｐゴシック" charset="-128"/>
              </a:rPr>
              <a:t>-</a:t>
            </a:r>
            <a:r>
              <a:rPr lang="en-US" baseline="0" dirty="0" err="1" smtClean="0">
                <a:latin typeface="Arial" charset="0"/>
                <a:ea typeface="ＭＳ Ｐゴシック" charset="-128"/>
                <a:cs typeface="ＭＳ Ｐゴシック" charset="-128"/>
              </a:rPr>
              <a:t>Tenenbaum</a:t>
            </a:r>
            <a:r>
              <a:rPr lang="en-US" baseline="0" dirty="0" smtClean="0">
                <a:latin typeface="Arial" charset="0"/>
                <a:ea typeface="ＭＳ Ｐゴシック" charset="-128"/>
                <a:cs typeface="ＭＳ Ｐゴシック" charset="-128"/>
              </a:rPr>
              <a:t> created a movement and he’s trying to raise support – he wants to make music free</a:t>
            </a:r>
          </a:p>
          <a:p>
            <a:r>
              <a:rPr lang="en-US" baseline="0" dirty="0" smtClean="0">
                <a:latin typeface="Arial" charset="0"/>
                <a:ea typeface="ＭＳ Ｐゴシック" charset="-128"/>
                <a:cs typeface="ＭＳ Ｐゴシック" charset="-128"/>
              </a:rPr>
              <a:t>-</a:t>
            </a:r>
            <a:r>
              <a:rPr lang="en-US" baseline="0" dirty="0" err="1" smtClean="0">
                <a:latin typeface="Arial" charset="0"/>
                <a:ea typeface="ＭＳ Ｐゴシック" charset="-128"/>
                <a:cs typeface="ＭＳ Ｐゴシック" charset="-128"/>
              </a:rPr>
              <a:t>Jammie</a:t>
            </a:r>
            <a:r>
              <a:rPr lang="en-US" baseline="0" dirty="0" smtClean="0">
                <a:latin typeface="Arial" charset="0"/>
                <a:ea typeface="ＭＳ Ｐゴシック" charset="-128"/>
                <a:cs typeface="ＭＳ Ｐゴシック" charset="-128"/>
              </a:rPr>
              <a:t> Thomas was originally charged with sharing over 1,000 songs (never proven)</a:t>
            </a:r>
          </a:p>
          <a:p>
            <a:r>
              <a:rPr lang="en-US" baseline="0" dirty="0" smtClean="0">
                <a:latin typeface="Arial" charset="0"/>
                <a:ea typeface="ＭＳ Ｐゴシック" charset="-128"/>
                <a:cs typeface="ＭＳ Ｐゴシック" charset="-128"/>
              </a:rPr>
              <a:t>--convicted of sharing 24 songs. </a:t>
            </a:r>
          </a:p>
          <a:p>
            <a:r>
              <a:rPr lang="en-US" baseline="0" dirty="0" smtClean="0">
                <a:latin typeface="Arial" charset="0"/>
                <a:ea typeface="ＭＳ Ｐゴシック" charset="-128"/>
                <a:cs typeface="ＭＳ Ｐゴシック" charset="-128"/>
              </a:rPr>
              <a:t>--RIAA dropped fines down to $25,000 if she asked judge strike his ruling from the record. She refused</a:t>
            </a:r>
          </a:p>
          <a:p>
            <a:r>
              <a:rPr lang="en-US" baseline="0" dirty="0" smtClean="0">
                <a:latin typeface="Arial" charset="0"/>
                <a:ea typeface="ＭＳ Ｐゴシック" charset="-128"/>
                <a:cs typeface="ＭＳ Ｐゴシック" charset="-128"/>
              </a:rPr>
              <a:t>-RIAA is now changing targets because they hope to make more of an impact going after ISPs</a:t>
            </a:r>
          </a:p>
        </p:txBody>
      </p:sp>
      <p:sp>
        <p:nvSpPr>
          <p:cNvPr id="27652" name="Date Placeholder 3"/>
          <p:cNvSpPr>
            <a:spLocks noGrp="1"/>
          </p:cNvSpPr>
          <p:nvPr>
            <p:ph type="dt" sz="quarter" idx="1"/>
          </p:nvPr>
        </p:nvSpPr>
        <p:spPr>
          <a:noFill/>
        </p:spPr>
        <p:txBody>
          <a:bodyPr/>
          <a:lstStyle/>
          <a:p>
            <a:fld id="{9AC9FAA8-606F-454F-833A-B43972489118}" type="datetime1">
              <a:rPr lang="en-US" smtClean="0"/>
              <a:pPr/>
              <a:t>4/9/12</a:t>
            </a:fld>
            <a:endParaRPr lang="en-US" smtClean="0"/>
          </a:p>
        </p:txBody>
      </p:sp>
      <p:sp>
        <p:nvSpPr>
          <p:cNvPr id="27653" name="Slide Number Placeholder 4"/>
          <p:cNvSpPr>
            <a:spLocks noGrp="1"/>
          </p:cNvSpPr>
          <p:nvPr>
            <p:ph type="sldNum" sz="quarter" idx="5"/>
          </p:nvPr>
        </p:nvSpPr>
        <p:spPr>
          <a:noFill/>
        </p:spPr>
        <p:txBody>
          <a:bodyPr/>
          <a:lstStyle/>
          <a:p>
            <a:fld id="{6D76321A-C40C-DC41-8547-675757A5F612}"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JamBuzzer</a:t>
            </a:r>
            <a:r>
              <a:rPr lang="en-US" baseline="0" dirty="0" smtClean="0"/>
              <a:t> is a way for new artists to pay people to sample their music. It gets their names out there and everybody’s happy</a:t>
            </a:r>
          </a:p>
          <a:p>
            <a:r>
              <a:rPr lang="en-US" baseline="0" dirty="0" smtClean="0"/>
              <a:t>-Bush admin. Appointed a property czar to oversee copyright cases and see if improvement could be made</a:t>
            </a:r>
          </a:p>
          <a:p>
            <a:r>
              <a:rPr lang="en-US" baseline="0" dirty="0" smtClean="0"/>
              <a:t>---also stricter punishments for piracy</a:t>
            </a:r>
          </a:p>
          <a:p>
            <a:r>
              <a:rPr lang="en-US" baseline="0" dirty="0" smtClean="0"/>
              <a:t>-iTunes DRM prevented people from sharing downloaded music</a:t>
            </a:r>
          </a:p>
          <a:p>
            <a:r>
              <a:rPr lang="en-US" baseline="0" dirty="0" smtClean="0"/>
              <a:t>--unfortunately, it also limited how people who paid for the music could use the product they paid for, leading to more piracy</a:t>
            </a:r>
            <a:endParaRPr lang="en-US" dirty="0"/>
          </a:p>
        </p:txBody>
      </p:sp>
      <p:sp>
        <p:nvSpPr>
          <p:cNvPr id="4" name="Date Placeholder 3"/>
          <p:cNvSpPr>
            <a:spLocks noGrp="1"/>
          </p:cNvSpPr>
          <p:nvPr>
            <p:ph type="dt" idx="10"/>
          </p:nvPr>
        </p:nvSpPr>
        <p:spPr/>
        <p:txBody>
          <a:bodyPr/>
          <a:lstStyle/>
          <a:p>
            <a:fld id="{3B3024D6-64B1-C441-91BD-25FAE899D92F}" type="datetime1">
              <a:rPr lang="en-US" smtClean="0"/>
              <a:pPr/>
              <a:t>4/9/12</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46F4A53-6A9C-FE4F-A611-490137170280}" type="datetime1">
              <a:rPr lang="en-US" smtClean="0"/>
              <a:pPr/>
              <a:t>4/9/12</a:t>
            </a:fld>
            <a:endParaRPr lang="en-US" smtClean="0"/>
          </a:p>
        </p:txBody>
      </p:sp>
      <p:sp>
        <p:nvSpPr>
          <p:cNvPr id="29699" name="Rectangle 7"/>
          <p:cNvSpPr>
            <a:spLocks noGrp="1" noChangeArrowheads="1"/>
          </p:cNvSpPr>
          <p:nvPr>
            <p:ph type="sldNum" sz="quarter" idx="5"/>
          </p:nvPr>
        </p:nvSpPr>
        <p:spPr>
          <a:noFill/>
        </p:spPr>
        <p:txBody>
          <a:bodyPr/>
          <a:lstStyle/>
          <a:p>
            <a:fld id="{5EADE707-9CB3-8849-8E0D-8EFCDED95442}" type="slidenum">
              <a:rPr lang="en-US"/>
              <a:pPr/>
              <a:t>19</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BBF5DC87-D7CD-6F4A-A058-644F5E6E4603}" type="datetime1">
              <a:rPr lang="en-US"/>
              <a:pPr/>
              <a:t>4/9/12</a:t>
            </a:fld>
            <a:endParaRPr lang="en-US"/>
          </a:p>
        </p:txBody>
      </p:sp>
      <p:sp>
        <p:nvSpPr>
          <p:cNvPr id="22531" name="Rectangle 7"/>
          <p:cNvSpPr>
            <a:spLocks noGrp="1" noChangeArrowheads="1"/>
          </p:cNvSpPr>
          <p:nvPr>
            <p:ph type="sldNum" sz="quarter" idx="5"/>
          </p:nvPr>
        </p:nvSpPr>
        <p:spPr>
          <a:noFill/>
        </p:spPr>
        <p:txBody>
          <a:bodyPr/>
          <a:lstStyle/>
          <a:p>
            <a:fld id="{EA577A60-73FE-AF48-8BB1-D4E5092F27CF}" type="slidenum">
              <a:rPr lang="en-US"/>
              <a:pPr/>
              <a:t>20</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a:noFill/>
        </p:spPr>
        <p:txBody>
          <a:bodyPr/>
          <a:lstStyle/>
          <a:p>
            <a:fld id="{A3718B9F-EDEF-CF4A-846B-EA0EB275322B}" type="datetime1">
              <a:rPr lang="en-US"/>
              <a:pPr/>
              <a:t>4/9/12</a:t>
            </a:fld>
            <a:endParaRPr lang="en-US"/>
          </a:p>
        </p:txBody>
      </p:sp>
      <p:sp>
        <p:nvSpPr>
          <p:cNvPr id="46083" name="Rectangle 7"/>
          <p:cNvSpPr>
            <a:spLocks noGrp="1" noChangeArrowheads="1"/>
          </p:cNvSpPr>
          <p:nvPr>
            <p:ph type="sldNum" sz="quarter" idx="5"/>
          </p:nvPr>
        </p:nvSpPr>
        <p:spPr>
          <a:noFill/>
        </p:spPr>
        <p:txBody>
          <a:bodyPr/>
          <a:lstStyle/>
          <a:p>
            <a:fld id="{AA88732D-BCAF-4E47-9213-CEF2CAB2E2DA}" type="slidenum">
              <a:rPr lang="en-US"/>
              <a:pPr/>
              <a:t>21</a:t>
            </a:fld>
            <a:endParaRPr lang="en-US"/>
          </a:p>
        </p:txBody>
      </p:sp>
      <p:sp>
        <p:nvSpPr>
          <p:cNvPr id="46084" name="Rectangle 2"/>
          <p:cNvSpPr>
            <a:spLocks noGrp="1" noRot="1" noChangeAspect="1" noChangeArrowheads="1"/>
          </p:cNvSpPr>
          <p:nvPr>
            <p:ph type="sldImg"/>
          </p:nvPr>
        </p:nvSpPr>
        <p:spPr>
          <a:solidFill>
            <a:srgbClr val="FFFFFF"/>
          </a:solidFill>
          <a:ln/>
        </p:spPr>
      </p:sp>
      <p:sp>
        <p:nvSpPr>
          <p:cNvPr id="46085" name="Rectangle 3"/>
          <p:cNvSpPr>
            <a:spLocks noGrp="1" noChangeArrowheads="1"/>
          </p:cNvSpPr>
          <p:nvPr>
            <p:ph type="body" idx="1"/>
          </p:nvPr>
        </p:nvSpPr>
        <p:spPr>
          <a:solidFill>
            <a:srgbClr val="FFFFFF"/>
          </a:solidFill>
          <a:ln>
            <a:solidFill>
              <a:srgbClr val="000000"/>
            </a:solidFill>
          </a:ln>
        </p:spPr>
        <p:txBody>
          <a:bodyPr/>
          <a:lstStyle/>
          <a:p>
            <a:pPr lvl="1" eaLnBrk="1" hangingPunct="1">
              <a:lnSpc>
                <a:spcPct val="90000"/>
              </a:lnSpc>
            </a:pPr>
            <a:r>
              <a:rPr lang="en-US">
                <a:latin typeface="Arial" charset="0"/>
              </a:rPr>
              <a:t>Exploit security holes, Break encryption, Spoofing</a:t>
            </a:r>
          </a:p>
          <a:p>
            <a:pPr eaLnBrk="1" hangingPunct="1"/>
            <a:r>
              <a:rPr lang="en-US">
                <a:latin typeface="Arial" charset="0"/>
                <a:ea typeface="ＭＳ Ｐゴシック" charset="-128"/>
                <a:cs typeface="ＭＳ Ｐゴシック" charset="-128"/>
              </a:rPr>
              <a:t>Social Engineering: Guess passwords, Find out passwords and procedures</a:t>
            </a:r>
          </a:p>
          <a:p>
            <a:pPr eaLnBrk="1" hangingPunct="1">
              <a:lnSpc>
                <a:spcPct val="90000"/>
              </a:lnSpc>
            </a:pPr>
            <a:r>
              <a:rPr lang="en-US">
                <a:latin typeface="Arial" charset="0"/>
                <a:ea typeface="ＭＳ Ｐゴシック" charset="-128"/>
                <a:cs typeface="ＭＳ Ｐゴシック" charset="-128"/>
              </a:rPr>
              <a:t>Poor passwords, Insecure protocols, Program limitations (buffer overruns), Eavesdropping (Email, Interactive), Insecure files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BBF5DC87-D7CD-6F4A-A058-644F5E6E4603}" type="datetime1">
              <a:rPr lang="en-US"/>
              <a:pPr/>
              <a:t>4/9/12</a:t>
            </a:fld>
            <a:endParaRPr lang="en-US"/>
          </a:p>
        </p:txBody>
      </p:sp>
      <p:sp>
        <p:nvSpPr>
          <p:cNvPr id="22531" name="Rectangle 7"/>
          <p:cNvSpPr>
            <a:spLocks noGrp="1" noChangeArrowheads="1"/>
          </p:cNvSpPr>
          <p:nvPr>
            <p:ph type="sldNum" sz="quarter" idx="5"/>
          </p:nvPr>
        </p:nvSpPr>
        <p:spPr>
          <a:noFill/>
        </p:spPr>
        <p:txBody>
          <a:bodyPr/>
          <a:lstStyle/>
          <a:p>
            <a:fld id="{EA577A60-73FE-AF48-8BB1-D4E5092F27CF}" type="slidenum">
              <a:rPr lang="en-US"/>
              <a:pPr/>
              <a:t>3</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fld id="{F259C308-743B-B74B-A085-56FE5F7E9065}" type="datetime1">
              <a:rPr lang="en-US"/>
              <a:pPr/>
              <a:t>4/9/12</a:t>
            </a:fld>
            <a:endParaRPr lang="en-US"/>
          </a:p>
        </p:txBody>
      </p:sp>
      <p:sp>
        <p:nvSpPr>
          <p:cNvPr id="48131" name="Rectangle 7"/>
          <p:cNvSpPr>
            <a:spLocks noGrp="1" noChangeArrowheads="1"/>
          </p:cNvSpPr>
          <p:nvPr>
            <p:ph type="sldNum" sz="quarter" idx="5"/>
          </p:nvPr>
        </p:nvSpPr>
        <p:spPr>
          <a:noFill/>
        </p:spPr>
        <p:txBody>
          <a:bodyPr/>
          <a:lstStyle/>
          <a:p>
            <a:fld id="{AB05F7EA-FC72-4041-BDE8-E3F03A90F709}" type="slidenum">
              <a:rPr lang="en-US"/>
              <a:pPr/>
              <a:t>22</a:t>
            </a:fld>
            <a:endParaRPr lang="en-US"/>
          </a:p>
        </p:txBody>
      </p:sp>
      <p:sp>
        <p:nvSpPr>
          <p:cNvPr id="48132" name="Rectangle 2"/>
          <p:cNvSpPr>
            <a:spLocks noGrp="1" noRot="1" noChangeAspect="1" noChangeArrowheads="1"/>
          </p:cNvSpPr>
          <p:nvPr>
            <p:ph type="sldImg"/>
          </p:nvPr>
        </p:nvSpPr>
        <p:spPr>
          <a:solidFill>
            <a:srgbClr val="FFFFFF"/>
          </a:solidFill>
          <a:ln/>
        </p:spPr>
      </p:sp>
      <p:sp>
        <p:nvSpPr>
          <p:cNvPr id="481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a:ln/>
        </p:spPr>
      </p:sp>
      <p:sp>
        <p:nvSpPr>
          <p:cNvPr id="50179"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When a function call is made, local variables, return address, parameters stored on run time stack. Local </a:t>
            </a:r>
            <a:r>
              <a:rPr lang="en-US" dirty="0" err="1" smtClean="0">
                <a:latin typeface="Arial" charset="0"/>
                <a:ea typeface="ＭＳ Ｐゴシック" charset="-128"/>
                <a:cs typeface="ＭＳ Ｐゴシック" charset="-128"/>
              </a:rPr>
              <a:t>vars</a:t>
            </a:r>
            <a:r>
              <a:rPr lang="en-US" dirty="0" smtClean="0">
                <a:latin typeface="Arial" charset="0"/>
                <a:ea typeface="ＭＳ Ｐゴシック" charset="-128"/>
                <a:cs typeface="ＭＳ Ｐゴシック" charset="-128"/>
              </a:rPr>
              <a:t> occupy lower memory addresses.</a:t>
            </a:r>
          </a:p>
          <a:p>
            <a:r>
              <a:rPr lang="en-US" dirty="0" smtClean="0">
                <a:latin typeface="Arial" charset="0"/>
                <a:ea typeface="ＭＳ Ｐゴシック" charset="-128"/>
                <a:cs typeface="ＭＳ Ｐゴシック" charset="-128"/>
              </a:rPr>
              <a:t>Variable attack – change variable value. Program expects user to input character and allocates a buffer for them. Attacker supplies too many characters and ends up over writing a variable.</a:t>
            </a:r>
          </a:p>
          <a:p>
            <a:r>
              <a:rPr lang="en-US" dirty="0" smtClean="0">
                <a:latin typeface="Arial" charset="0"/>
                <a:ea typeface="ＭＳ Ｐゴシック" charset="-128"/>
                <a:cs typeface="ＭＳ Ｐゴシック" charset="-128"/>
              </a:rPr>
              <a:t>Stack Attack – goal is to change value of return address so execution control goes to code which the attacker has provided in the input buffer.</a:t>
            </a:r>
          </a:p>
          <a:p>
            <a:r>
              <a:rPr lang="en-US" dirty="0" smtClean="0">
                <a:latin typeface="Arial" charset="0"/>
                <a:ea typeface="ＭＳ Ｐゴシック" charset="-128"/>
                <a:cs typeface="ＭＳ Ｐゴシック" charset="-128"/>
              </a:rPr>
              <a:t>Prevention: add checks against array bounds being exceeded, or modify operating system to not execute instructions stored on run time stack.</a:t>
            </a:r>
          </a:p>
        </p:txBody>
      </p:sp>
      <p:sp>
        <p:nvSpPr>
          <p:cNvPr id="50180" name="Date Placeholder 3"/>
          <p:cNvSpPr>
            <a:spLocks noGrp="1"/>
          </p:cNvSpPr>
          <p:nvPr>
            <p:ph type="dt" sz="quarter" idx="1"/>
          </p:nvPr>
        </p:nvSpPr>
        <p:spPr>
          <a:noFill/>
        </p:spPr>
        <p:txBody>
          <a:bodyPr/>
          <a:lstStyle/>
          <a:p>
            <a:fld id="{A0A7318B-00DD-134C-9AB1-0D11B811C7C4}" type="datetime1">
              <a:rPr lang="en-US" smtClean="0"/>
              <a:pPr/>
              <a:t>4/9/12</a:t>
            </a:fld>
            <a:endParaRPr lang="en-US" smtClean="0"/>
          </a:p>
        </p:txBody>
      </p:sp>
      <p:sp>
        <p:nvSpPr>
          <p:cNvPr id="50181" name="Slide Number Placeholder 4"/>
          <p:cNvSpPr>
            <a:spLocks noGrp="1"/>
          </p:cNvSpPr>
          <p:nvPr>
            <p:ph type="sldNum" sz="quarter" idx="5"/>
          </p:nvPr>
        </p:nvSpPr>
        <p:spPr>
          <a:noFill/>
        </p:spPr>
        <p:txBody>
          <a:bodyPr/>
          <a:lstStyle/>
          <a:p>
            <a:fld id="{25312C06-D98A-604D-829B-B000AF9A6504}"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a:ln/>
        </p:spPr>
      </p:sp>
      <p:sp>
        <p:nvSpPr>
          <p:cNvPr id="53251"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Attacker spoofs the IP address so the SYN-ACK is sent to a different machine that cannot respond to the SYN-ACK. This leaves the connection half open on the server machine decreasing the resources available to respond to legitimate clients. The attacker send many such spoofed SYN messages.</a:t>
            </a:r>
          </a:p>
        </p:txBody>
      </p:sp>
      <p:sp>
        <p:nvSpPr>
          <p:cNvPr id="53252" name="Date Placeholder 3"/>
          <p:cNvSpPr>
            <a:spLocks noGrp="1"/>
          </p:cNvSpPr>
          <p:nvPr>
            <p:ph type="dt" sz="quarter" idx="1"/>
          </p:nvPr>
        </p:nvSpPr>
        <p:spPr>
          <a:noFill/>
        </p:spPr>
        <p:txBody>
          <a:bodyPr/>
          <a:lstStyle/>
          <a:p>
            <a:fld id="{BF4A462B-C706-9C48-8C02-8FBD65DF510B}" type="datetime1">
              <a:rPr lang="en-US" smtClean="0"/>
              <a:pPr/>
              <a:t>4/9/12</a:t>
            </a:fld>
            <a:endParaRPr lang="en-US" smtClean="0"/>
          </a:p>
        </p:txBody>
      </p:sp>
      <p:sp>
        <p:nvSpPr>
          <p:cNvPr id="53253" name="Slide Number Placeholder 4"/>
          <p:cNvSpPr>
            <a:spLocks noGrp="1"/>
          </p:cNvSpPr>
          <p:nvPr>
            <p:ph type="sldNum" sz="quarter" idx="5"/>
          </p:nvPr>
        </p:nvSpPr>
        <p:spPr>
          <a:noFill/>
        </p:spPr>
        <p:txBody>
          <a:bodyPr/>
          <a:lstStyle/>
          <a:p>
            <a:fld id="{5740F316-5765-4746-B43B-908B6CFAACED}"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r>
              <a:rPr lang="en-US" smtClean="0">
                <a:latin typeface="Arial" charset="0"/>
                <a:ea typeface="ＭＳ Ｐゴシック" charset="-128"/>
                <a:cs typeface="ＭＳ Ｐゴシック" charset="-128"/>
              </a:rPr>
              <a:t>Attacker finds routers that support broadcasting messages to all computers on their local area networks. The attacker sends a spoofed ping message, which the routers echo to the spoofed address.</a:t>
            </a:r>
          </a:p>
        </p:txBody>
      </p:sp>
      <p:sp>
        <p:nvSpPr>
          <p:cNvPr id="55300" name="Date Placeholder 3"/>
          <p:cNvSpPr>
            <a:spLocks noGrp="1"/>
          </p:cNvSpPr>
          <p:nvPr>
            <p:ph type="dt" sz="quarter" idx="1"/>
          </p:nvPr>
        </p:nvSpPr>
        <p:spPr>
          <a:noFill/>
        </p:spPr>
        <p:txBody>
          <a:bodyPr/>
          <a:lstStyle/>
          <a:p>
            <a:fld id="{C98825CC-4FF3-3543-BCDA-7918BB0F0B90}" type="datetime1">
              <a:rPr lang="en-US" smtClean="0"/>
              <a:pPr/>
              <a:t>4/9/12</a:t>
            </a:fld>
            <a:endParaRPr lang="en-US" smtClean="0"/>
          </a:p>
        </p:txBody>
      </p:sp>
      <p:sp>
        <p:nvSpPr>
          <p:cNvPr id="55301" name="Slide Number Placeholder 4"/>
          <p:cNvSpPr>
            <a:spLocks noGrp="1"/>
          </p:cNvSpPr>
          <p:nvPr>
            <p:ph type="sldNum" sz="quarter" idx="5"/>
          </p:nvPr>
        </p:nvSpPr>
        <p:spPr>
          <a:noFill/>
        </p:spPr>
        <p:txBody>
          <a:bodyPr/>
          <a:lstStyle/>
          <a:p>
            <a:fld id="{26AA3684-1E70-FF47-B1CC-C5327675D9AF}"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fld id="{A9D6C982-4C2A-1C45-A0FC-ACACFA435DE7}" type="datetime1">
              <a:rPr lang="en-US"/>
              <a:pPr/>
              <a:t>4/9/12</a:t>
            </a:fld>
            <a:endParaRPr lang="en-US"/>
          </a:p>
        </p:txBody>
      </p:sp>
      <p:sp>
        <p:nvSpPr>
          <p:cNvPr id="57347" name="Rectangle 7"/>
          <p:cNvSpPr>
            <a:spLocks noGrp="1" noChangeArrowheads="1"/>
          </p:cNvSpPr>
          <p:nvPr>
            <p:ph type="sldNum" sz="quarter" idx="5"/>
          </p:nvPr>
        </p:nvSpPr>
        <p:spPr>
          <a:noFill/>
        </p:spPr>
        <p:txBody>
          <a:bodyPr/>
          <a:lstStyle/>
          <a:p>
            <a:fld id="{32B222BE-0034-BE45-8492-E0AADFD7E131}" type="slidenum">
              <a:rPr lang="en-US"/>
              <a:pPr/>
              <a:t>27</a:t>
            </a:fld>
            <a:endParaRPr lang="en-US"/>
          </a:p>
        </p:txBody>
      </p:sp>
      <p:sp>
        <p:nvSpPr>
          <p:cNvPr id="57348"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57349"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a:latin typeface="Arial" charset="0"/>
                <a:ea typeface="ＭＳ Ｐゴシック" charset="-128"/>
                <a:cs typeface="ＭＳ Ｐゴシック" charset="-128"/>
              </a:rPr>
              <a:t>Money: stolen credit cards, change records, stolen property.</a:t>
            </a:r>
          </a:p>
          <a:p>
            <a:pPr eaLnBrk="1" hangingPunct="1"/>
            <a:r>
              <a:rPr lang="en-US">
                <a:latin typeface="Arial" charset="0"/>
                <a:ea typeface="ＭＳ Ｐゴシック" charset="-128"/>
                <a:cs typeface="ＭＳ Ｐゴシック" charset="-128"/>
              </a:rPr>
              <a:t>Political, military, economic.</a:t>
            </a:r>
          </a:p>
          <a:p>
            <a:pPr eaLnBrk="1" hangingPunct="1"/>
            <a:r>
              <a:rPr lang="en-US">
                <a:latin typeface="Arial" charset="0"/>
                <a:ea typeface="ＭＳ Ｐゴシック" charset="-128"/>
                <a:cs typeface="ＭＳ Ｐゴシック" charset="-128"/>
              </a:rPr>
              <a:t>Challenge, Revenge, Mean</a:t>
            </a:r>
          </a:p>
          <a:p>
            <a:pPr eaLnBrk="1" hangingPunct="1"/>
            <a:r>
              <a:rPr lang="en-US">
                <a:latin typeface="Arial" charset="0"/>
                <a:ea typeface="ＭＳ Ｐゴシック" charset="-128"/>
                <a:cs typeface="ＭＳ Ｐゴシック" charset="-128"/>
              </a:rPr>
              <a:t>Why do at all? Have motivation, think about it, think it will help, think it’s acceptable.</a:t>
            </a:r>
          </a:p>
          <a:p>
            <a:pPr eaLnBrk="1" hangingPunct="1"/>
            <a:r>
              <a:rPr lang="en-US">
                <a:latin typeface="Arial" charset="0"/>
                <a:ea typeface="ＭＳ Ｐゴシック" charset="-128"/>
                <a:cs typeface="ＭＳ Ｐゴシック" charset="-128"/>
              </a:rPr>
              <a:t>Feel forced. Don’t agree. Don’t care.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fld id="{13AFCE52-CAFD-9F4E-9284-D2AEBB6DF65B}" type="datetime1">
              <a:rPr lang="en-US"/>
              <a:pPr/>
              <a:t>4/9/12</a:t>
            </a:fld>
            <a:endParaRPr lang="en-US"/>
          </a:p>
        </p:txBody>
      </p:sp>
      <p:sp>
        <p:nvSpPr>
          <p:cNvPr id="59395" name="Rectangle 7"/>
          <p:cNvSpPr>
            <a:spLocks noGrp="1" noChangeArrowheads="1"/>
          </p:cNvSpPr>
          <p:nvPr>
            <p:ph type="sldNum" sz="quarter" idx="5"/>
          </p:nvPr>
        </p:nvSpPr>
        <p:spPr>
          <a:noFill/>
        </p:spPr>
        <p:txBody>
          <a:bodyPr/>
          <a:lstStyle/>
          <a:p>
            <a:fld id="{0A572A9B-4E8D-E748-B6B5-7CB401A4AE31}" type="slidenum">
              <a:rPr lang="en-US"/>
              <a:pPr/>
              <a:t>28</a:t>
            </a:fld>
            <a:endParaRPr lang="en-US"/>
          </a:p>
        </p:txBody>
      </p:sp>
      <p:sp>
        <p:nvSpPr>
          <p:cNvPr id="59396" name="Rectangle 2"/>
          <p:cNvSpPr>
            <a:spLocks noGrp="1" noRot="1" noChangeAspect="1" noChangeArrowheads="1"/>
          </p:cNvSpPr>
          <p:nvPr>
            <p:ph type="sldImg"/>
          </p:nvPr>
        </p:nvSpPr>
        <p:spPr>
          <a:solidFill>
            <a:srgbClr val="FFFFFF"/>
          </a:solidFill>
          <a:ln/>
        </p:spPr>
      </p:sp>
      <p:sp>
        <p:nvSpPr>
          <p:cNvPr id="5939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More computers. Unsophisticated owners. More complex software. Greater connectivity. Easy access to cracking tools. Incentives. File-sharing</a:t>
            </a:r>
          </a:p>
          <a:p>
            <a:pPr eaLnBrk="1" hangingPunct="1"/>
            <a:r>
              <a:rPr lang="en-US">
                <a:latin typeface="Arial" charset="0"/>
                <a:ea typeface="ＭＳ Ｐゴシック" charset="-128"/>
                <a:cs typeface="ＭＳ Ｐゴシック" charset="-128"/>
              </a:rPr>
              <a:t>In ’60s and ’70s, access was mostly localized.</a:t>
            </a:r>
          </a:p>
          <a:p>
            <a:pPr eaLnBrk="1" hangingPunct="1"/>
            <a:r>
              <a:rPr lang="en-US">
                <a:latin typeface="Arial" charset="0"/>
                <a:ea typeface="ＭＳ Ｐゴシック" charset="-128"/>
                <a:cs typeface="ＭＳ Ｐゴシック" charset="-128"/>
              </a:rPr>
              <a:t>Modems. Wardialing.</a:t>
            </a:r>
          </a:p>
          <a:p>
            <a:pPr eaLnBrk="1" hangingPunct="1"/>
            <a:r>
              <a:rPr lang="en-US">
                <a:latin typeface="Arial" charset="0"/>
                <a:ea typeface="ＭＳ Ｐゴシック" charset="-128"/>
                <a:cs typeface="ＭＳ Ｐゴシック" charset="-128"/>
              </a:rPr>
              <a:t>Some Arpanet and Usenet.</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31E81670-4D1A-C746-ACE7-E7FE8A6A94A5}" type="datetime1">
              <a:rPr lang="en-US"/>
              <a:pPr/>
              <a:t>4/9/12</a:t>
            </a:fld>
            <a:endParaRPr lang="en-US"/>
          </a:p>
        </p:txBody>
      </p:sp>
      <p:sp>
        <p:nvSpPr>
          <p:cNvPr id="61443" name="Rectangle 7"/>
          <p:cNvSpPr>
            <a:spLocks noGrp="1" noChangeArrowheads="1"/>
          </p:cNvSpPr>
          <p:nvPr>
            <p:ph type="sldNum" sz="quarter" idx="5"/>
          </p:nvPr>
        </p:nvSpPr>
        <p:spPr>
          <a:noFill/>
        </p:spPr>
        <p:txBody>
          <a:bodyPr/>
          <a:lstStyle/>
          <a:p>
            <a:fld id="{95595B30-617C-4D41-8CEF-627F36A62CFE}" type="slidenum">
              <a:rPr lang="en-US"/>
              <a:pPr/>
              <a:t>29</a:t>
            </a:fld>
            <a:endParaRPr lang="en-US"/>
          </a:p>
        </p:txBody>
      </p:sp>
      <p:sp>
        <p:nvSpPr>
          <p:cNvPr id="61444" name="Rectangle 2"/>
          <p:cNvSpPr>
            <a:spLocks noGrp="1" noRot="1" noChangeAspect="1" noChangeArrowheads="1"/>
          </p:cNvSpPr>
          <p:nvPr>
            <p:ph type="sldImg"/>
          </p:nvPr>
        </p:nvSpPr>
        <p:spPr>
          <a:solidFill>
            <a:srgbClr val="FFFFFF"/>
          </a:solidFill>
          <a:ln/>
        </p:spPr>
      </p:sp>
      <p:sp>
        <p:nvSpPr>
          <p:cNvPr id="6144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Script kiddies</a:t>
            </a:r>
          </a:p>
          <a:p>
            <a:pPr eaLnBrk="1" hangingPunct="1"/>
            <a:r>
              <a:rPr lang="en-US" dirty="0" err="1">
                <a:latin typeface="Arial" charset="0"/>
                <a:ea typeface="ＭＳ Ｐゴシック" charset="-128"/>
                <a:cs typeface="ＭＳ Ｐゴシック" charset="-128"/>
              </a:rPr>
              <a:t>Phreakers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Security analysts</a:t>
            </a:r>
          </a:p>
          <a:p>
            <a:pPr eaLnBrk="1" hangingPunct="1"/>
            <a:r>
              <a:rPr lang="en-US" dirty="0">
                <a:latin typeface="Arial" charset="0"/>
                <a:ea typeface="ＭＳ Ｐゴシック" charset="-128"/>
                <a:cs typeface="ＭＳ Ｐゴシック" charset="-128"/>
              </a:rPr>
              <a:t>Packet monkey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fld id="{1802CC8B-0F5C-E04E-A805-AD8ED888C008}" type="datetime1">
              <a:rPr lang="en-US"/>
              <a:pPr/>
              <a:t>4/9/12</a:t>
            </a:fld>
            <a:endParaRPr lang="en-US"/>
          </a:p>
        </p:txBody>
      </p:sp>
      <p:sp>
        <p:nvSpPr>
          <p:cNvPr id="63491" name="Rectangle 7"/>
          <p:cNvSpPr>
            <a:spLocks noGrp="1" noChangeArrowheads="1"/>
          </p:cNvSpPr>
          <p:nvPr>
            <p:ph type="sldNum" sz="quarter" idx="5"/>
          </p:nvPr>
        </p:nvSpPr>
        <p:spPr>
          <a:noFill/>
        </p:spPr>
        <p:txBody>
          <a:bodyPr/>
          <a:lstStyle/>
          <a:p>
            <a:fld id="{384A2750-F4F5-0045-9F65-BCFCF81AE8DD}" type="slidenum">
              <a:rPr lang="en-US"/>
              <a:pPr/>
              <a:t>30</a:t>
            </a:fld>
            <a:endParaRPr lang="en-US"/>
          </a:p>
        </p:txBody>
      </p:sp>
      <p:sp>
        <p:nvSpPr>
          <p:cNvPr id="63492" name="Rectangle 2"/>
          <p:cNvSpPr>
            <a:spLocks noGrp="1" noRot="1" noChangeAspect="1" noChangeArrowheads="1"/>
          </p:cNvSpPr>
          <p:nvPr>
            <p:ph type="sldImg"/>
          </p:nvPr>
        </p:nvSpPr>
        <p:spPr>
          <a:solidFill>
            <a:srgbClr val="FFFFFF"/>
          </a:solidFill>
          <a:ln/>
        </p:spPr>
      </p:sp>
      <p:sp>
        <p:nvSpPr>
          <p:cNvPr id="6349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Machines are unused. No harm done. Education. Exposes security holes. Exposes abuses.</a:t>
            </a:r>
          </a:p>
          <a:p>
            <a:pPr eaLnBrk="1" hangingPunct="1"/>
            <a:r>
              <a:rPr lang="en-US">
                <a:latin typeface="Arial" charset="0"/>
                <a:ea typeface="ＭＳ Ｐゴシック" charset="-128"/>
                <a:cs typeface="ＭＳ Ｐゴシック" charset="-128"/>
              </a:rPr>
              <a:t>Use computer and/or resources. Take data. Destroy data. Alter data. Lock out others. Attack other computers.</a:t>
            </a:r>
          </a:p>
          <a:p>
            <a:pPr eaLnBrk="1" hangingPunct="1"/>
            <a:r>
              <a:rPr lang="en-US">
                <a:latin typeface="Arial" charset="0"/>
                <a:ea typeface="ＭＳ Ｐゴシック" charset="-128"/>
                <a:cs typeface="ＭＳ Ｐゴシック" charset="-128"/>
              </a:rPr>
              <a:t>Equipment, Processor Time, Disk space, Printer time / paper, Bandwidth</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fld id="{76926696-22C3-0C40-B085-938139E437AF}" type="datetime1">
              <a:rPr lang="en-US"/>
              <a:pPr/>
              <a:t>4/9/12</a:t>
            </a:fld>
            <a:endParaRPr lang="en-US"/>
          </a:p>
        </p:txBody>
      </p:sp>
      <p:sp>
        <p:nvSpPr>
          <p:cNvPr id="65539" name="Rectangle 7"/>
          <p:cNvSpPr>
            <a:spLocks noGrp="1" noChangeArrowheads="1"/>
          </p:cNvSpPr>
          <p:nvPr>
            <p:ph type="sldNum" sz="quarter" idx="5"/>
          </p:nvPr>
        </p:nvSpPr>
        <p:spPr>
          <a:noFill/>
        </p:spPr>
        <p:txBody>
          <a:bodyPr/>
          <a:lstStyle/>
          <a:p>
            <a:fld id="{A6AFFA11-F2F9-C047-AAA1-508A65DD45D5}" type="slidenum">
              <a:rPr lang="en-US"/>
              <a:pPr/>
              <a:t>31</a:t>
            </a:fld>
            <a:endParaRPr lang="en-US"/>
          </a:p>
        </p:txBody>
      </p:sp>
      <p:sp>
        <p:nvSpPr>
          <p:cNvPr id="65540" name="Rectangle 2"/>
          <p:cNvSpPr>
            <a:spLocks noGrp="1" noRot="1" noChangeAspect="1" noChangeArrowheads="1"/>
          </p:cNvSpPr>
          <p:nvPr>
            <p:ph type="sldImg"/>
          </p:nvPr>
        </p:nvSpPr>
        <p:spPr>
          <a:solidFill>
            <a:srgbClr val="FFFFFF"/>
          </a:solidFill>
          <a:ln/>
        </p:spPr>
      </p:sp>
      <p:sp>
        <p:nvSpPr>
          <p:cNvPr id="6554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Are either of these laws still in effect? Have they been changed?</a:t>
            </a:r>
          </a:p>
          <a:p>
            <a:pPr eaLnBrk="1" hangingPunct="1"/>
            <a:r>
              <a:rPr lang="en-US">
                <a:latin typeface="Arial" charset="0"/>
                <a:ea typeface="ＭＳ Ｐゴシック" charset="-128"/>
                <a:cs typeface="ＭＳ Ｐゴシック" charset="-128"/>
              </a:rPr>
              <a:t>For additional legislation ask for presenting volunteers to brief recent incidents/cases.</a:t>
            </a:r>
          </a:p>
          <a:p>
            <a:pPr eaLnBrk="1" hangingPunct="1"/>
            <a:r>
              <a:rPr lang="en-US">
                <a:latin typeface="Arial" charset="0"/>
                <a:ea typeface="ＭＳ Ｐゴシック" charset="-128"/>
                <a:cs typeface="ＭＳ Ｐゴシック" charset="-128"/>
              </a:rPr>
              <a:t>Also ask for volunteers to find out laws from their home country/state.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dt" sz="quarter" idx="1"/>
          </p:nvPr>
        </p:nvSpPr>
        <p:spPr>
          <a:noFill/>
        </p:spPr>
        <p:txBody>
          <a:bodyPr/>
          <a:lstStyle/>
          <a:p>
            <a:fld id="{C4DCDDFD-C10C-5C4E-AF41-68B2FC935340}" type="datetime1">
              <a:rPr lang="en-US"/>
              <a:pPr/>
              <a:t>4/9/12</a:t>
            </a:fld>
            <a:endParaRPr lang="en-US"/>
          </a:p>
        </p:txBody>
      </p:sp>
      <p:sp>
        <p:nvSpPr>
          <p:cNvPr id="67587" name="Rectangle 7"/>
          <p:cNvSpPr>
            <a:spLocks noGrp="1" noChangeArrowheads="1"/>
          </p:cNvSpPr>
          <p:nvPr>
            <p:ph type="sldNum" sz="quarter" idx="5"/>
          </p:nvPr>
        </p:nvSpPr>
        <p:spPr>
          <a:noFill/>
        </p:spPr>
        <p:txBody>
          <a:bodyPr/>
          <a:lstStyle/>
          <a:p>
            <a:fld id="{ABB49B77-8A72-294C-8C73-60CEADD5AAAC}" type="slidenum">
              <a:rPr lang="en-US"/>
              <a:pPr/>
              <a:t>32</a:t>
            </a:fld>
            <a:endParaRPr lang="en-US"/>
          </a:p>
        </p:txBody>
      </p:sp>
      <p:sp>
        <p:nvSpPr>
          <p:cNvPr id="67588" name="Rectangle 2"/>
          <p:cNvSpPr>
            <a:spLocks noGrp="1" noRot="1" noChangeAspect="1" noChangeArrowheads="1"/>
          </p:cNvSpPr>
          <p:nvPr>
            <p:ph type="sldImg"/>
          </p:nvPr>
        </p:nvSpPr>
        <p:spPr>
          <a:solidFill>
            <a:srgbClr val="FFFFFF"/>
          </a:solidFill>
          <a:ln/>
        </p:spPr>
      </p:sp>
      <p:sp>
        <p:nvSpPr>
          <p:cNvPr id="6758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Encryption, Authentication, Biometrics, Anti-virus, File integrity checking (E.g. Tripwire), Virtual private networks, Point-to-point networking (Twisted-pair Ethernet vs. Coax vs. wireless)</a:t>
            </a:r>
          </a:p>
          <a:p>
            <a:pPr eaLnBrk="1" hangingPunct="1"/>
            <a:r>
              <a:rPr lang="en-US" dirty="0">
                <a:latin typeface="Arial" charset="0"/>
                <a:ea typeface="ＭＳ Ｐゴシック" charset="-128"/>
                <a:cs typeface="ＭＳ Ｐゴシック" charset="-128"/>
              </a:rPr>
              <a:t>Security through obscurity, physical access required, not on network, behind locked doors.</a:t>
            </a:r>
          </a:p>
          <a:p>
            <a:pPr eaLnBrk="1" hangingPunct="1"/>
            <a:r>
              <a:rPr lang="en-US" dirty="0">
                <a:latin typeface="Arial" charset="0"/>
                <a:ea typeface="ＭＳ Ｐゴシック" charset="-128"/>
                <a:cs typeface="ＭＳ Ｐゴシック" charset="-128"/>
              </a:rPr>
              <a:t>Remove desire, remove incentives</a:t>
            </a:r>
          </a:p>
          <a:p>
            <a:pPr eaLnBrk="1" hangingPunct="1"/>
            <a:r>
              <a:rPr lang="en-US" dirty="0">
                <a:latin typeface="Arial" charset="0"/>
                <a:ea typeface="ＭＳ Ｐゴシック" charset="-128"/>
                <a:cs typeface="ＭＳ Ｐゴシック" charset="-128"/>
              </a:rPr>
              <a:t>Legalize, increase penalties, increase chance of getting caught.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2F7907CA-F1D7-2E4C-880F-2AD4BD2DF835}" type="datetime1">
              <a:rPr lang="en-US">
                <a:solidFill>
                  <a:srgbClr val="1F497D"/>
                </a:solidFill>
              </a:rPr>
              <a:pPr/>
              <a:t>4/9/12</a:t>
            </a:fld>
            <a:endParaRPr lang="en-US">
              <a:solidFill>
                <a:srgbClr val="1F497D"/>
              </a:solidFill>
            </a:endParaRPr>
          </a:p>
        </p:txBody>
      </p:sp>
      <p:sp>
        <p:nvSpPr>
          <p:cNvPr id="77827" name="Rectangle 7"/>
          <p:cNvSpPr>
            <a:spLocks noGrp="1" noChangeArrowheads="1"/>
          </p:cNvSpPr>
          <p:nvPr>
            <p:ph type="sldNum" sz="quarter" idx="5"/>
          </p:nvPr>
        </p:nvSpPr>
        <p:spPr>
          <a:noFill/>
        </p:spPr>
        <p:txBody>
          <a:bodyPr/>
          <a:lstStyle/>
          <a:p>
            <a:fld id="{BCBCA10D-2879-3A40-B06D-E9CBE5811064}" type="slidenum">
              <a:rPr lang="en-US">
                <a:solidFill>
                  <a:srgbClr val="1F497D"/>
                </a:solidFill>
              </a:rPr>
              <a:pPr/>
              <a:t>4</a:t>
            </a:fld>
            <a:endParaRPr lang="en-US">
              <a:solidFill>
                <a:srgbClr val="1F497D"/>
              </a:solidFill>
            </a:endParaRPr>
          </a:p>
        </p:txBody>
      </p:sp>
      <p:sp>
        <p:nvSpPr>
          <p:cNvPr id="7782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78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pitchFamily="-109" charset="0"/>
                <a:ea typeface="ＭＳ Ｐゴシック" pitchFamily="-109" charset="-128"/>
                <a:cs typeface="ＭＳ Ｐゴシック" pitchFamily="-109" charset="-128"/>
              </a:rPr>
              <a:t>Network</a:t>
            </a:r>
            <a:r>
              <a:rPr lang="en-US" baseline="0" dirty="0" smtClean="0">
                <a:latin typeface="Arial" pitchFamily="-109" charset="0"/>
                <a:ea typeface="ＭＳ Ｐゴシック" pitchFamily="-109" charset="-128"/>
                <a:cs typeface="ＭＳ Ｐゴシック" pitchFamily="-109" charset="-128"/>
              </a:rPr>
              <a:t> of automated software; compromised machines; C&amp;C infrastructure; spreads itself; </a:t>
            </a:r>
            <a:r>
              <a:rPr lang="en-US" baseline="0" dirty="0" err="1" smtClean="0">
                <a:latin typeface="Arial" pitchFamily="-109" charset="0"/>
                <a:ea typeface="ＭＳ Ｐゴシック" pitchFamily="-109" charset="-128"/>
                <a:cs typeface="ＭＳ Ｐゴシック" pitchFamily="-109" charset="-128"/>
              </a:rPr>
              <a:t>botmaster</a:t>
            </a:r>
            <a:r>
              <a:rPr lang="en-US" baseline="0" dirty="0" smtClean="0">
                <a:latin typeface="Arial" pitchFamily="-109" charset="0"/>
                <a:ea typeface="ＭＳ Ｐゴシック" pitchFamily="-109" charset="-128"/>
                <a:cs typeface="ＭＳ Ｐゴシック" pitchFamily="-109" charset="-128"/>
              </a:rPr>
              <a:t>;</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Manually; chat networks; browser vulnerabilities; worms; </a:t>
            </a:r>
            <a:r>
              <a:rPr lang="en-US" baseline="0" dirty="0" err="1" smtClean="0">
                <a:latin typeface="Arial" pitchFamily="-109" charset="0"/>
                <a:ea typeface="ＭＳ Ｐゴシック" pitchFamily="-109" charset="-128"/>
                <a:cs typeface="ＭＳ Ｐゴシック" pitchFamily="-109" charset="-128"/>
              </a:rPr>
              <a:t>warez</a:t>
            </a:r>
            <a:r>
              <a:rPr lang="en-US" baseline="0" dirty="0" smtClean="0">
                <a:latin typeface="Arial" pitchFamily="-109" charset="0"/>
                <a:ea typeface="ＭＳ Ｐゴシック" pitchFamily="-109" charset="-128"/>
                <a:cs typeface="ＭＳ Ｐゴシック" pitchFamily="-109" charset="-128"/>
              </a:rPr>
              <a:t>; flash drives</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Distributed computing; adware/spyware; e-mail spam; click fraud; </a:t>
            </a:r>
            <a:r>
              <a:rPr lang="en-US" baseline="0" dirty="0" err="1" smtClean="0">
                <a:latin typeface="Arial" pitchFamily="-109" charset="0"/>
                <a:ea typeface="ＭＳ Ｐゴシック" pitchFamily="-109" charset="-128"/>
                <a:cs typeface="ＭＳ Ｐゴシック" pitchFamily="-109" charset="-128"/>
              </a:rPr>
              <a:t>ddos</a:t>
            </a:r>
            <a:r>
              <a:rPr lang="en-US" baseline="0" dirty="0" smtClean="0">
                <a:latin typeface="Arial" pitchFamily="-109" charset="0"/>
                <a:ea typeface="ＭＳ Ｐゴシック" pitchFamily="-109" charset="-128"/>
                <a:cs typeface="ＭＳ Ｐゴシック" pitchFamily="-109" charset="-128"/>
              </a:rPr>
              <a:t>; proxy servers</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25 found w/over 10,000; </a:t>
            </a:r>
            <a:r>
              <a:rPr lang="en-US" baseline="0" dirty="0" err="1" smtClean="0">
                <a:latin typeface="Arial" pitchFamily="-109" charset="0"/>
                <a:ea typeface="ＭＳ Ｐゴシック" pitchFamily="-109" charset="-128"/>
                <a:cs typeface="ＭＳ Ｐゴシック" pitchFamily="-109" charset="-128"/>
              </a:rPr>
              <a:t>BredoLab</a:t>
            </a:r>
            <a:r>
              <a:rPr lang="en-US" baseline="0" dirty="0" smtClean="0">
                <a:latin typeface="Arial" pitchFamily="-109" charset="0"/>
                <a:ea typeface="ＭＳ Ｐゴシック" pitchFamily="-109" charset="-128"/>
                <a:cs typeface="ＭＳ Ｐゴシック" pitchFamily="-109" charset="-128"/>
              </a:rPr>
              <a:t> from Russia has estimated 30m and can send 3.6 billion emails per day</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Yes, especially if you download software, music, games, applets, flash, or use internet explorer</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Poor design of software and network infrastructures; underground black market of criminals; outrageously high profits; 2010, </a:t>
            </a:r>
            <a:r>
              <a:rPr lang="en-US" baseline="0" dirty="0" err="1" smtClean="0">
                <a:latin typeface="Arial" pitchFamily="-109" charset="0"/>
                <a:ea typeface="ＭＳ Ｐゴシック" pitchFamily="-109" charset="-128"/>
                <a:cs typeface="ＭＳ Ｐゴシック" pitchFamily="-109" charset="-128"/>
              </a:rPr>
              <a:t>microsoft</a:t>
            </a:r>
            <a:r>
              <a:rPr lang="en-US" baseline="0" dirty="0" smtClean="0">
                <a:latin typeface="Arial" pitchFamily="-109" charset="0"/>
                <a:ea typeface="ＭＳ Ｐゴシック" pitchFamily="-109" charset="-128"/>
                <a:cs typeface="ＭＳ Ｐゴシック" pitchFamily="-109" charset="-128"/>
              </a:rPr>
              <a:t> will clean 8 million infections</a:t>
            </a:r>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BBF5DC87-D7CD-6F4A-A058-644F5E6E4603}" type="datetime1">
              <a:rPr lang="en-US"/>
              <a:pPr/>
              <a:t>4/9/12</a:t>
            </a:fld>
            <a:endParaRPr lang="en-US"/>
          </a:p>
        </p:txBody>
      </p:sp>
      <p:sp>
        <p:nvSpPr>
          <p:cNvPr id="22531" name="Rectangle 7"/>
          <p:cNvSpPr>
            <a:spLocks noGrp="1" noChangeArrowheads="1"/>
          </p:cNvSpPr>
          <p:nvPr>
            <p:ph type="sldNum" sz="quarter" idx="5"/>
          </p:nvPr>
        </p:nvSpPr>
        <p:spPr>
          <a:noFill/>
        </p:spPr>
        <p:txBody>
          <a:bodyPr/>
          <a:lstStyle/>
          <a:p>
            <a:fld id="{EA577A60-73FE-AF48-8BB1-D4E5092F27CF}" type="slidenum">
              <a:rPr lang="en-US"/>
              <a:pPr/>
              <a:t>33</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fld id="{69E5DC99-0D79-7648-BD04-60F4431BE3E5}" type="datetime1">
              <a:rPr lang="en-US"/>
              <a:pPr/>
              <a:t>4/9/12</a:t>
            </a:fld>
            <a:endParaRPr lang="en-US"/>
          </a:p>
        </p:txBody>
      </p:sp>
      <p:sp>
        <p:nvSpPr>
          <p:cNvPr id="71683" name="Rectangle 7"/>
          <p:cNvSpPr>
            <a:spLocks noGrp="1" noChangeArrowheads="1"/>
          </p:cNvSpPr>
          <p:nvPr>
            <p:ph type="sldNum" sz="quarter" idx="5"/>
          </p:nvPr>
        </p:nvSpPr>
        <p:spPr>
          <a:noFill/>
        </p:spPr>
        <p:txBody>
          <a:bodyPr/>
          <a:lstStyle/>
          <a:p>
            <a:fld id="{7D735DE1-7F2D-1346-AC03-D83FD583453F}" type="slidenum">
              <a:rPr lang="en-US"/>
              <a:pPr/>
              <a:t>34</a:t>
            </a:fld>
            <a:endParaRPr lang="en-US"/>
          </a:p>
        </p:txBody>
      </p:sp>
      <p:sp>
        <p:nvSpPr>
          <p:cNvPr id="71684" name="Rectangle 2"/>
          <p:cNvSpPr>
            <a:spLocks noGrp="1" noRot="1" noChangeAspect="1" noChangeArrowheads="1"/>
          </p:cNvSpPr>
          <p:nvPr>
            <p:ph type="sldImg"/>
          </p:nvPr>
        </p:nvSpPr>
        <p:spPr>
          <a:solidFill>
            <a:srgbClr val="FFFFFF"/>
          </a:solidFill>
          <a:ln/>
        </p:spPr>
      </p:sp>
      <p:sp>
        <p:nvSpPr>
          <p:cNvPr id="716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BBF5DC87-D7CD-6F4A-A058-644F5E6E4603}" type="datetime1">
              <a:rPr lang="en-US"/>
              <a:pPr/>
              <a:t>4/9/12</a:t>
            </a:fld>
            <a:endParaRPr lang="en-US"/>
          </a:p>
        </p:txBody>
      </p:sp>
      <p:sp>
        <p:nvSpPr>
          <p:cNvPr id="22531" name="Rectangle 7"/>
          <p:cNvSpPr>
            <a:spLocks noGrp="1" noChangeArrowheads="1"/>
          </p:cNvSpPr>
          <p:nvPr>
            <p:ph type="sldNum" sz="quarter" idx="5"/>
          </p:nvPr>
        </p:nvSpPr>
        <p:spPr>
          <a:noFill/>
        </p:spPr>
        <p:txBody>
          <a:bodyPr/>
          <a:lstStyle/>
          <a:p>
            <a:fld id="{EA577A60-73FE-AF48-8BB1-D4E5092F27CF}" type="slidenum">
              <a:rPr lang="en-US"/>
              <a:pPr/>
              <a:t>35</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fld id="{607E2E4C-E1FB-8941-AE2F-70D3EF888F39}" type="datetime1">
              <a:rPr lang="en-US"/>
              <a:pPr/>
              <a:t>4/9/12</a:t>
            </a:fld>
            <a:endParaRPr lang="en-US"/>
          </a:p>
        </p:txBody>
      </p:sp>
      <p:sp>
        <p:nvSpPr>
          <p:cNvPr id="73731" name="Rectangle 7"/>
          <p:cNvSpPr>
            <a:spLocks noGrp="1" noChangeArrowheads="1"/>
          </p:cNvSpPr>
          <p:nvPr>
            <p:ph type="sldNum" sz="quarter" idx="5"/>
          </p:nvPr>
        </p:nvSpPr>
        <p:spPr>
          <a:noFill/>
        </p:spPr>
        <p:txBody>
          <a:bodyPr/>
          <a:lstStyle/>
          <a:p>
            <a:fld id="{4CBEBBFC-4905-AD41-A6DC-2283D1EB272E}" type="slidenum">
              <a:rPr lang="en-US"/>
              <a:pPr/>
              <a:t>36</a:t>
            </a:fld>
            <a:endParaRPr lang="en-US"/>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 In this particular presentation there are no further slides but it will say this on The End for most of them so I figured I’d get you ready for it now.</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fld id="{B0A31522-DA6C-0348-8F3A-540970197A60}" type="datetime1">
              <a:rPr lang="en-US"/>
              <a:pPr/>
              <a:t>4/9/12</a:t>
            </a:fld>
            <a:endParaRPr lang="en-US"/>
          </a:p>
        </p:txBody>
      </p:sp>
      <p:sp>
        <p:nvSpPr>
          <p:cNvPr id="75779" name="Rectangle 7"/>
          <p:cNvSpPr>
            <a:spLocks noGrp="1" noChangeArrowheads="1"/>
          </p:cNvSpPr>
          <p:nvPr>
            <p:ph type="sldNum" sz="quarter" idx="5"/>
          </p:nvPr>
        </p:nvSpPr>
        <p:spPr>
          <a:noFill/>
        </p:spPr>
        <p:txBody>
          <a:bodyPr/>
          <a:lstStyle/>
          <a:p>
            <a:fld id="{19E7A92F-06CE-1248-BA46-9A8581F2EBB8}" type="slidenum">
              <a:rPr lang="en-US"/>
              <a:pPr/>
              <a:t>37</a:t>
            </a:fld>
            <a:endParaRPr lang="en-US"/>
          </a:p>
        </p:txBody>
      </p:sp>
      <p:sp>
        <p:nvSpPr>
          <p:cNvPr id="75780" name="Rectangle 2"/>
          <p:cNvSpPr>
            <a:spLocks noGrp="1" noRot="1" noChangeAspect="1" noChangeArrowheads="1"/>
          </p:cNvSpPr>
          <p:nvPr>
            <p:ph type="sldImg"/>
          </p:nvPr>
        </p:nvSpPr>
        <p:spPr>
          <a:solidFill>
            <a:srgbClr val="FFFFFF"/>
          </a:solidFill>
          <a:ln/>
        </p:spPr>
      </p:sp>
      <p:sp>
        <p:nvSpPr>
          <p:cNvPr id="7578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This assignment mixes</a:t>
            </a:r>
            <a:r>
              <a:rPr lang="en-US" dirty="0" smtClean="0">
                <a:latin typeface="Arial" charset="0"/>
                <a:ea typeface="ＭＳ Ｐゴシック" charset="-128"/>
                <a:cs typeface="ＭＳ Ｐゴシック" charset="-128"/>
              </a:rPr>
              <a:t> Professional </a:t>
            </a:r>
            <a:r>
              <a:rPr lang="en-US" smtClean="0">
                <a:latin typeface="Arial" charset="0"/>
                <a:ea typeface="ＭＳ Ｐゴシック" charset="-128"/>
                <a:cs typeface="ＭＳ Ｐゴシック" charset="-128"/>
              </a:rPr>
              <a:t>Ethics, Crime and</a:t>
            </a:r>
            <a:r>
              <a:rPr lang="en-US" baseline="0" smtClean="0">
                <a:latin typeface="Arial" charset="0"/>
                <a:ea typeface="ＭＳ Ｐゴシック" charset="-128"/>
                <a:cs typeface="ＭＳ Ｐゴシック" charset="-128"/>
              </a:rPr>
              <a:t> </a:t>
            </a:r>
            <a:r>
              <a:rPr lang="en-US" dirty="0" smtClean="0">
                <a:latin typeface="Arial" charset="0"/>
                <a:ea typeface="ＭＳ Ｐゴシック" charset="-128"/>
                <a:cs typeface="ＭＳ Ｐゴシック" charset="-128"/>
              </a:rPr>
              <a:t>Privacy </a:t>
            </a:r>
            <a:r>
              <a:rPr lang="en-US" dirty="0">
                <a:latin typeface="Arial" charset="0"/>
                <a:ea typeface="ＭＳ Ｐゴシック" charset="-128"/>
                <a:cs typeface="ＭＳ Ｐゴシック" charset="-128"/>
              </a:rPr>
              <a:t>topics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6DD70ABE-2243-0B43-A314-7CD31BF770A1}" type="datetime1">
              <a:rPr lang="en-US"/>
              <a:pPr/>
              <a:t>4/9/12</a:t>
            </a:fld>
            <a:endParaRPr lang="en-US"/>
          </a:p>
        </p:txBody>
      </p:sp>
      <p:sp>
        <p:nvSpPr>
          <p:cNvPr id="77827" name="Rectangle 7"/>
          <p:cNvSpPr>
            <a:spLocks noGrp="1" noChangeArrowheads="1"/>
          </p:cNvSpPr>
          <p:nvPr>
            <p:ph type="sldNum" sz="quarter" idx="5"/>
          </p:nvPr>
        </p:nvSpPr>
        <p:spPr>
          <a:noFill/>
        </p:spPr>
        <p:txBody>
          <a:bodyPr/>
          <a:lstStyle/>
          <a:p>
            <a:fld id="{A8F40DA7-71F0-3141-A166-06707C9C6F3E}" type="slidenum">
              <a:rPr lang="en-US"/>
              <a:pPr/>
              <a:t>38</a:t>
            </a:fld>
            <a:endParaRPr lang="en-US"/>
          </a:p>
        </p:txBody>
      </p:sp>
      <p:sp>
        <p:nvSpPr>
          <p:cNvPr id="77828" name="Rectangle 2"/>
          <p:cNvSpPr>
            <a:spLocks noGrp="1" noRot="1" noChangeAspect="1" noChangeArrowheads="1"/>
          </p:cNvSpPr>
          <p:nvPr>
            <p:ph type="sldImg"/>
          </p:nvPr>
        </p:nvSpPr>
        <p:spPr>
          <a:solidFill>
            <a:srgbClr val="FFFFFF"/>
          </a:solidFill>
          <a:ln/>
        </p:spPr>
      </p:sp>
      <p:sp>
        <p:nvSpPr>
          <p:cNvPr id="7782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How do we formally reason about Ethics? Here’s a </a:t>
            </a:r>
            <a:r>
              <a:rPr lang="en-US" dirty="0" smtClean="0">
                <a:latin typeface="Arial" charset="0"/>
                <a:ea typeface="ＭＳ Ｐゴシック" charset="-128"/>
                <a:cs typeface="ＭＳ Ｐゴシック" charset="-128"/>
              </a:rPr>
              <a:t>suggestion.</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2F7907CA-F1D7-2E4C-880F-2AD4BD2DF835}" type="datetime1">
              <a:rPr lang="en-US">
                <a:solidFill>
                  <a:srgbClr val="1F497D"/>
                </a:solidFill>
              </a:rPr>
              <a:pPr/>
              <a:t>4/9/12</a:t>
            </a:fld>
            <a:endParaRPr lang="en-US">
              <a:solidFill>
                <a:srgbClr val="1F497D"/>
              </a:solidFill>
            </a:endParaRPr>
          </a:p>
        </p:txBody>
      </p:sp>
      <p:sp>
        <p:nvSpPr>
          <p:cNvPr id="77827" name="Rectangle 7"/>
          <p:cNvSpPr>
            <a:spLocks noGrp="1" noChangeArrowheads="1"/>
          </p:cNvSpPr>
          <p:nvPr>
            <p:ph type="sldNum" sz="quarter" idx="5"/>
          </p:nvPr>
        </p:nvSpPr>
        <p:spPr>
          <a:noFill/>
        </p:spPr>
        <p:txBody>
          <a:bodyPr/>
          <a:lstStyle/>
          <a:p>
            <a:fld id="{BCBCA10D-2879-3A40-B06D-E9CBE5811064}" type="slidenum">
              <a:rPr lang="en-US">
                <a:solidFill>
                  <a:srgbClr val="1F497D"/>
                </a:solidFill>
              </a:rPr>
              <a:pPr/>
              <a:t>5</a:t>
            </a:fld>
            <a:endParaRPr lang="en-US">
              <a:solidFill>
                <a:srgbClr val="1F497D"/>
              </a:solidFill>
            </a:endParaRPr>
          </a:p>
        </p:txBody>
      </p:sp>
      <p:sp>
        <p:nvSpPr>
          <p:cNvPr id="7782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78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pitchFamily="-109" charset="0"/>
                <a:ea typeface="ＭＳ Ｐゴシック" pitchFamily="-109" charset="-128"/>
                <a:cs typeface="ＭＳ Ｐゴシック" pitchFamily="-109" charset="-128"/>
              </a:rPr>
              <a:t>Early 2000; 15 year old </a:t>
            </a:r>
            <a:r>
              <a:rPr lang="en-US" dirty="0" err="1" smtClean="0">
                <a:latin typeface="Arial" pitchFamily="-109" charset="0"/>
                <a:ea typeface="ＭＳ Ｐゴシック" pitchFamily="-109" charset="-128"/>
                <a:cs typeface="ＭＳ Ｐゴシック" pitchFamily="-109" charset="-128"/>
              </a:rPr>
              <a:t>highschool</a:t>
            </a:r>
            <a:r>
              <a:rPr lang="en-US" dirty="0" smtClean="0">
                <a:latin typeface="Arial" pitchFamily="-109" charset="0"/>
                <a:ea typeface="ＭＳ Ｐゴシック" pitchFamily="-109" charset="-128"/>
                <a:cs typeface="ＭＳ Ｐゴシック" pitchFamily="-109" charset="-128"/>
              </a:rPr>
              <a:t> student</a:t>
            </a:r>
            <a:r>
              <a:rPr lang="en-US" baseline="0" dirty="0" smtClean="0">
                <a:latin typeface="Arial" pitchFamily="-109" charset="0"/>
                <a:ea typeface="ＭＳ Ｐゴシック" pitchFamily="-109" charset="-128"/>
                <a:cs typeface="ＭＳ Ｐゴシック" pitchFamily="-109" charset="-128"/>
              </a:rPr>
              <a:t> from </a:t>
            </a:r>
            <a:r>
              <a:rPr lang="en-US" baseline="0" dirty="0" err="1" smtClean="0">
                <a:latin typeface="Arial" pitchFamily="-109" charset="0"/>
                <a:ea typeface="ＭＳ Ｐゴシック" pitchFamily="-109" charset="-128"/>
                <a:cs typeface="ＭＳ Ｐゴシック" pitchFamily="-109" charset="-128"/>
              </a:rPr>
              <a:t>canada</a:t>
            </a:r>
            <a:r>
              <a:rPr lang="en-US" baseline="0" dirty="0" smtClean="0">
                <a:latin typeface="Arial" pitchFamily="-109" charset="0"/>
                <a:ea typeface="ＭＳ Ｐゴシック" pitchFamily="-109" charset="-128"/>
                <a:cs typeface="ＭＳ Ｐゴシック" pitchFamily="-109" charset="-128"/>
              </a:rPr>
              <a:t>; written well known applications and compromised several thousand machines;</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gain notoriety for his group TNT; project </a:t>
            </a:r>
            <a:r>
              <a:rPr lang="en-US" baseline="0" dirty="0" err="1" smtClean="0">
                <a:latin typeface="Arial" pitchFamily="-109" charset="0"/>
                <a:ea typeface="ＭＳ Ｐゴシック" pitchFamily="-109" charset="-128"/>
                <a:cs typeface="ＭＳ Ｐゴシック" pitchFamily="-109" charset="-128"/>
              </a:rPr>
              <a:t>rivolta</a:t>
            </a:r>
            <a:r>
              <a:rPr lang="en-US" baseline="0" dirty="0" smtClean="0">
                <a:latin typeface="Arial" pitchFamily="-109" charset="0"/>
                <a:ea typeface="ＭＳ Ｐゴシック" pitchFamily="-109" charset="-128"/>
                <a:cs typeface="ＭＳ Ｐゴシック" pitchFamily="-109" charset="-128"/>
              </a:rPr>
              <a:t>; used </a:t>
            </a:r>
            <a:r>
              <a:rPr lang="en-US" baseline="0" dirty="0" err="1" smtClean="0">
                <a:latin typeface="Arial" pitchFamily="-109" charset="0"/>
                <a:ea typeface="ＭＳ Ｐゴシック" pitchFamily="-109" charset="-128"/>
                <a:cs typeface="ＭＳ Ｐゴシック" pitchFamily="-109" charset="-128"/>
              </a:rPr>
              <a:t>Mstream</a:t>
            </a:r>
            <a:r>
              <a:rPr lang="en-US" baseline="0" dirty="0" smtClean="0">
                <a:latin typeface="Arial" pitchFamily="-109" charset="0"/>
                <a:ea typeface="ＭＳ Ｐゴシック" pitchFamily="-109" charset="-128"/>
                <a:cs typeface="ＭＳ Ｐゴシック" pitchFamily="-109" charset="-128"/>
              </a:rPr>
              <a:t>; took down yahoo</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Rival criminals took down Buy.com;  he takes down </a:t>
            </a:r>
            <a:r>
              <a:rPr lang="en-US" baseline="0" dirty="0" err="1" smtClean="0">
                <a:latin typeface="Arial" pitchFamily="-109" charset="0"/>
                <a:ea typeface="ＭＳ Ｐゴシック" pitchFamily="-109" charset="-128"/>
                <a:cs typeface="ＭＳ Ｐゴシック" pitchFamily="-109" charset="-128"/>
              </a:rPr>
              <a:t>Zdnet</a:t>
            </a:r>
            <a:r>
              <a:rPr lang="en-US" baseline="0" dirty="0" smtClean="0">
                <a:latin typeface="Arial" pitchFamily="-109" charset="0"/>
                <a:ea typeface="ＭＳ Ｐゴシック" pitchFamily="-109" charset="-128"/>
                <a:cs typeface="ＭＳ Ｐゴシック" pitchFamily="-109" charset="-128"/>
              </a:rPr>
              <a:t>, E*TRADE, </a:t>
            </a:r>
            <a:r>
              <a:rPr lang="en-US" baseline="0" dirty="0" err="1" smtClean="0">
                <a:latin typeface="Arial" pitchFamily="-109" charset="0"/>
                <a:ea typeface="ＭＳ Ｐゴシック" pitchFamily="-109" charset="-128"/>
                <a:cs typeface="ＭＳ Ｐゴシック" pitchFamily="-109" charset="-128"/>
              </a:rPr>
              <a:t>Ebay</a:t>
            </a:r>
            <a:r>
              <a:rPr lang="en-US" baseline="0" dirty="0" smtClean="0">
                <a:latin typeface="Arial" pitchFamily="-109" charset="0"/>
                <a:ea typeface="ＭＳ Ｐゴシック" pitchFamily="-109" charset="-128"/>
                <a:cs typeface="ＭＳ Ｐゴシック" pitchFamily="-109" charset="-128"/>
              </a:rPr>
              <a:t>, CNN, Amazon and Dell; court stated that he caused $7.5m worth of damage; market research firm estimated the loss at over $1.2b</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bragged and the FBI found him; 8 months of open custody; a year of probation; small fine; since wrote a book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2F7907CA-F1D7-2E4C-880F-2AD4BD2DF835}" type="datetime1">
              <a:rPr lang="en-US">
                <a:solidFill>
                  <a:srgbClr val="1F497D"/>
                </a:solidFill>
              </a:rPr>
              <a:pPr/>
              <a:t>4/9/12</a:t>
            </a:fld>
            <a:endParaRPr lang="en-US">
              <a:solidFill>
                <a:srgbClr val="1F497D"/>
              </a:solidFill>
            </a:endParaRPr>
          </a:p>
        </p:txBody>
      </p:sp>
      <p:sp>
        <p:nvSpPr>
          <p:cNvPr id="77827" name="Rectangle 7"/>
          <p:cNvSpPr>
            <a:spLocks noGrp="1" noChangeArrowheads="1"/>
          </p:cNvSpPr>
          <p:nvPr>
            <p:ph type="sldNum" sz="quarter" idx="5"/>
          </p:nvPr>
        </p:nvSpPr>
        <p:spPr>
          <a:noFill/>
        </p:spPr>
        <p:txBody>
          <a:bodyPr/>
          <a:lstStyle/>
          <a:p>
            <a:fld id="{BCBCA10D-2879-3A40-B06D-E9CBE5811064}" type="slidenum">
              <a:rPr lang="en-US">
                <a:solidFill>
                  <a:srgbClr val="1F497D"/>
                </a:solidFill>
              </a:rPr>
              <a:pPr/>
              <a:t>6</a:t>
            </a:fld>
            <a:endParaRPr lang="en-US">
              <a:solidFill>
                <a:srgbClr val="1F497D"/>
              </a:solidFill>
            </a:endParaRPr>
          </a:p>
        </p:txBody>
      </p:sp>
      <p:sp>
        <p:nvSpPr>
          <p:cNvPr id="7782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78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err="1" smtClean="0">
                <a:latin typeface="Arial" pitchFamily="-109" charset="0"/>
                <a:ea typeface="ＭＳ Ｐゴシック" pitchFamily="-109" charset="-128"/>
                <a:cs typeface="ＭＳ Ｐゴシック" pitchFamily="-109" charset="-128"/>
              </a:rPr>
              <a:t>Mebroot</a:t>
            </a:r>
            <a:r>
              <a:rPr lang="en-US" dirty="0" smtClean="0">
                <a:latin typeface="Arial" pitchFamily="-109" charset="0"/>
                <a:ea typeface="ＭＳ Ｐゴシック" pitchFamily="-109" charset="-128"/>
                <a:cs typeface="ＭＳ Ｐゴシック" pitchFamily="-109" charset="-128"/>
              </a:rPr>
              <a:t> rootkit uses XSS and IE </a:t>
            </a:r>
            <a:r>
              <a:rPr lang="en-US" dirty="0" err="1" smtClean="0">
                <a:latin typeface="Arial" pitchFamily="-109" charset="0"/>
                <a:ea typeface="ＭＳ Ｐゴシック" pitchFamily="-109" charset="-128"/>
                <a:cs typeface="ＭＳ Ｐゴシック" pitchFamily="-109" charset="-128"/>
              </a:rPr>
              <a:t>vulns</a:t>
            </a:r>
            <a:r>
              <a:rPr lang="en-US" dirty="0" smtClean="0">
                <a:latin typeface="Arial" pitchFamily="-109" charset="0"/>
                <a:ea typeface="ＭＳ Ｐゴシック" pitchFamily="-109" charset="-128"/>
                <a:cs typeface="ＭＳ Ｐゴシック" pitchFamily="-109" charset="-128"/>
              </a:rPr>
              <a:t>; infects MBR; downloads </a:t>
            </a:r>
            <a:r>
              <a:rPr lang="en-US" dirty="0" err="1" smtClean="0">
                <a:latin typeface="Arial" pitchFamily="-109" charset="0"/>
                <a:ea typeface="ＭＳ Ｐゴシック" pitchFamily="-109" charset="-128"/>
                <a:cs typeface="ＭＳ Ｐゴシック" pitchFamily="-109" charset="-128"/>
              </a:rPr>
              <a:t>torpig</a:t>
            </a:r>
            <a:endParaRPr lang="en-US" dirty="0" smtClean="0">
              <a:latin typeface="Arial" pitchFamily="-109" charset="0"/>
              <a:ea typeface="ＭＳ Ｐゴシック" pitchFamily="-109" charset="-128"/>
              <a:cs typeface="ＭＳ Ｐゴシック" pitchFamily="-109" charset="-128"/>
            </a:endParaRP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Dangerous; payload can be updated; domain flux moves the C&amp;C server every 10 days or so</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Hijacked by </a:t>
            </a:r>
            <a:r>
              <a:rPr lang="en-US" baseline="0" dirty="0" err="1" smtClean="0">
                <a:latin typeface="Arial" pitchFamily="-109" charset="0"/>
                <a:ea typeface="ＭＳ Ｐゴシック" pitchFamily="-109" charset="-128"/>
                <a:cs typeface="ＭＳ Ｐゴシック" pitchFamily="-109" charset="-128"/>
              </a:rPr>
              <a:t>ucsb</a:t>
            </a:r>
            <a:r>
              <a:rPr lang="en-US" baseline="0" dirty="0" smtClean="0">
                <a:latin typeface="Arial" pitchFamily="-109" charset="0"/>
                <a:ea typeface="ＭＳ Ｐゴシック" pitchFamily="-109" charset="-128"/>
                <a:cs typeface="ＭＳ Ｐゴシック" pitchFamily="-109" charset="-128"/>
              </a:rPr>
              <a:t>;  using a honeypot and sinkhole; observed 180,000+ infections; collected 70gb of data; 1.2m emails, 12m form data, 411k site logins, 12k ftp logins; 1.2m windows passwords</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8,310 accounts from 410 banks; 1,660 credit cards; 30 cards from a single at-home call center;</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“Most advanced piece of </a:t>
            </a:r>
            <a:r>
              <a:rPr lang="en-US" baseline="0" dirty="0" err="1" smtClean="0">
                <a:latin typeface="Arial" pitchFamily="-109" charset="0"/>
                <a:ea typeface="ＭＳ Ｐゴシック" pitchFamily="-109" charset="-128"/>
                <a:cs typeface="ＭＳ Ｐゴシック" pitchFamily="-109" charset="-128"/>
              </a:rPr>
              <a:t>crimeware</a:t>
            </a:r>
            <a:r>
              <a:rPr lang="en-US" baseline="0" dirty="0" smtClean="0">
                <a:latin typeface="Arial" pitchFamily="-109" charset="0"/>
                <a:ea typeface="ＭＳ Ｐゴシック" pitchFamily="-109" charset="-128"/>
                <a:cs typeface="ＭＳ Ｐゴシック" pitchFamily="-109" charset="-128"/>
              </a:rPr>
              <a:t> ever created” resulting in theft on an absolutely massive scale</a:t>
            </a:r>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2F7907CA-F1D7-2E4C-880F-2AD4BD2DF835}" type="datetime1">
              <a:rPr lang="en-US">
                <a:solidFill>
                  <a:srgbClr val="1F497D"/>
                </a:solidFill>
              </a:rPr>
              <a:pPr/>
              <a:t>4/9/12</a:t>
            </a:fld>
            <a:endParaRPr lang="en-US">
              <a:solidFill>
                <a:srgbClr val="1F497D"/>
              </a:solidFill>
            </a:endParaRPr>
          </a:p>
        </p:txBody>
      </p:sp>
      <p:sp>
        <p:nvSpPr>
          <p:cNvPr id="77827" name="Rectangle 7"/>
          <p:cNvSpPr>
            <a:spLocks noGrp="1" noChangeArrowheads="1"/>
          </p:cNvSpPr>
          <p:nvPr>
            <p:ph type="sldNum" sz="quarter" idx="5"/>
          </p:nvPr>
        </p:nvSpPr>
        <p:spPr>
          <a:noFill/>
        </p:spPr>
        <p:txBody>
          <a:bodyPr/>
          <a:lstStyle/>
          <a:p>
            <a:fld id="{BCBCA10D-2879-3A40-B06D-E9CBE5811064}" type="slidenum">
              <a:rPr lang="en-US">
                <a:solidFill>
                  <a:srgbClr val="1F497D"/>
                </a:solidFill>
              </a:rPr>
              <a:pPr/>
              <a:t>7</a:t>
            </a:fld>
            <a:endParaRPr lang="en-US">
              <a:solidFill>
                <a:srgbClr val="1F497D"/>
              </a:solidFill>
            </a:endParaRPr>
          </a:p>
        </p:txBody>
      </p:sp>
      <p:sp>
        <p:nvSpPr>
          <p:cNvPr id="7782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78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pitchFamily="-109" charset="0"/>
                <a:ea typeface="ＭＳ Ｐゴシック" pitchFamily="-109" charset="-128"/>
                <a:cs typeface="ＭＳ Ｐゴシック" pitchFamily="-109" charset="-128"/>
              </a:rPr>
              <a:t>Computers are</a:t>
            </a:r>
            <a:r>
              <a:rPr lang="en-US" baseline="0" dirty="0" smtClean="0">
                <a:latin typeface="Arial" pitchFamily="-109" charset="0"/>
                <a:ea typeface="ＭＳ Ｐゴシック" pitchFamily="-109" charset="-128"/>
                <a:cs typeface="ＭＳ Ｐゴシック" pitchFamily="-109" charset="-128"/>
              </a:rPr>
              <a:t> moving into devices faster than anybody can make sure they’re secure; form no longer follows function; computers are being hidden inside of everything</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Android captured 44% of the US smartphone market this quarter.  </a:t>
            </a:r>
            <a:r>
              <a:rPr lang="en-US" baseline="0" dirty="0" err="1" smtClean="0">
                <a:latin typeface="Arial" pitchFamily="-109" charset="0"/>
                <a:ea typeface="ＭＳ Ｐゴシック" pitchFamily="-109" charset="-128"/>
                <a:cs typeface="ＭＳ Ｐゴシック" pitchFamily="-109" charset="-128"/>
              </a:rPr>
              <a:t>Weatherfist</a:t>
            </a:r>
            <a:r>
              <a:rPr lang="en-US" baseline="0" dirty="0" smtClean="0">
                <a:latin typeface="Arial" pitchFamily="-109" charset="0"/>
                <a:ea typeface="ＭＳ Ｐゴシック" pitchFamily="-109" charset="-128"/>
                <a:cs typeface="ＭＳ Ｐゴシック" pitchFamily="-109" charset="-128"/>
              </a:rPr>
              <a:t> demonstrates a possible attack vector in march for botnets.  At </a:t>
            </a:r>
            <a:r>
              <a:rPr lang="en-US" baseline="0" dirty="0" err="1" smtClean="0">
                <a:latin typeface="Arial" pitchFamily="-109" charset="0"/>
                <a:ea typeface="ＭＳ Ｐゴシック" pitchFamily="-109" charset="-128"/>
                <a:cs typeface="ＭＳ Ｐゴシック" pitchFamily="-109" charset="-128"/>
              </a:rPr>
              <a:t>defcon</a:t>
            </a:r>
            <a:r>
              <a:rPr lang="en-US" baseline="0" dirty="0" smtClean="0">
                <a:latin typeface="Arial" pitchFamily="-109" charset="0"/>
                <a:ea typeface="ＭＳ Ｐゴシック" pitchFamily="-109" charset="-128"/>
                <a:cs typeface="ＭＳ Ｐゴシック" pitchFamily="-109" charset="-128"/>
              </a:rPr>
              <a:t> in august, they announced an android rootkit.</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Mobile botnets pose all the same dangers, but can also be used for text advertising, phone call advertising and annihilating someone’s bill.  If a text message costs $0.10 for someone without a plan, imagine what sending them 10 million text messages would do to their bill.</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As this continues, more and more devices have computers in them.  Cars have for decades, and now there’s </a:t>
            </a:r>
            <a:r>
              <a:rPr lang="en-US" baseline="0" dirty="0" err="1" smtClean="0">
                <a:latin typeface="Arial" pitchFamily="-109" charset="0"/>
                <a:ea typeface="ＭＳ Ｐゴシック" pitchFamily="-109" charset="-128"/>
                <a:cs typeface="ＭＳ Ｐゴシック" pitchFamily="-109" charset="-128"/>
              </a:rPr>
              <a:t>onstar</a:t>
            </a:r>
            <a:r>
              <a:rPr lang="en-US" baseline="0" dirty="0" smtClean="0">
                <a:latin typeface="Arial" pitchFamily="-109" charset="0"/>
                <a:ea typeface="ＭＳ Ｐゴシック" pitchFamily="-109" charset="-128"/>
                <a:cs typeface="ＭＳ Ｐゴシック" pitchFamily="-109" charset="-128"/>
              </a:rPr>
              <a:t> that can remotely shut off your car.  Medical devices are now </a:t>
            </a:r>
            <a:r>
              <a:rPr lang="en-US" baseline="0" dirty="0" err="1" smtClean="0">
                <a:latin typeface="Arial" pitchFamily="-109" charset="0"/>
                <a:ea typeface="ＭＳ Ｐゴシック" pitchFamily="-109" charset="-128"/>
                <a:cs typeface="ＭＳ Ｐゴシック" pitchFamily="-109" charset="-128"/>
              </a:rPr>
              <a:t>communcating</a:t>
            </a:r>
            <a:r>
              <a:rPr lang="en-US" baseline="0" dirty="0" smtClean="0">
                <a:latin typeface="Arial" pitchFamily="-109" charset="0"/>
                <a:ea typeface="ＭＳ Ｐゴシック" pitchFamily="-109" charset="-128"/>
                <a:cs typeface="ＭＳ Ｐゴシック" pitchFamily="-109" charset="-128"/>
              </a:rPr>
              <a:t> wirelessly, both across hospitals and inside of people.</a:t>
            </a:r>
          </a:p>
          <a:p>
            <a:pPr eaLnBrk="1" hangingPunct="1"/>
            <a:endParaRPr lang="en-US" baseline="0" dirty="0" smtClean="0">
              <a:latin typeface="Arial" pitchFamily="-109" charset="0"/>
              <a:ea typeface="ＭＳ Ｐゴシック" pitchFamily="-109" charset="-128"/>
              <a:cs typeface="ＭＳ Ｐゴシック" pitchFamily="-109" charset="-128"/>
            </a:endParaRPr>
          </a:p>
          <a:p>
            <a:pPr eaLnBrk="1" hangingPunct="1"/>
            <a:r>
              <a:rPr lang="en-US" baseline="0" dirty="0" smtClean="0">
                <a:latin typeface="Arial" pitchFamily="-109" charset="0"/>
                <a:ea typeface="ＭＳ Ｐゴシック" pitchFamily="-109" charset="-128"/>
                <a:cs typeface="ＭＳ Ｐゴシック" pitchFamily="-109" charset="-128"/>
              </a:rPr>
              <a:t>The future repercussions could be enormous.  It’s of monumental importance that proper precautions can be taken before our growth fuels our own demise.</a:t>
            </a:r>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2F7907CA-F1D7-2E4C-880F-2AD4BD2DF835}" type="datetime1">
              <a:rPr lang="en-US">
                <a:solidFill>
                  <a:srgbClr val="1F497D"/>
                </a:solidFill>
              </a:rPr>
              <a:pPr/>
              <a:t>4/9/12</a:t>
            </a:fld>
            <a:endParaRPr lang="en-US">
              <a:solidFill>
                <a:srgbClr val="1F497D"/>
              </a:solidFill>
            </a:endParaRPr>
          </a:p>
        </p:txBody>
      </p:sp>
      <p:sp>
        <p:nvSpPr>
          <p:cNvPr id="77827" name="Rectangle 7"/>
          <p:cNvSpPr>
            <a:spLocks noGrp="1" noChangeArrowheads="1"/>
          </p:cNvSpPr>
          <p:nvPr>
            <p:ph type="sldNum" sz="quarter" idx="5"/>
          </p:nvPr>
        </p:nvSpPr>
        <p:spPr>
          <a:noFill/>
        </p:spPr>
        <p:txBody>
          <a:bodyPr/>
          <a:lstStyle/>
          <a:p>
            <a:fld id="{BCBCA10D-2879-3A40-B06D-E9CBE5811064}" type="slidenum">
              <a:rPr lang="en-US">
                <a:solidFill>
                  <a:srgbClr val="1F497D"/>
                </a:solidFill>
              </a:rPr>
              <a:pPr/>
              <a:t>8</a:t>
            </a:fld>
            <a:endParaRPr lang="en-US">
              <a:solidFill>
                <a:srgbClr val="1F497D"/>
              </a:solidFill>
            </a:endParaRPr>
          </a:p>
        </p:txBody>
      </p:sp>
      <p:sp>
        <p:nvSpPr>
          <p:cNvPr id="7782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778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4/9/12</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9</a:t>
            </a:fld>
            <a:endParaRPr lang="en-US"/>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Give a quick overview of the information that will be covered in later slides.</a:t>
            </a:r>
          </a:p>
          <a:p>
            <a:pPr eaLnBrk="1" hangingPunct="1"/>
            <a:r>
              <a:rPr lang="en-US" dirty="0" smtClean="0">
                <a:latin typeface="Arial" charset="0"/>
                <a:ea typeface="ＭＳ Ｐゴシック" charset="-128"/>
                <a:cs typeface="ＭＳ Ｐゴシック" charset="-128"/>
              </a:rPr>
              <a:t>The</a:t>
            </a:r>
            <a:r>
              <a:rPr lang="en-US" baseline="0" dirty="0" smtClean="0">
                <a:latin typeface="Arial" charset="0"/>
                <a:ea typeface="ＭＳ Ｐゴシック" charset="-128"/>
                <a:cs typeface="ＭＳ Ｐゴシック" charset="-128"/>
              </a:rPr>
              <a:t> first slide will give a definition of identity theft and how stolen information is used.</a:t>
            </a:r>
          </a:p>
          <a:p>
            <a:pPr eaLnBrk="1" hangingPunct="1"/>
            <a:r>
              <a:rPr lang="en-US" baseline="0" dirty="0" smtClean="0">
                <a:latin typeface="Arial" charset="0"/>
                <a:ea typeface="ＭＳ Ｐゴシック" charset="-128"/>
                <a:cs typeface="ＭＳ Ｐゴシック" charset="-128"/>
              </a:rPr>
              <a:t>The second slide will introduce certain methods of illegally obtaining information, and how computing has made it less difficult.</a:t>
            </a:r>
          </a:p>
          <a:p>
            <a:pPr eaLnBrk="1" hangingPunct="1"/>
            <a:r>
              <a:rPr lang="en-US" baseline="0" dirty="0" smtClean="0">
                <a:latin typeface="Arial" charset="0"/>
                <a:ea typeface="ＭＳ Ｐゴシック" charset="-128"/>
                <a:cs typeface="ＭＳ Ｐゴシック" charset="-128"/>
              </a:rPr>
              <a:t>The third slide will note the consequences that come with having your identity stolen.</a:t>
            </a:r>
          </a:p>
          <a:p>
            <a:pPr eaLnBrk="1" hangingPunct="1"/>
            <a:r>
              <a:rPr lang="en-US" baseline="0" dirty="0" smtClean="0">
                <a:latin typeface="Arial" charset="0"/>
                <a:ea typeface="ＭＳ Ｐゴシック" charset="-128"/>
                <a:cs typeface="ＭＳ Ｐゴシック" charset="-128"/>
              </a:rPr>
              <a:t>The final slide will discuss ways people can protect their own identity, and how the government helps in minimizing identity theft damage.</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fld id="{5EDEEDD9-B1ED-B441-8405-3518511F90FE}" type="datetime1">
              <a:rPr lang="en-US" smtClean="0"/>
              <a:pPr/>
              <a:t>4/9/12</a:t>
            </a:fld>
            <a:endParaRPr lang="en-US" smtClean="0"/>
          </a:p>
        </p:txBody>
      </p:sp>
      <p:sp>
        <p:nvSpPr>
          <p:cNvPr id="53251" name="Rectangle 7"/>
          <p:cNvSpPr>
            <a:spLocks noGrp="1" noChangeArrowheads="1"/>
          </p:cNvSpPr>
          <p:nvPr>
            <p:ph type="sldNum" sz="quarter" idx="5"/>
          </p:nvPr>
        </p:nvSpPr>
        <p:spPr>
          <a:noFill/>
        </p:spPr>
        <p:txBody>
          <a:bodyPr/>
          <a:lstStyle/>
          <a:p>
            <a:fld id="{9BC5D38F-238F-D848-BC7C-5F570298AC6A}" type="slidenum">
              <a:rPr lang="en-US"/>
              <a:pPr/>
              <a:t>10</a:t>
            </a:fld>
            <a:endParaRPr lang="en-US"/>
          </a:p>
        </p:txBody>
      </p:sp>
      <p:sp>
        <p:nvSpPr>
          <p:cNvPr id="53252" name="Rectangle 2"/>
          <p:cNvSpPr>
            <a:spLocks noGrp="1" noRot="1" noChangeAspect="1" noChangeArrowheads="1" noTextEdit="1"/>
          </p:cNvSpPr>
          <p:nvPr>
            <p:ph type="sldImg"/>
          </p:nvPr>
        </p:nvSpPr>
        <p:spPr>
          <a:solidFill>
            <a:srgbClr val="FFFFFF"/>
          </a:solidFill>
          <a:ln/>
        </p:spPr>
      </p:sp>
      <p:sp>
        <p:nvSpPr>
          <p:cNvPr id="53253"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 The first</a:t>
            </a:r>
            <a:r>
              <a:rPr lang="en-US" baseline="0" dirty="0" smtClean="0">
                <a:latin typeface="Arial" charset="0"/>
                <a:ea typeface="ＭＳ Ｐゴシック" charset="-128"/>
                <a:cs typeface="ＭＳ Ｐゴシック" charset="-128"/>
              </a:rPr>
              <a:t> thing a thief has to do is to obtain the information.  How much information they obtain will determine what they can do with it.</a:t>
            </a:r>
          </a:p>
          <a:p>
            <a:pPr eaLnBrk="1" hangingPunct="1"/>
            <a:r>
              <a:rPr lang="en-US" dirty="0" smtClean="0">
                <a:latin typeface="Arial" charset="0"/>
                <a:ea typeface="ＭＳ Ｐゴシック" charset="-128"/>
                <a:cs typeface="ＭＳ Ｐゴシック" charset="-128"/>
              </a:rPr>
              <a:t>- Once they</a:t>
            </a:r>
            <a:r>
              <a:rPr lang="en-US" baseline="0" dirty="0" smtClean="0">
                <a:latin typeface="Arial" charset="0"/>
                <a:ea typeface="ＭＳ Ｐゴシック" charset="-128"/>
                <a:cs typeface="ＭＳ Ｐゴシック" charset="-128"/>
              </a:rPr>
              <a:t> have the information, a thief can begin to spend the victims money by opening new bank accounts under their name.</a:t>
            </a:r>
          </a:p>
          <a:p>
            <a:pPr marL="171450" indent="-171450" eaLnBrk="1" hangingPunct="1">
              <a:buFontTx/>
              <a:buChar char="-"/>
            </a:pPr>
            <a:r>
              <a:rPr lang="en-US" baseline="0" dirty="0" smtClean="0">
                <a:latin typeface="Arial" charset="0"/>
                <a:ea typeface="ＭＳ Ｐゴシック" charset="-128"/>
                <a:cs typeface="ＭＳ Ｐゴシック" charset="-128"/>
              </a:rPr>
              <a:t>If a thief is arrested for a different offence, and he has a stolen identity, he may give the victim’s information to the police, and the unsuspecting victim will have a warrant out for their arrest when the thief posts bail and fails to go to court.</a:t>
            </a:r>
          </a:p>
          <a:p>
            <a:pPr marL="171450" indent="-171450" eaLnBrk="1" hangingPunct="1">
              <a:buFontTx/>
              <a:buChar char="-"/>
            </a:pPr>
            <a:r>
              <a:rPr lang="en-US" baseline="0" dirty="0" smtClean="0">
                <a:latin typeface="Arial" charset="0"/>
                <a:ea typeface="ＭＳ Ｐゴシック" charset="-128"/>
                <a:cs typeface="ＭＳ Ｐゴシック" charset="-128"/>
              </a:rPr>
              <a:t>Instead of using the information for himself, the thief can sell the information off to somebody else for a profit.  This does nothing to change the situation for the victim except for making the trail of evidence longer and more difficult to follow.</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4C035141-8E6E-E74C-840E-3C2E52923CCF}" type="datetime1">
              <a:rPr lang="en-US" smtClean="0"/>
              <a:t>4/9/12</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2010 Keith A. Pray</a:t>
            </a:r>
            <a:endParaRPr lang="en-US"/>
          </a:p>
        </p:txBody>
      </p:sp>
      <p:sp>
        <p:nvSpPr>
          <p:cNvPr id="22" name="Rectangle 5"/>
          <p:cNvSpPr>
            <a:spLocks noGrp="1" noChangeArrowheads="1"/>
          </p:cNvSpPr>
          <p:nvPr>
            <p:ph type="sldNum" sz="quarter" idx="12"/>
          </p:nvPr>
        </p:nvSpPr>
        <p:spPr/>
        <p:txBody>
          <a:bodyPr/>
          <a:lstStyle>
            <a:lvl1pPr>
              <a:defRPr/>
            </a:lvl1pPr>
          </a:lstStyle>
          <a:p>
            <a:fld id="{91C90C02-7BB4-F74B-987D-834BC29FB1EA}" type="slidenum">
              <a:rPr lang="en-US"/>
              <a:pPr/>
              <a:t>‹#›</a:t>
            </a:fld>
            <a:endParaRPr lang="en-US"/>
          </a:p>
        </p:txBody>
      </p:sp>
    </p:spTree>
  </p:cSld>
  <p:clrMapOvr>
    <a:masterClrMapping/>
  </p:clrMapOvr>
  <p:transition xmlns:p14="http://schemas.microsoft.com/office/powerpoint/2010/mai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B8A5EF86-DBF9-C24A-877C-1F62ABEFD9B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0A32F8B0-57C3-F347-A47A-C887BD26BA19}"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3E0E56A8-B6EA-7D41-B62A-B9C81646439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213110FB-7724-3C40-8700-D6F28FCDB5F1}"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29C510E-AEE8-B94A-A253-09A0CF9544B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5FBB0FB3-95B7-D14F-A7E7-AA1CA33DDB88}"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65078733-2EBE-E84F-A531-D8608BB901F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0C2DB37-4B6E-A34A-8DF5-337319CD9DEE}"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BB22216-265E-E349-BB77-84207622541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6F0A8D1F-DA8B-BD4E-B6F4-9D86D6EA9DCD}"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19117245-0AC3-8A4B-A430-644FDC2C335A}"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00F4D159-F739-6943-ADB9-E527EEB5B363}"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D26AC35E-92B2-A24C-B6AD-5FB5DE371830}"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9A48CB97-3BD8-F148-B2AD-71597BA806BB}"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E0A03C6E-27D2-A04D-ABF3-14696592B423}"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C94A90D8-A53F-1647-81AE-E258BC8E8134}"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B58992E1-2B19-8442-9CE3-E05F1D8052D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2074B685-9D57-1247-8060-DF39418A0AAE}" type="datetime1">
              <a:rPr lang="en-US" smtClean="0"/>
              <a:t>4/9/12</a:t>
            </a:fld>
            <a:endParaRPr lang="en-US"/>
          </a:p>
        </p:txBody>
      </p:sp>
    </p:spTree>
  </p:cSld>
  <p:clrMapOvr>
    <a:masterClrMapping/>
  </p:clrMapOvr>
  <p:transition xmlns:p14="http://schemas.microsoft.com/office/powerpoint/2010/mai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8FD616A5-F1AB-8243-9056-C110E5DEC36E}"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6FF05484-DC7F-DD41-8D95-D7E59C013A3A}" type="datetime1">
              <a:rPr lang="en-US" smtClean="0"/>
              <a:t>4/9/12</a:t>
            </a:fld>
            <a:endParaRPr lang="en-US"/>
          </a:p>
        </p:txBody>
      </p:sp>
    </p:spTree>
  </p:cSld>
  <p:clrMapOvr>
    <a:masterClrMapping/>
  </p:clrMapOvr>
  <p:transition xmlns:p14="http://schemas.microsoft.com/office/powerpoint/2010/main">
    <p:pull/>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2010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17BE4071-A4FE-6143-8AE6-E7987C937D04}"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03C098E3-3A92-F049-B87C-FCD41FAFC927}" type="datetime1">
              <a:rPr lang="en-US" smtClean="0"/>
              <a:t>4/9/12</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xmlns:p14="http://schemas.microsoft.com/office/powerpoint/2010/mai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png"/><Relationship Id="rId5" Type="http://schemas.openxmlformats.org/officeDocument/2006/relationships/image" Target="../media/image11.jpeg"/></Relationships>
</file>

<file path=ppt/slides/_rels/slide17.xml.rels><?xml version="1.0" encoding="UTF-8" standalone="yes"?>
<Relationships xmlns="http://schemas.openxmlformats.org/package/2006/relationships"><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2.jpeg"/><Relationship Id="rId5" Type="http://schemas.openxmlformats.org/officeDocument/2006/relationships/image" Target="../media/image14.jpeg"/></Relationships>
</file>

<file path=ppt/slides/_rels/slide18.xml.rels><?xml version="1.0" encoding="UTF-8" standalone="yes"?>
<Relationships xmlns="http://schemas.openxmlformats.org/package/2006/relationships"><Relationship Id="rId4" Type="http://schemas.openxmlformats.org/officeDocument/2006/relationships/image" Target="../media/image16.jpeg"/><Relationship Id="rId5" Type="http://schemas.openxmlformats.org/officeDocument/2006/relationships/image" Target="../media/image17.jpeg"/><Relationship Id="rId7"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5.jpeg"/><Relationship Id="rId6"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hyperlink" Target="http://xkcd.com/538/" TargetMode="External"/><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0"/>
          </p:nvPr>
        </p:nvSpPr>
        <p:spPr>
          <a:noFill/>
        </p:spPr>
        <p:txBody>
          <a:bodyPr/>
          <a:lstStyle/>
          <a:p>
            <a:fld id="{6FBE5973-1C1B-7343-B882-C52B9443D70B}" type="datetime1">
              <a:rPr lang="en-US" smtClean="0"/>
              <a:t>4/9/12</a:t>
            </a:fld>
            <a:endParaRPr lang="en-US" smtClean="0"/>
          </a:p>
        </p:txBody>
      </p:sp>
      <p:sp>
        <p:nvSpPr>
          <p:cNvPr id="19459" name="Rectangle 4"/>
          <p:cNvSpPr>
            <a:spLocks noGrp="1" noChangeArrowheads="1"/>
          </p:cNvSpPr>
          <p:nvPr>
            <p:ph type="ftr" sz="quarter" idx="11"/>
          </p:nvPr>
        </p:nvSpPr>
        <p:spPr>
          <a:noFill/>
        </p:spPr>
        <p:txBody>
          <a:bodyPr/>
          <a:lstStyle/>
          <a:p>
            <a:r>
              <a:rPr lang="en-US" smtClean="0"/>
              <a:t>© 2010 Keith A. Pray</a:t>
            </a:r>
          </a:p>
        </p:txBody>
      </p:sp>
      <p:sp>
        <p:nvSpPr>
          <p:cNvPr id="19460" name="Slide Number Placeholder 5"/>
          <p:cNvSpPr>
            <a:spLocks noGrp="1" noChangeArrowheads="1"/>
          </p:cNvSpPr>
          <p:nvPr>
            <p:ph type="sldNum" sz="quarter" idx="12"/>
          </p:nvPr>
        </p:nvSpPr>
        <p:spPr>
          <a:noFill/>
        </p:spPr>
        <p:txBody>
          <a:bodyPr/>
          <a:lstStyle/>
          <a:p>
            <a:fld id="{08B1EF61-64B4-FF40-84E0-71095D8C54D9}" type="slidenum">
              <a:rPr lang="en-US"/>
              <a:pPr/>
              <a:t>1</a:t>
            </a:fld>
            <a:endParaRPr lang="en-US"/>
          </a:p>
        </p:txBody>
      </p:sp>
      <p:sp>
        <p:nvSpPr>
          <p:cNvPr id="19461" name="Rectangle 2"/>
          <p:cNvSpPr>
            <a:spLocks noGrp="1" noChangeArrowheads="1"/>
          </p:cNvSpPr>
          <p:nvPr>
            <p:ph type="ctrTitle"/>
          </p:nvPr>
        </p:nvSpPr>
        <p:spPr/>
        <p:txBody>
          <a:bodyPr/>
          <a:lstStyle/>
          <a:p>
            <a:pPr eaLnBrk="1" hangingPunct="1"/>
            <a:r>
              <a:rPr lang="en-US" sz="4000" dirty="0">
                <a:ea typeface="ＭＳ Ｐゴシック" charset="-128"/>
                <a:cs typeface="ＭＳ Ｐゴシック" charset="-128"/>
              </a:rPr>
              <a:t>Class</a:t>
            </a:r>
            <a:r>
              <a:rPr lang="en-US" sz="4000" dirty="0" smtClean="0">
                <a:ea typeface="ＭＳ Ｐゴシック" charset="-128"/>
                <a:cs typeface="ＭＳ Ｐゴシック" charset="-128"/>
              </a:rPr>
              <a:t> 6</a:t>
            </a:r>
            <a:br>
              <a:rPr lang="en-US" sz="4000" dirty="0" smtClean="0">
                <a:ea typeface="ＭＳ Ｐゴシック" charset="-128"/>
                <a:cs typeface="ＭＳ Ｐゴシック" charset="-128"/>
              </a:rPr>
            </a:br>
            <a:r>
              <a:rPr lang="en-US" sz="4000" dirty="0" smtClean="0">
                <a:ea typeface="ＭＳ Ｐゴシック" charset="-128"/>
                <a:cs typeface="ＭＳ Ｐゴシック" charset="-128"/>
              </a:rPr>
              <a:t>Crime</a:t>
            </a:r>
            <a:endParaRPr lang="en-US" dirty="0">
              <a:ea typeface="ＭＳ Ｐゴシック" charset="-128"/>
              <a:cs typeface="ＭＳ Ｐゴシック" charset="-128"/>
            </a:endParaRPr>
          </a:p>
        </p:txBody>
      </p:sp>
      <p:sp>
        <p:nvSpPr>
          <p:cNvPr id="19462"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smtClean="0"/>
              <a:t>© 2010 Keith A. Pray</a:t>
            </a:r>
            <a:endParaRPr lang="en-US"/>
          </a:p>
        </p:txBody>
      </p:sp>
      <p:sp>
        <p:nvSpPr>
          <p:cNvPr id="52228" name="Date Placeholder 5"/>
          <p:cNvSpPr>
            <a:spLocks noGrp="1"/>
          </p:cNvSpPr>
          <p:nvPr>
            <p:ph type="dt" sz="quarter" idx="12"/>
          </p:nvPr>
        </p:nvSpPr>
        <p:spPr>
          <a:noFill/>
        </p:spPr>
        <p:txBody>
          <a:bodyPr/>
          <a:lstStyle/>
          <a:p>
            <a:fld id="{0424198A-7082-E549-A04A-1BD46876E285}" type="datetime1">
              <a:rPr lang="en-US" smtClean="0"/>
              <a:t>4/9/12</a:t>
            </a:fld>
            <a:endParaRPr lang="en-US" dirty="0" smtClean="0"/>
          </a:p>
        </p:txBody>
      </p:sp>
      <p:sp>
        <p:nvSpPr>
          <p:cNvPr id="52229"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What is Identity Theft?</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52230" name="Rectangle 3"/>
          <p:cNvSpPr>
            <a:spLocks noGrp="1" noChangeArrowheads="1"/>
          </p:cNvSpPr>
          <p:nvPr>
            <p:ph type="body" idx="1"/>
          </p:nvPr>
        </p:nvSpPr>
        <p:spPr/>
        <p:txBody>
          <a:bodyPr/>
          <a:lstStyle/>
          <a:p>
            <a:pPr eaLnBrk="1" hangingPunct="1"/>
            <a:r>
              <a:rPr lang="en-US" dirty="0" smtClean="0">
                <a:ea typeface="ＭＳ Ｐゴシック" charset="-128"/>
                <a:cs typeface="ＭＳ Ｐゴシック" charset="-128"/>
              </a:rPr>
              <a:t>Thieves collect personal information</a:t>
            </a:r>
          </a:p>
          <a:p>
            <a:pPr lvl="1" eaLnBrk="1" hangingPunct="1"/>
            <a:r>
              <a:rPr lang="en-US" dirty="0" smtClean="0">
                <a:ea typeface="ＭＳ Ｐゴシック" charset="-128"/>
                <a:cs typeface="ＭＳ Ｐゴシック" charset="-128"/>
              </a:rPr>
              <a:t>Credit Card #’s, SSN’s, Name, Phone Number, etc.</a:t>
            </a:r>
          </a:p>
          <a:p>
            <a:pPr eaLnBrk="1" hangingPunct="1"/>
            <a:r>
              <a:rPr lang="en-US" dirty="0" smtClean="0">
                <a:ea typeface="ＭＳ Ｐゴシック" charset="-128"/>
                <a:cs typeface="ＭＳ Ｐゴシック" charset="-128"/>
              </a:rPr>
              <a:t>Use the information for personal gain</a:t>
            </a:r>
          </a:p>
          <a:p>
            <a:pPr lvl="1" eaLnBrk="1" hangingPunct="1"/>
            <a:r>
              <a:rPr lang="en-US" dirty="0" smtClean="0">
                <a:ea typeface="ＭＳ Ｐゴシック" charset="-128"/>
                <a:cs typeface="ＭＳ Ｐゴシック" charset="-128"/>
              </a:rPr>
              <a:t>Sells the information to other identity thieves.</a:t>
            </a:r>
          </a:p>
          <a:p>
            <a:pPr lvl="1" eaLnBrk="1" hangingPunct="1"/>
            <a:r>
              <a:rPr lang="en-US" dirty="0" smtClean="0">
                <a:ea typeface="ＭＳ Ｐゴシック" charset="-128"/>
                <a:cs typeface="ＭＳ Ｐゴシック" charset="-128"/>
              </a:rPr>
              <a:t>Open bank accounts or commit crimes using the stolen identity.</a:t>
            </a:r>
            <a:endParaRPr lang="en-US" dirty="0">
              <a:ea typeface="ＭＳ Ｐゴシック" charset="-128"/>
              <a:cs typeface="ＭＳ Ｐゴシック" charset="-128"/>
            </a:endParaRPr>
          </a:p>
          <a:p>
            <a:pPr lvl="1" eaLnBrk="1" hangingPunct="1"/>
            <a:endParaRPr lang="en-US" dirty="0">
              <a:ea typeface="ＭＳ Ｐゴシック" charset="-128"/>
              <a:cs typeface="ＭＳ Ｐゴシック" charset="-128"/>
            </a:endParaRPr>
          </a:p>
        </p:txBody>
      </p:sp>
      <p:sp>
        <p:nvSpPr>
          <p:cNvPr id="7" name="Slide Number Placeholder 5"/>
          <p:cNvSpPr>
            <a:spLocks noGrp="1"/>
          </p:cNvSpPr>
          <p:nvPr>
            <p:ph type="sldNum" sz="quarter" idx="11"/>
          </p:nvPr>
        </p:nvSpPr>
        <p:spPr/>
        <p:txBody>
          <a:bodyPr/>
          <a:lstStyle/>
          <a:p>
            <a:fld id="{C29C510E-AEE8-B94A-A253-09A0CF9544B5}" type="slidenum">
              <a:rPr lang="en-US" smtClean="0"/>
              <a:pPr/>
              <a:t>10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p:spPr>
        <p:txBody>
          <a:bodyPr/>
          <a:lstStyle/>
          <a:p>
            <a:r>
              <a:rPr lang="en-US" smtClean="0"/>
              <a:t>© 2010 Keith A. Pray</a:t>
            </a:r>
            <a:endParaRPr lang="en-US"/>
          </a:p>
        </p:txBody>
      </p:sp>
      <p:sp>
        <p:nvSpPr>
          <p:cNvPr id="50180" name="Date Placeholder 5"/>
          <p:cNvSpPr>
            <a:spLocks noGrp="1"/>
          </p:cNvSpPr>
          <p:nvPr>
            <p:ph type="dt" sz="quarter" idx="12"/>
          </p:nvPr>
        </p:nvSpPr>
        <p:spPr>
          <a:noFill/>
        </p:spPr>
        <p:txBody>
          <a:bodyPr/>
          <a:lstStyle/>
          <a:p>
            <a:fld id="{B7DE1496-18AC-2747-B925-5A78464CEE9E}" type="datetime1">
              <a:rPr lang="en-US" smtClean="0"/>
              <a:t>4/9/12</a:t>
            </a:fld>
            <a:endParaRPr lang="en-US" dirty="0" smtClean="0"/>
          </a:p>
        </p:txBody>
      </p:sp>
      <p:sp>
        <p:nvSpPr>
          <p:cNvPr id="50181" name="Rectangle 2"/>
          <p:cNvSpPr>
            <a:spLocks noGrp="1" noChangeArrowheads="1"/>
          </p:cNvSpPr>
          <p:nvPr>
            <p:ph type="title"/>
          </p:nvPr>
        </p:nvSpPr>
        <p:spPr/>
        <p:txBody>
          <a:bodyPr/>
          <a:lstStyle/>
          <a:p>
            <a:pPr eaLnBrk="1" hangingPunct="1"/>
            <a:r>
              <a:rPr lang="en-US" dirty="0" err="1" smtClean="0">
                <a:ea typeface="ＭＳ Ｐゴシック" charset="-128"/>
                <a:cs typeface="ＭＳ Ｐゴシック" charset="-128"/>
              </a:rPr>
              <a:t>Cyberexacerbation</a:t>
            </a:r>
            <a:r>
              <a:rPr lang="en-US" dirty="0" smtClean="0">
                <a:ea typeface="ＭＳ Ｐゴシック" charset="-128"/>
                <a:cs typeface="ＭＳ Ｐゴシック" charset="-128"/>
              </a:rPr>
              <a:t> </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50182" name="Rectangle 3"/>
          <p:cNvSpPr>
            <a:spLocks noGrp="1" noChangeArrowheads="1"/>
          </p:cNvSpPr>
          <p:nvPr>
            <p:ph type="body" idx="1"/>
          </p:nvPr>
        </p:nvSpPr>
        <p:spPr/>
        <p:txBody>
          <a:bodyPr/>
          <a:lstStyle/>
          <a:p>
            <a:pPr eaLnBrk="1" hangingPunct="1"/>
            <a:r>
              <a:rPr lang="en-US" dirty="0" smtClean="0">
                <a:ea typeface="ＭＳ Ｐゴシック" charset="-128"/>
                <a:cs typeface="ＭＳ Ｐゴシック" charset="-128"/>
              </a:rPr>
              <a:t>Phishing</a:t>
            </a:r>
          </a:p>
          <a:p>
            <a:pPr lvl="1" eaLnBrk="1" hangingPunct="1"/>
            <a:r>
              <a:rPr lang="en-US" dirty="0" smtClean="0">
                <a:ea typeface="ＭＳ Ｐゴシック" charset="-128"/>
                <a:cs typeface="ＭＳ Ｐゴシック" charset="-128"/>
              </a:rPr>
              <a:t>Impersonating a reputable company through e-mail and messaging.</a:t>
            </a:r>
            <a:endParaRPr lang="en-US" dirty="0">
              <a:ea typeface="ＭＳ Ｐゴシック" charset="-128"/>
              <a:cs typeface="ＭＳ Ｐゴシック" charset="-128"/>
            </a:endParaRPr>
          </a:p>
          <a:p>
            <a:pPr eaLnBrk="1" hangingPunct="1"/>
            <a:r>
              <a:rPr lang="en-US" dirty="0" smtClean="0">
                <a:ea typeface="ＭＳ Ｐゴシック" charset="-128"/>
                <a:cs typeface="ＭＳ Ｐゴシック" charset="-128"/>
              </a:rPr>
              <a:t>Company Databases</a:t>
            </a:r>
            <a:endParaRPr lang="en-US" dirty="0">
              <a:ea typeface="ＭＳ Ｐゴシック" charset="-128"/>
              <a:cs typeface="ＭＳ Ｐゴシック" charset="-128"/>
            </a:endParaRPr>
          </a:p>
          <a:p>
            <a:pPr lvl="1" eaLnBrk="1" hangingPunct="1"/>
            <a:r>
              <a:rPr lang="en-US" dirty="0" smtClean="0">
                <a:ea typeface="ＭＳ Ｐゴシック" charset="-128"/>
                <a:cs typeface="ＭＳ Ｐゴシック" charset="-128"/>
              </a:rPr>
              <a:t>Exploiting security flaws.</a:t>
            </a:r>
          </a:p>
          <a:p>
            <a:pPr eaLnBrk="1" hangingPunct="1"/>
            <a:r>
              <a:rPr lang="en-US" dirty="0" smtClean="0">
                <a:ea typeface="ＭＳ Ｐゴシック" charset="-128"/>
                <a:cs typeface="ＭＳ Ｐゴシック" charset="-128"/>
              </a:rPr>
              <a:t>Spyware</a:t>
            </a:r>
          </a:p>
          <a:p>
            <a:pPr lvl="1" eaLnBrk="1" hangingPunct="1"/>
            <a:r>
              <a:rPr lang="en-US" dirty="0" smtClean="0">
                <a:ea typeface="ＭＳ Ｐゴシック" charset="-128"/>
                <a:cs typeface="ＭＳ Ｐゴシック" charset="-128"/>
              </a:rPr>
              <a:t>Tracking keystrokes and visited websites to find information</a:t>
            </a:r>
          </a:p>
        </p:txBody>
      </p:sp>
      <p:sp>
        <p:nvSpPr>
          <p:cNvPr id="7" name="Slide Number Placeholder 5"/>
          <p:cNvSpPr>
            <a:spLocks noGrp="1"/>
          </p:cNvSpPr>
          <p:nvPr>
            <p:ph type="sldNum" sz="quarter" idx="11"/>
          </p:nvPr>
        </p:nvSpPr>
        <p:spPr/>
        <p:txBody>
          <a:bodyPr/>
          <a:lstStyle/>
          <a:p>
            <a:fld id="{C29C510E-AEE8-B94A-A253-09A0CF9544B5}" type="slidenum">
              <a:rPr lang="en-US" smtClean="0"/>
              <a:pPr/>
              <a:t>11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2010 Keith A. Pray</a:t>
            </a:r>
            <a:endParaRPr lang="en-US"/>
          </a:p>
        </p:txBody>
      </p:sp>
      <p:sp>
        <p:nvSpPr>
          <p:cNvPr id="48132" name="Date Placeholder 5"/>
          <p:cNvSpPr>
            <a:spLocks noGrp="1"/>
          </p:cNvSpPr>
          <p:nvPr>
            <p:ph type="dt" sz="quarter" idx="12"/>
          </p:nvPr>
        </p:nvSpPr>
        <p:spPr>
          <a:noFill/>
        </p:spPr>
        <p:txBody>
          <a:bodyPr/>
          <a:lstStyle/>
          <a:p>
            <a:fld id="{3E85F22D-F4AB-1843-9114-D087714F8A91}" type="datetime1">
              <a:rPr lang="en-US" smtClean="0"/>
              <a:t>4/9/12</a:t>
            </a:fld>
            <a:endParaRPr lang="en-US" dirty="0" smtClean="0"/>
          </a:p>
        </p:txBody>
      </p:sp>
      <p:sp>
        <p:nvSpPr>
          <p:cNvPr id="48133"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Harms of Identity Theft</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48134" name="Rectangle 3"/>
          <p:cNvSpPr>
            <a:spLocks noGrp="1" noChangeArrowheads="1"/>
          </p:cNvSpPr>
          <p:nvPr>
            <p:ph type="body" idx="1"/>
          </p:nvPr>
        </p:nvSpPr>
        <p:spPr/>
        <p:txBody>
          <a:bodyPr/>
          <a:lstStyle/>
          <a:p>
            <a:pPr eaLnBrk="1" hangingPunct="1"/>
            <a:r>
              <a:rPr lang="en-US" dirty="0" smtClean="0">
                <a:ea typeface="ＭＳ Ｐゴシック" charset="-128"/>
                <a:cs typeface="ＭＳ Ｐゴシック" charset="-128"/>
              </a:rPr>
              <a:t>Lasting financial problems</a:t>
            </a:r>
          </a:p>
          <a:p>
            <a:pPr lvl="1" eaLnBrk="1" hangingPunct="1"/>
            <a:r>
              <a:rPr lang="en-US" dirty="0" smtClean="0">
                <a:ea typeface="ＭＳ Ｐゴシック" charset="-128"/>
                <a:cs typeface="ＭＳ Ｐゴシック" charset="-128"/>
              </a:rPr>
              <a:t>Lost savings, ruined credit, denied loans</a:t>
            </a:r>
          </a:p>
          <a:p>
            <a:pPr eaLnBrk="1" hangingPunct="1"/>
            <a:r>
              <a:rPr lang="en-US" dirty="0" smtClean="0">
                <a:ea typeface="ＭＳ Ｐゴシック" charset="-128"/>
                <a:cs typeface="ＭＳ Ｐゴシック" charset="-128"/>
              </a:rPr>
              <a:t>Criminal charges</a:t>
            </a:r>
          </a:p>
          <a:p>
            <a:pPr lvl="1" eaLnBrk="1" hangingPunct="1"/>
            <a:r>
              <a:rPr lang="en-US" dirty="0" smtClean="0">
                <a:ea typeface="ＭＳ Ｐゴシック" charset="-128"/>
                <a:cs typeface="ＭＳ Ｐゴシック" charset="-128"/>
              </a:rPr>
              <a:t>Charged with crimes thief committed</a:t>
            </a:r>
          </a:p>
          <a:p>
            <a:pPr eaLnBrk="1" hangingPunct="1"/>
            <a:r>
              <a:rPr lang="en-US" dirty="0" smtClean="0">
                <a:ea typeface="ＭＳ Ｐゴシック" charset="-128"/>
                <a:cs typeface="ＭＳ Ｐゴシック" charset="-128"/>
              </a:rPr>
              <a:t>Inconvenience</a:t>
            </a:r>
          </a:p>
          <a:p>
            <a:pPr lvl="1" eaLnBrk="1" hangingPunct="1"/>
            <a:r>
              <a:rPr lang="en-US" dirty="0" smtClean="0">
                <a:ea typeface="ＭＳ Ｐゴシック" charset="-128"/>
                <a:cs typeface="ＭＳ Ｐゴシック" charset="-128"/>
              </a:rPr>
              <a:t>Some thefts could take years to be corrected</a:t>
            </a:r>
          </a:p>
          <a:p>
            <a:pPr lvl="1" eaLnBrk="1" hangingPunct="1"/>
            <a:r>
              <a:rPr lang="en-US" dirty="0" smtClean="0">
                <a:ea typeface="ＭＳ Ｐゴシック" charset="-128"/>
                <a:cs typeface="ＭＳ Ｐゴシック" charset="-128"/>
              </a:rPr>
              <a:t>Monetary costs of reestablishing identity</a:t>
            </a:r>
            <a:endParaRPr lang="en-US" dirty="0">
              <a:ea typeface="ＭＳ Ｐゴシック" charset="-128"/>
              <a:cs typeface="ＭＳ Ｐゴシック" charset="-128"/>
            </a:endParaRPr>
          </a:p>
        </p:txBody>
      </p:sp>
      <p:sp>
        <p:nvSpPr>
          <p:cNvPr id="7" name="Slide Number Placeholder 5"/>
          <p:cNvSpPr>
            <a:spLocks noGrp="1"/>
          </p:cNvSpPr>
          <p:nvPr>
            <p:ph type="sldNum" sz="quarter" idx="11"/>
          </p:nvPr>
        </p:nvSpPr>
        <p:spPr/>
        <p:txBody>
          <a:bodyPr/>
          <a:lstStyle/>
          <a:p>
            <a:fld id="{C29C510E-AEE8-B94A-A253-09A0CF9544B5}" type="slidenum">
              <a:rPr lang="en-US" smtClean="0"/>
              <a:pPr/>
              <a:t>12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2010 Keith A. Pray</a:t>
            </a:r>
            <a:endParaRPr lang="en-US"/>
          </a:p>
        </p:txBody>
      </p:sp>
      <p:sp>
        <p:nvSpPr>
          <p:cNvPr id="46084" name="Date Placeholder 5"/>
          <p:cNvSpPr>
            <a:spLocks noGrp="1"/>
          </p:cNvSpPr>
          <p:nvPr>
            <p:ph type="dt" sz="quarter" idx="12"/>
          </p:nvPr>
        </p:nvSpPr>
        <p:spPr>
          <a:noFill/>
        </p:spPr>
        <p:txBody>
          <a:bodyPr/>
          <a:lstStyle/>
          <a:p>
            <a:fld id="{7A154E46-BD25-894A-876C-EFC740017835}" type="datetime1">
              <a:rPr lang="en-US" smtClean="0"/>
              <a:t>4/9/12</a:t>
            </a:fld>
            <a:endParaRPr lang="en-US" dirty="0" smtClean="0"/>
          </a:p>
        </p:txBody>
      </p:sp>
      <p:sp>
        <p:nvSpPr>
          <p:cNvPr id="4608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How to Foil Identity Theft</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46086" name="Rectangle 3"/>
          <p:cNvSpPr>
            <a:spLocks noGrp="1" noChangeArrowheads="1"/>
          </p:cNvSpPr>
          <p:nvPr>
            <p:ph type="body" idx="1"/>
          </p:nvPr>
        </p:nvSpPr>
        <p:spPr/>
        <p:txBody>
          <a:bodyPr/>
          <a:lstStyle/>
          <a:p>
            <a:pPr eaLnBrk="1" hangingPunct="1"/>
            <a:r>
              <a:rPr lang="en-US" dirty="0" smtClean="0"/>
              <a:t>Public Awareness</a:t>
            </a:r>
          </a:p>
          <a:p>
            <a:pPr lvl="1" eaLnBrk="1" hangingPunct="1"/>
            <a:r>
              <a:rPr lang="en-US" dirty="0" smtClean="0"/>
              <a:t>Always be on the lookout for phishing scams</a:t>
            </a:r>
          </a:p>
          <a:p>
            <a:pPr lvl="1" eaLnBrk="1" hangingPunct="1"/>
            <a:r>
              <a:rPr lang="en-US" dirty="0" smtClean="0"/>
              <a:t>Know companies’ security histories</a:t>
            </a:r>
          </a:p>
          <a:p>
            <a:pPr lvl="1" eaLnBrk="1" hangingPunct="1"/>
            <a:endParaRPr lang="en-US" dirty="0" smtClean="0"/>
          </a:p>
          <a:p>
            <a:pPr eaLnBrk="1" hangingPunct="1"/>
            <a:r>
              <a:rPr lang="en-US" dirty="0" smtClean="0"/>
              <a:t>Government Interaction</a:t>
            </a:r>
          </a:p>
          <a:p>
            <a:pPr lvl="1" eaLnBrk="1" hangingPunct="1"/>
            <a:r>
              <a:rPr lang="en-US" dirty="0" smtClean="0"/>
              <a:t>Security Breach Notification Laws</a:t>
            </a:r>
          </a:p>
          <a:p>
            <a:pPr lvl="1" eaLnBrk="1" hangingPunct="1"/>
            <a:r>
              <a:rPr lang="en-US" dirty="0" smtClean="0"/>
              <a:t>Identity Theft and Assumption Deterrence Act</a:t>
            </a:r>
          </a:p>
          <a:p>
            <a:pPr lvl="1" eaLnBrk="1" hangingPunct="1"/>
            <a:endParaRPr lang="en-US" dirty="0" smtClean="0"/>
          </a:p>
          <a:p>
            <a:pPr lvl="1" eaLnBrk="1" hangingPunct="1"/>
            <a:endParaRPr lang="en-US" dirty="0" smtClean="0"/>
          </a:p>
          <a:p>
            <a:pPr lvl="1" eaLnBrk="1" hangingPunct="1"/>
            <a:endParaRPr lang="en-US" dirty="0"/>
          </a:p>
        </p:txBody>
      </p:sp>
      <p:sp>
        <p:nvSpPr>
          <p:cNvPr id="7" name="Slide Number Placeholder 5"/>
          <p:cNvSpPr>
            <a:spLocks noGrp="1"/>
          </p:cNvSpPr>
          <p:nvPr>
            <p:ph type="sldNum" sz="quarter" idx="11"/>
          </p:nvPr>
        </p:nvSpPr>
        <p:spPr/>
        <p:txBody>
          <a:bodyPr/>
          <a:lstStyle/>
          <a:p>
            <a:fld id="{C29C510E-AEE8-B94A-A253-09A0CF9544B5}" type="slidenum">
              <a:rPr lang="en-US" smtClean="0"/>
              <a:pPr/>
              <a:t>13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p:spPr>
        <p:txBody>
          <a:bodyPr/>
          <a:lstStyle/>
          <a:p>
            <a:r>
              <a:rPr lang="en-US" smtClean="0"/>
              <a:t>© 2010 Keith A. Pray</a:t>
            </a:r>
            <a:endParaRPr lang="en-US"/>
          </a:p>
        </p:txBody>
      </p:sp>
      <p:sp>
        <p:nvSpPr>
          <p:cNvPr id="41988" name="Date Placeholder 5"/>
          <p:cNvSpPr>
            <a:spLocks noGrp="1"/>
          </p:cNvSpPr>
          <p:nvPr>
            <p:ph type="dt" sz="quarter" idx="12"/>
          </p:nvPr>
        </p:nvSpPr>
        <p:spPr>
          <a:noFill/>
        </p:spPr>
        <p:txBody>
          <a:bodyPr/>
          <a:lstStyle/>
          <a:p>
            <a:fld id="{23FEB001-1C0D-4446-9E79-6BA9ADAE0EC1}" type="datetime1">
              <a:rPr lang="en-US" smtClean="0"/>
              <a:t>4/9/12</a:t>
            </a:fld>
            <a:endParaRPr lang="en-US" dirty="0" smtClean="0"/>
          </a:p>
        </p:txBody>
      </p:sp>
      <p:sp>
        <p:nvSpPr>
          <p:cNvPr id="41989"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Works Cited</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41990" name="Rectangle 3"/>
          <p:cNvSpPr>
            <a:spLocks noGrp="1" noChangeArrowheads="1"/>
          </p:cNvSpPr>
          <p:nvPr>
            <p:ph type="body" idx="1"/>
          </p:nvPr>
        </p:nvSpPr>
        <p:spPr/>
        <p:txBody>
          <a:bodyPr/>
          <a:lstStyle/>
          <a:p>
            <a:pPr eaLnBrk="1" hangingPunct="1"/>
            <a:r>
              <a:rPr lang="en-US" sz="2000" dirty="0" smtClean="0"/>
              <a:t>Federal Trade Commission, “About Identity Theft</a:t>
            </a:r>
            <a:r>
              <a:rPr lang="en-US" sz="2000" dirty="0"/>
              <a:t>”, http://</a:t>
            </a:r>
            <a:r>
              <a:rPr lang="en-US" sz="2000" dirty="0" smtClean="0"/>
              <a:t>www.ftc.gov/bcp/edu/microsites/idtheft/consumers/about-identity-theft.html (11/13/10).</a:t>
            </a:r>
          </a:p>
          <a:p>
            <a:pPr eaLnBrk="1" hangingPunct="1"/>
            <a:r>
              <a:rPr lang="en-US" sz="2000" dirty="0" err="1" smtClean="0"/>
              <a:t>Tavani</a:t>
            </a:r>
            <a:r>
              <a:rPr lang="en-US" sz="2000" dirty="0" smtClean="0"/>
              <a:t>, Herman. </a:t>
            </a:r>
            <a:r>
              <a:rPr lang="en-US" sz="2000" i="1" dirty="0" smtClean="0"/>
              <a:t>Ethics and Technology. </a:t>
            </a:r>
            <a:r>
              <a:rPr lang="en-US" sz="2000" dirty="0" smtClean="0"/>
              <a:t>New Jersey: Wiley and Sons 2011. 210-218.</a:t>
            </a:r>
          </a:p>
          <a:p>
            <a:pPr eaLnBrk="1" hangingPunct="1"/>
            <a:r>
              <a:rPr lang="en-US" sz="2000" dirty="0" smtClean="0">
                <a:ea typeface="ＭＳ Ｐゴシック" charset="-128"/>
              </a:rPr>
              <a:t>NCSL, “State Security Breach Notification Laws”,</a:t>
            </a:r>
            <a:r>
              <a:rPr lang="en-US" sz="2000" dirty="0"/>
              <a:t> http://</a:t>
            </a:r>
            <a:r>
              <a:rPr lang="en-US" sz="2000" dirty="0" smtClean="0"/>
              <a:t>www.ncsl.org/IssuesResearch/TelecommunicationsInformationTechnology/SecurityBreachNotificationLaws/tabid/13489/Default.aspx (11/13/10)</a:t>
            </a:r>
          </a:p>
          <a:p>
            <a:pPr eaLnBrk="1" hangingPunct="1"/>
            <a:r>
              <a:rPr lang="en-US" sz="2000" dirty="0" smtClean="0">
                <a:ea typeface="ＭＳ Ｐゴシック" charset="-128"/>
              </a:rPr>
              <a:t>The U.S. Department of Justice, “Identity Theft and Identity Fraud</a:t>
            </a:r>
            <a:r>
              <a:rPr lang="en-US" sz="2000" dirty="0">
                <a:ea typeface="ＭＳ Ｐゴシック" charset="-128"/>
              </a:rPr>
              <a:t>”, http://</a:t>
            </a:r>
            <a:r>
              <a:rPr lang="en-US" sz="2000" dirty="0" smtClean="0">
                <a:ea typeface="ＭＳ Ｐゴシック" charset="-128"/>
              </a:rPr>
              <a:t>www.justice.gov/criminal/fraud/websites/idtheft.html (11/14/10)</a:t>
            </a:r>
          </a:p>
        </p:txBody>
      </p:sp>
      <p:sp>
        <p:nvSpPr>
          <p:cNvPr id="7" name="Slide Number Placeholder 5"/>
          <p:cNvSpPr>
            <a:spLocks noGrp="1"/>
          </p:cNvSpPr>
          <p:nvPr>
            <p:ph type="sldNum" sz="quarter" idx="11"/>
          </p:nvPr>
        </p:nvSpPr>
        <p:spPr/>
        <p:txBody>
          <a:bodyPr/>
          <a:lstStyle/>
          <a:p>
            <a:fld id="{C29C510E-AEE8-B94A-A253-09A0CF9544B5}" type="slidenum">
              <a:rPr lang="en-US" smtClean="0"/>
              <a:pPr/>
              <a:t>14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Electronic Piracy in the music industry</a:t>
            </a:r>
            <a:endParaRPr lang="en-US" dirty="0"/>
          </a:p>
        </p:txBody>
      </p:sp>
      <p:sp>
        <p:nvSpPr>
          <p:cNvPr id="8" name="Text Placeholder 7"/>
          <p:cNvSpPr>
            <a:spLocks noGrp="1"/>
          </p:cNvSpPr>
          <p:nvPr>
            <p:ph type="body" idx="1"/>
          </p:nvPr>
        </p:nvSpPr>
        <p:spPr/>
        <p:txBody>
          <a:bodyPr/>
          <a:lstStyle/>
          <a:p>
            <a:r>
              <a:rPr lang="en-US" dirty="0" smtClean="0"/>
              <a:t>Ben Lipson Presents….</a:t>
            </a:r>
            <a:endParaRPr lang="en-US" dirty="0"/>
          </a:p>
        </p:txBody>
      </p:sp>
      <p:sp>
        <p:nvSpPr>
          <p:cNvPr id="4" name="Footer Placeholder 3"/>
          <p:cNvSpPr>
            <a:spLocks noGrp="1"/>
          </p:cNvSpPr>
          <p:nvPr>
            <p:ph type="ftr" sz="quarter" idx="10"/>
          </p:nvPr>
        </p:nvSpPr>
        <p:spPr/>
        <p:txBody>
          <a:bodyPr/>
          <a:lstStyle/>
          <a:p>
            <a:pPr>
              <a:defRPr/>
            </a:pPr>
            <a:r>
              <a:rPr lang="en-US" smtClean="0"/>
              <a:t>© 2010 Keith A. Pray</a:t>
            </a:r>
            <a:endParaRPr lang="en-US"/>
          </a:p>
        </p:txBody>
      </p:sp>
      <p:sp>
        <p:nvSpPr>
          <p:cNvPr id="5" name="Slide Number Placeholder 4"/>
          <p:cNvSpPr>
            <a:spLocks noGrp="1"/>
          </p:cNvSpPr>
          <p:nvPr>
            <p:ph type="sldNum" sz="quarter" idx="11"/>
          </p:nvPr>
        </p:nvSpPr>
        <p:spPr/>
        <p:txBody>
          <a:bodyPr/>
          <a:lstStyle/>
          <a:p>
            <a:pPr>
              <a:defRPr/>
            </a:pPr>
            <a:fld id="{985E9C52-5B02-1644-BEBA-54605878FC0F}" type="slidenum">
              <a:rPr lang="en-US" smtClean="0"/>
              <a:pPr>
                <a:defRPr/>
              </a:pPr>
              <a:t>15</a:t>
            </a:fld>
            <a:endParaRPr lang="en-US"/>
          </a:p>
        </p:txBody>
      </p:sp>
      <p:sp>
        <p:nvSpPr>
          <p:cNvPr id="6" name="Date Placeholder 5"/>
          <p:cNvSpPr>
            <a:spLocks noGrp="1"/>
          </p:cNvSpPr>
          <p:nvPr>
            <p:ph type="dt" sz="half" idx="12"/>
          </p:nvPr>
        </p:nvSpPr>
        <p:spPr/>
        <p:txBody>
          <a:bodyPr/>
          <a:lstStyle/>
          <a:p>
            <a:pPr>
              <a:defRPr/>
            </a:pPr>
            <a:fld id="{AB7B2422-A5F0-6043-A36D-3550C2868D25}" type="datetime1">
              <a:rPr lang="en-US" smtClean="0"/>
              <a:t>4/9/12</a:t>
            </a:fld>
            <a:endParaRPr lang="en-US"/>
          </a:p>
        </p:txBody>
      </p:sp>
      <p:pic>
        <p:nvPicPr>
          <p:cNvPr id="77826" name="Picture 2" descr="http://www.skuggen.com/wp-content/uploads/2010/07/the_pirate_bay_logo.jpg"/>
          <p:cNvPicPr>
            <a:picLocks noChangeAspect="1" noChangeArrowheads="1"/>
          </p:cNvPicPr>
          <p:nvPr/>
        </p:nvPicPr>
        <p:blipFill>
          <a:blip r:embed="rId2"/>
          <a:srcRect/>
          <a:stretch>
            <a:fillRect/>
          </a:stretch>
        </p:blipFill>
        <p:spPr bwMode="auto">
          <a:xfrm>
            <a:off x="9448800" y="762000"/>
            <a:ext cx="2971800" cy="2971800"/>
          </a:xfrm>
          <a:prstGeom prst="rect">
            <a:avLst/>
          </a:prstGeom>
          <a:noFill/>
        </p:spPr>
      </p:pic>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6.94444E-6 1.85185E-6 C -0.05624 0.03472 -0.11249 0.06944 -0.18072 0.06157 C -0.24895 0.0537 -0.32916 -0.04653 -0.40902 -0.04792 C -0.48906 -0.04931 -0.57222 0.05347 -0.66024 0.05301 C -0.74826 0.05254 -0.83333 -0.0551 -0.93732 -0.05116 C -1.04131 -0.04723 -1.20381 0.06828 -1.28454 0.07685 C -1.36527 0.08541 -1.40069 0.01828 -1.4217 1.85185E-6 C -1.4427 -0.01829 -1.42656 -0.02547 -1.41024 -0.03241 " pathEditMode="relative" ptsTypes="aaaaaaaA">
                                      <p:cBhvr>
                                        <p:cTn id="6" dur="5000" fill="hold"/>
                                        <p:tgtEl>
                                          <p:spTgt spid="778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2010 Keith A. Pray</a:t>
            </a:r>
            <a:endParaRPr lang="en-US"/>
          </a:p>
        </p:txBody>
      </p:sp>
      <p:sp>
        <p:nvSpPr>
          <p:cNvPr id="30723" name="Rectangle 2"/>
          <p:cNvSpPr>
            <a:spLocks noGrp="1" noChangeArrowheads="1"/>
          </p:cNvSpPr>
          <p:nvPr>
            <p:ph type="title"/>
          </p:nvPr>
        </p:nvSpPr>
        <p:spPr>
          <a:xfrm>
            <a:off x="457200" y="685800"/>
            <a:ext cx="8229600" cy="1600200"/>
          </a:xfrm>
        </p:spPr>
        <p:txBody>
          <a:bodyPr/>
          <a:lstStyle/>
          <a:p>
            <a:pPr eaLnBrk="1" hangingPunct="1"/>
            <a:r>
              <a:rPr lang="en-US" dirty="0" smtClean="0">
                <a:ea typeface="ＭＳ Ｐゴシック" charset="-128"/>
                <a:cs typeface="ＭＳ Ｐゴシック" charset="-128"/>
              </a:rPr>
              <a:t>Birth of Digital Music Piracy</a:t>
            </a:r>
            <a:endParaRPr lang="en-US" dirty="0">
              <a:ea typeface="ＭＳ Ｐゴシック" charset="-128"/>
              <a:cs typeface="ＭＳ Ｐゴシック" charset="-128"/>
            </a:endParaRPr>
          </a:p>
        </p:txBody>
      </p:sp>
      <p:sp>
        <p:nvSpPr>
          <p:cNvPr id="30724" name="Rectangle 3"/>
          <p:cNvSpPr>
            <a:spLocks noGrp="1" noChangeArrowheads="1"/>
          </p:cNvSpPr>
          <p:nvPr>
            <p:ph type="body" idx="1"/>
          </p:nvPr>
        </p:nvSpPr>
        <p:spPr>
          <a:xfrm>
            <a:off x="457200" y="2362200"/>
            <a:ext cx="8229600" cy="3886200"/>
          </a:xfrm>
        </p:spPr>
        <p:txBody>
          <a:bodyPr/>
          <a:lstStyle/>
          <a:p>
            <a:pPr eaLnBrk="1" hangingPunct="1">
              <a:lnSpc>
                <a:spcPct val="90000"/>
              </a:lnSpc>
            </a:pPr>
            <a:r>
              <a:rPr lang="en-US" sz="3200" dirty="0" smtClean="0">
                <a:ea typeface="ＭＳ Ｐゴシック" charset="-128"/>
                <a:cs typeface="ＭＳ Ｐゴシック" charset="-128"/>
              </a:rPr>
              <a:t>What is Digital Music Piracy?</a:t>
            </a:r>
          </a:p>
          <a:p>
            <a:pPr eaLnBrk="1" hangingPunct="1">
              <a:lnSpc>
                <a:spcPct val="90000"/>
              </a:lnSpc>
            </a:pPr>
            <a:r>
              <a:rPr lang="en-US" sz="3200" dirty="0" smtClean="0">
                <a:ea typeface="ＭＳ Ｐゴシック" charset="-128"/>
                <a:cs typeface="ＭＳ Ｐゴシック" charset="-128"/>
              </a:rPr>
              <a:t>Napster</a:t>
            </a:r>
          </a:p>
          <a:p>
            <a:pPr lvl="1" eaLnBrk="1" hangingPunct="1">
              <a:lnSpc>
                <a:spcPct val="90000"/>
              </a:lnSpc>
            </a:pPr>
            <a:r>
              <a:rPr lang="en-US" sz="1600" dirty="0" smtClean="0">
                <a:ea typeface="ＭＳ Ｐゴシック" charset="-128"/>
                <a:cs typeface="ＭＳ Ｐゴシック" charset="-128"/>
              </a:rPr>
              <a:t>1999</a:t>
            </a:r>
          </a:p>
          <a:p>
            <a:pPr lvl="1" eaLnBrk="1" hangingPunct="1">
              <a:lnSpc>
                <a:spcPct val="90000"/>
              </a:lnSpc>
            </a:pPr>
            <a:r>
              <a:rPr lang="en-US" sz="1600" dirty="0" smtClean="0">
                <a:ea typeface="ＭＳ Ｐゴシック" charset="-128"/>
                <a:cs typeface="ＭＳ Ｐゴシック" charset="-128"/>
              </a:rPr>
              <a:t>Peer-2-Peer music sharing</a:t>
            </a:r>
          </a:p>
          <a:p>
            <a:pPr lvl="1" eaLnBrk="1" hangingPunct="1">
              <a:lnSpc>
                <a:spcPct val="90000"/>
              </a:lnSpc>
            </a:pPr>
            <a:r>
              <a:rPr lang="en-US" sz="1600" dirty="0" smtClean="0">
                <a:ea typeface="ＭＳ Ｐゴシック" charset="-128"/>
                <a:cs typeface="ＭＳ Ｐゴシック" charset="-128"/>
              </a:rPr>
              <a:t>Downloaded 2 million times within 6 months of launch</a:t>
            </a:r>
          </a:p>
          <a:p>
            <a:pPr lvl="1" eaLnBrk="1" hangingPunct="1">
              <a:lnSpc>
                <a:spcPct val="90000"/>
              </a:lnSpc>
            </a:pPr>
            <a:r>
              <a:rPr lang="en-US" sz="1600" dirty="0" smtClean="0">
                <a:ea typeface="ＭＳ Ｐゴシック" charset="-128"/>
                <a:cs typeface="ＭＳ Ｐゴシック" charset="-128"/>
              </a:rPr>
              <a:t>Sparked many lawsuits</a:t>
            </a:r>
          </a:p>
          <a:p>
            <a:pPr eaLnBrk="1" hangingPunct="1">
              <a:lnSpc>
                <a:spcPct val="90000"/>
              </a:lnSpc>
            </a:pPr>
            <a:r>
              <a:rPr lang="en-US" sz="2600" dirty="0" err="1" smtClean="0">
                <a:ea typeface="ＭＳ Ｐゴシック" charset="-128"/>
                <a:cs typeface="ＭＳ Ｐゴシック" charset="-128"/>
              </a:rPr>
              <a:t>KaZaA</a:t>
            </a:r>
            <a:r>
              <a:rPr lang="en-US" sz="2600" dirty="0" smtClean="0">
                <a:ea typeface="ＭＳ Ｐゴシック" charset="-128"/>
                <a:cs typeface="ＭＳ Ｐゴシック" charset="-128"/>
              </a:rPr>
              <a:t> and </a:t>
            </a:r>
            <a:r>
              <a:rPr lang="en-US" sz="2600" dirty="0" err="1" smtClean="0">
                <a:ea typeface="ＭＳ Ｐゴシック" charset="-128"/>
                <a:cs typeface="ＭＳ Ｐゴシック" charset="-128"/>
              </a:rPr>
              <a:t>LimeWire</a:t>
            </a:r>
            <a:endParaRPr lang="en-US" sz="2600" dirty="0" smtClean="0">
              <a:ea typeface="ＭＳ Ｐゴシック" charset="-128"/>
              <a:cs typeface="ＭＳ Ｐゴシック" charset="-128"/>
            </a:endParaRPr>
          </a:p>
        </p:txBody>
      </p:sp>
      <p:pic>
        <p:nvPicPr>
          <p:cNvPr id="1032" name="Picture 8" descr="http://www.9to5mac.com/wp-content/uploads/2010/09/napster-logo.png"/>
          <p:cNvPicPr>
            <a:picLocks noChangeAspect="1" noChangeArrowheads="1"/>
          </p:cNvPicPr>
          <p:nvPr/>
        </p:nvPicPr>
        <p:blipFill>
          <a:blip r:embed="rId3"/>
          <a:srcRect/>
          <a:stretch>
            <a:fillRect/>
          </a:stretch>
        </p:blipFill>
        <p:spPr bwMode="auto">
          <a:xfrm>
            <a:off x="6172200" y="1752600"/>
            <a:ext cx="2730500" cy="1638300"/>
          </a:xfrm>
          <a:prstGeom prst="rect">
            <a:avLst/>
          </a:prstGeom>
          <a:noFill/>
        </p:spPr>
      </p:pic>
      <p:pic>
        <p:nvPicPr>
          <p:cNvPr id="1034" name="Picture 10" descr="http://cdn.erictric.com/wp-content/uploads/2009/07/kazaa.jpg"/>
          <p:cNvPicPr>
            <a:picLocks noChangeAspect="1" noChangeArrowheads="1"/>
          </p:cNvPicPr>
          <p:nvPr/>
        </p:nvPicPr>
        <p:blipFill>
          <a:blip r:embed="rId4"/>
          <a:srcRect/>
          <a:stretch>
            <a:fillRect/>
          </a:stretch>
        </p:blipFill>
        <p:spPr bwMode="auto">
          <a:xfrm>
            <a:off x="533400" y="5029200"/>
            <a:ext cx="2819400" cy="1436551"/>
          </a:xfrm>
          <a:prstGeom prst="rect">
            <a:avLst/>
          </a:prstGeom>
          <a:noFill/>
        </p:spPr>
      </p:pic>
      <p:pic>
        <p:nvPicPr>
          <p:cNvPr id="10242" name="Picture 2" descr="http://www.canadatop.com/uploads/limewire_832.jpg"/>
          <p:cNvPicPr>
            <a:picLocks noChangeAspect="1" noChangeArrowheads="1"/>
          </p:cNvPicPr>
          <p:nvPr/>
        </p:nvPicPr>
        <p:blipFill>
          <a:blip r:embed="rId5"/>
          <a:srcRect/>
          <a:stretch>
            <a:fillRect/>
          </a:stretch>
        </p:blipFill>
        <p:spPr bwMode="auto">
          <a:xfrm>
            <a:off x="6400800" y="4476750"/>
            <a:ext cx="2381250" cy="2381250"/>
          </a:xfrm>
          <a:prstGeom prst="rect">
            <a:avLst/>
          </a:prstGeom>
          <a:noFill/>
        </p:spPr>
      </p:pic>
      <p:sp>
        <p:nvSpPr>
          <p:cNvPr id="8" name="TextBox 7"/>
          <p:cNvSpPr txBox="1"/>
          <p:nvPr/>
        </p:nvSpPr>
        <p:spPr>
          <a:xfrm>
            <a:off x="7532661" y="381000"/>
            <a:ext cx="1611339" cy="461665"/>
          </a:xfrm>
          <a:prstGeom prst="rect">
            <a:avLst/>
          </a:prstGeom>
          <a:noFill/>
        </p:spPr>
        <p:txBody>
          <a:bodyPr wrap="none" rtlCol="0">
            <a:spAutoFit/>
          </a:bodyPr>
          <a:lstStyle/>
          <a:p>
            <a:r>
              <a:rPr lang="en-US" dirty="0" smtClean="0">
                <a:solidFill>
                  <a:schemeClr val="tx1"/>
                </a:solidFill>
              </a:rPr>
              <a:t>Ben Lipson</a:t>
            </a:r>
            <a:endParaRPr lang="en-US" dirty="0">
              <a:solidFill>
                <a:schemeClr val="tx1"/>
              </a:solidFill>
            </a:endParaRPr>
          </a:p>
        </p:txBody>
      </p:sp>
      <p:sp>
        <p:nvSpPr>
          <p:cNvPr id="9" name="Date Placeholder 8"/>
          <p:cNvSpPr>
            <a:spLocks noGrp="1"/>
          </p:cNvSpPr>
          <p:nvPr>
            <p:ph type="dt" sz="half" idx="12"/>
          </p:nvPr>
        </p:nvSpPr>
        <p:spPr/>
        <p:txBody>
          <a:bodyPr/>
          <a:lstStyle/>
          <a:p>
            <a:fld id="{197704C6-2F5A-F048-8AA0-8085EE2CA028}" type="datetime1">
              <a:rPr lang="en-US" smtClean="0"/>
              <a:t>4/9/12</a:t>
            </a:fld>
            <a:endParaRPr lang="en-US"/>
          </a:p>
        </p:txBody>
      </p:sp>
      <p:sp>
        <p:nvSpPr>
          <p:cNvPr id="10" name="Slide Number Placeholder 9"/>
          <p:cNvSpPr>
            <a:spLocks noGrp="1"/>
          </p:cNvSpPr>
          <p:nvPr>
            <p:ph type="sldNum" sz="quarter" idx="11"/>
          </p:nvPr>
        </p:nvSpPr>
        <p:spPr/>
        <p:txBody>
          <a:bodyPr/>
          <a:lstStyle/>
          <a:p>
            <a:fld id="{C29C510E-AEE8-B94A-A253-09A0CF9544B5}" type="slidenum">
              <a:rPr lang="en-US" smtClean="0"/>
              <a:pPr/>
              <a:t>16</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30724">
                                            <p:txEl>
                                              <p:pRg st="0" end="0"/>
                                            </p:txEl>
                                          </p:spTgt>
                                        </p:tgtEl>
                                        <p:attrNameLst>
                                          <p:attrName>style.visibility</p:attrName>
                                        </p:attrNameLst>
                                      </p:cBhvr>
                                      <p:to>
                                        <p:strVal val="visible"/>
                                      </p:to>
                                    </p:set>
                                    <p:anim calcmode="lin" valueType="num">
                                      <p:cBhvr>
                                        <p:cTn id="14" dur="500" fill="hold"/>
                                        <p:tgtEl>
                                          <p:spTgt spid="30724">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0724">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0724">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0724">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072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30724">
                                            <p:txEl>
                                              <p:pRg st="1" end="1"/>
                                            </p:txEl>
                                          </p:spTgt>
                                        </p:tgtEl>
                                        <p:attrNameLst>
                                          <p:attrName>style.visibility</p:attrName>
                                        </p:attrNameLst>
                                      </p:cBhvr>
                                      <p:to>
                                        <p:strVal val="visible"/>
                                      </p:to>
                                    </p:set>
                                    <p:anim calcmode="lin" valueType="num">
                                      <p:cBhvr>
                                        <p:cTn id="23" dur="500" fill="hold"/>
                                        <p:tgtEl>
                                          <p:spTgt spid="30724">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30724">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30724">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30724">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30724">
                                            <p:txEl>
                                              <p:pRg st="1" end="1"/>
                                            </p:txEl>
                                          </p:spTgt>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1032"/>
                                        </p:tgtEl>
                                        <p:attrNameLst>
                                          <p:attrName>style.visibility</p:attrName>
                                        </p:attrNameLst>
                                      </p:cBhvr>
                                      <p:to>
                                        <p:strVal val="visible"/>
                                      </p:to>
                                    </p:set>
                                    <p:anim calcmode="lin" valueType="num">
                                      <p:cBhvr>
                                        <p:cTn id="30" dur="1000" fill="hold"/>
                                        <p:tgtEl>
                                          <p:spTgt spid="1032"/>
                                        </p:tgtEl>
                                        <p:attrNameLst>
                                          <p:attrName>ppt_w</p:attrName>
                                        </p:attrNameLst>
                                      </p:cBhvr>
                                      <p:tavLst>
                                        <p:tav tm="0">
                                          <p:val>
                                            <p:strVal val="#ppt_w+.3"/>
                                          </p:val>
                                        </p:tav>
                                        <p:tav tm="100000">
                                          <p:val>
                                            <p:strVal val="#ppt_w"/>
                                          </p:val>
                                        </p:tav>
                                      </p:tavLst>
                                    </p:anim>
                                    <p:anim calcmode="lin" valueType="num">
                                      <p:cBhvr>
                                        <p:cTn id="31" dur="1000" fill="hold"/>
                                        <p:tgtEl>
                                          <p:spTgt spid="1032"/>
                                        </p:tgtEl>
                                        <p:attrNameLst>
                                          <p:attrName>ppt_h</p:attrName>
                                        </p:attrNameLst>
                                      </p:cBhvr>
                                      <p:tavLst>
                                        <p:tav tm="0">
                                          <p:val>
                                            <p:strVal val="#ppt_h"/>
                                          </p:val>
                                        </p:tav>
                                        <p:tav tm="100000">
                                          <p:val>
                                            <p:strVal val="#ppt_h"/>
                                          </p:val>
                                        </p:tav>
                                      </p:tavLst>
                                    </p:anim>
                                    <p:animEffect transition="in" filter="fade">
                                      <p:cBhvr>
                                        <p:cTn id="32" dur="1000"/>
                                        <p:tgtEl>
                                          <p:spTgt spid="1032"/>
                                        </p:tgtEl>
                                      </p:cBhvr>
                                    </p:animEffect>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nodeType="clickEffect">
                                  <p:stCondLst>
                                    <p:cond delay="0"/>
                                  </p:stCondLst>
                                  <p:childTnLst>
                                    <p:set>
                                      <p:cBhvr>
                                        <p:cTn id="36" dur="1" fill="hold">
                                          <p:stCondLst>
                                            <p:cond delay="0"/>
                                          </p:stCondLst>
                                        </p:cTn>
                                        <p:tgtEl>
                                          <p:spTgt spid="30724">
                                            <p:txEl>
                                              <p:pRg st="2" end="2"/>
                                            </p:txEl>
                                          </p:spTgt>
                                        </p:tgtEl>
                                        <p:attrNameLst>
                                          <p:attrName>style.visibility</p:attrName>
                                        </p:attrNameLst>
                                      </p:cBhvr>
                                      <p:to>
                                        <p:strVal val="visible"/>
                                      </p:to>
                                    </p:set>
                                    <p:anim calcmode="lin" valueType="num">
                                      <p:cBhvr>
                                        <p:cTn id="37" dur="500" fill="hold"/>
                                        <p:tgtEl>
                                          <p:spTgt spid="30724">
                                            <p:txEl>
                                              <p:pRg st="2" end="2"/>
                                            </p:txEl>
                                          </p:spTgt>
                                        </p:tgtEl>
                                        <p:attrNameLst>
                                          <p:attrName>ppt_w</p:attrName>
                                        </p:attrNameLst>
                                      </p:cBhvr>
                                      <p:tavLst>
                                        <p:tav tm="0">
                                          <p:val>
                                            <p:strVal val="#ppt_w*0.05"/>
                                          </p:val>
                                        </p:tav>
                                        <p:tav tm="100000">
                                          <p:val>
                                            <p:strVal val="#ppt_w"/>
                                          </p:val>
                                        </p:tav>
                                      </p:tavLst>
                                    </p:anim>
                                    <p:anim calcmode="lin" valueType="num">
                                      <p:cBhvr>
                                        <p:cTn id="38" dur="500" fill="hold"/>
                                        <p:tgtEl>
                                          <p:spTgt spid="30724">
                                            <p:txEl>
                                              <p:pRg st="2" end="2"/>
                                            </p:txEl>
                                          </p:spTgt>
                                        </p:tgtEl>
                                        <p:attrNameLst>
                                          <p:attrName>ppt_h</p:attrName>
                                        </p:attrNameLst>
                                      </p:cBhvr>
                                      <p:tavLst>
                                        <p:tav tm="0">
                                          <p:val>
                                            <p:strVal val="#ppt_h"/>
                                          </p:val>
                                        </p:tav>
                                        <p:tav tm="100000">
                                          <p:val>
                                            <p:strVal val="#ppt_h"/>
                                          </p:val>
                                        </p:tav>
                                      </p:tavLst>
                                    </p:anim>
                                    <p:anim calcmode="lin" valueType="num">
                                      <p:cBhvr>
                                        <p:cTn id="39" dur="500" fill="hold"/>
                                        <p:tgtEl>
                                          <p:spTgt spid="30724">
                                            <p:txEl>
                                              <p:pRg st="2" end="2"/>
                                            </p:txEl>
                                          </p:spTgt>
                                        </p:tgtEl>
                                        <p:attrNameLst>
                                          <p:attrName>ppt_x</p:attrName>
                                        </p:attrNameLst>
                                      </p:cBhvr>
                                      <p:tavLst>
                                        <p:tav tm="0">
                                          <p:val>
                                            <p:strVal val="#ppt_x-.2"/>
                                          </p:val>
                                        </p:tav>
                                        <p:tav tm="100000">
                                          <p:val>
                                            <p:strVal val="#ppt_x"/>
                                          </p:val>
                                        </p:tav>
                                      </p:tavLst>
                                    </p:anim>
                                    <p:anim calcmode="lin" valueType="num">
                                      <p:cBhvr>
                                        <p:cTn id="40" dur="500" fill="hold"/>
                                        <p:tgtEl>
                                          <p:spTgt spid="30724">
                                            <p:txEl>
                                              <p:pRg st="2" end="2"/>
                                            </p:txEl>
                                          </p:spTgt>
                                        </p:tgtEl>
                                        <p:attrNameLst>
                                          <p:attrName>ppt_y</p:attrName>
                                        </p:attrNameLst>
                                      </p:cBhvr>
                                      <p:tavLst>
                                        <p:tav tm="0">
                                          <p:val>
                                            <p:strVal val="#ppt_y"/>
                                          </p:val>
                                        </p:tav>
                                        <p:tav tm="100000">
                                          <p:val>
                                            <p:strVal val="#ppt_y"/>
                                          </p:val>
                                        </p:tav>
                                      </p:tavLst>
                                    </p:anim>
                                    <p:animEffect transition="in" filter="fade">
                                      <p:cBhvr>
                                        <p:cTn id="41" dur="500"/>
                                        <p:tgtEl>
                                          <p:spTgt spid="30724">
                                            <p:txEl>
                                              <p:pRg st="2" end="2"/>
                                            </p:txEl>
                                          </p:spTgt>
                                        </p:tgtEl>
                                      </p:cBhvr>
                                    </p:animEffect>
                                  </p:childTnLst>
                                </p:cTn>
                              </p:par>
                            </p:childTnLst>
                          </p:cTn>
                        </p:par>
                        <p:par>
                          <p:cTn id="42" fill="hold">
                            <p:stCondLst>
                              <p:cond delay="500"/>
                            </p:stCondLst>
                            <p:childTnLst>
                              <p:par>
                                <p:cTn id="43" presetID="54" presetClass="entr" presetSubtype="0" accel="100000" fill="hold" nodeType="afterEffect">
                                  <p:stCondLst>
                                    <p:cond delay="0"/>
                                  </p:stCondLst>
                                  <p:childTnLst>
                                    <p:set>
                                      <p:cBhvr>
                                        <p:cTn id="44" dur="1" fill="hold">
                                          <p:stCondLst>
                                            <p:cond delay="0"/>
                                          </p:stCondLst>
                                        </p:cTn>
                                        <p:tgtEl>
                                          <p:spTgt spid="30724">
                                            <p:txEl>
                                              <p:pRg st="3" end="3"/>
                                            </p:txEl>
                                          </p:spTgt>
                                        </p:tgtEl>
                                        <p:attrNameLst>
                                          <p:attrName>style.visibility</p:attrName>
                                        </p:attrNameLst>
                                      </p:cBhvr>
                                      <p:to>
                                        <p:strVal val="visible"/>
                                      </p:to>
                                    </p:set>
                                    <p:anim calcmode="lin" valueType="num">
                                      <p:cBhvr>
                                        <p:cTn id="45" dur="500" fill="hold"/>
                                        <p:tgtEl>
                                          <p:spTgt spid="30724">
                                            <p:txEl>
                                              <p:pRg st="3" end="3"/>
                                            </p:txEl>
                                          </p:spTgt>
                                        </p:tgtEl>
                                        <p:attrNameLst>
                                          <p:attrName>ppt_w</p:attrName>
                                        </p:attrNameLst>
                                      </p:cBhvr>
                                      <p:tavLst>
                                        <p:tav tm="0">
                                          <p:val>
                                            <p:strVal val="#ppt_w*0.05"/>
                                          </p:val>
                                        </p:tav>
                                        <p:tav tm="100000">
                                          <p:val>
                                            <p:strVal val="#ppt_w"/>
                                          </p:val>
                                        </p:tav>
                                      </p:tavLst>
                                    </p:anim>
                                    <p:anim calcmode="lin" valueType="num">
                                      <p:cBhvr>
                                        <p:cTn id="46" dur="500" fill="hold"/>
                                        <p:tgtEl>
                                          <p:spTgt spid="30724">
                                            <p:txEl>
                                              <p:pRg st="3" end="3"/>
                                            </p:txEl>
                                          </p:spTgt>
                                        </p:tgtEl>
                                        <p:attrNameLst>
                                          <p:attrName>ppt_h</p:attrName>
                                        </p:attrNameLst>
                                      </p:cBhvr>
                                      <p:tavLst>
                                        <p:tav tm="0">
                                          <p:val>
                                            <p:strVal val="#ppt_h"/>
                                          </p:val>
                                        </p:tav>
                                        <p:tav tm="100000">
                                          <p:val>
                                            <p:strVal val="#ppt_h"/>
                                          </p:val>
                                        </p:tav>
                                      </p:tavLst>
                                    </p:anim>
                                    <p:anim calcmode="lin" valueType="num">
                                      <p:cBhvr>
                                        <p:cTn id="47" dur="500" fill="hold"/>
                                        <p:tgtEl>
                                          <p:spTgt spid="30724">
                                            <p:txEl>
                                              <p:pRg st="3" end="3"/>
                                            </p:txEl>
                                          </p:spTgt>
                                        </p:tgtEl>
                                        <p:attrNameLst>
                                          <p:attrName>ppt_x</p:attrName>
                                        </p:attrNameLst>
                                      </p:cBhvr>
                                      <p:tavLst>
                                        <p:tav tm="0">
                                          <p:val>
                                            <p:strVal val="#ppt_x-.2"/>
                                          </p:val>
                                        </p:tav>
                                        <p:tav tm="100000">
                                          <p:val>
                                            <p:strVal val="#ppt_x"/>
                                          </p:val>
                                        </p:tav>
                                      </p:tavLst>
                                    </p:anim>
                                    <p:anim calcmode="lin" valueType="num">
                                      <p:cBhvr>
                                        <p:cTn id="48" dur="500" fill="hold"/>
                                        <p:tgtEl>
                                          <p:spTgt spid="30724">
                                            <p:txEl>
                                              <p:pRg st="3" end="3"/>
                                            </p:txEl>
                                          </p:spTgt>
                                        </p:tgtEl>
                                        <p:attrNameLst>
                                          <p:attrName>ppt_y</p:attrName>
                                        </p:attrNameLst>
                                      </p:cBhvr>
                                      <p:tavLst>
                                        <p:tav tm="0">
                                          <p:val>
                                            <p:strVal val="#ppt_y"/>
                                          </p:val>
                                        </p:tav>
                                        <p:tav tm="100000">
                                          <p:val>
                                            <p:strVal val="#ppt_y"/>
                                          </p:val>
                                        </p:tav>
                                      </p:tavLst>
                                    </p:anim>
                                    <p:animEffect transition="in" filter="fade">
                                      <p:cBhvr>
                                        <p:cTn id="49" dur="500"/>
                                        <p:tgtEl>
                                          <p:spTgt spid="30724">
                                            <p:txEl>
                                              <p:pRg st="3" end="3"/>
                                            </p:txEl>
                                          </p:spTgt>
                                        </p:tgtEl>
                                      </p:cBhvr>
                                    </p:animEffect>
                                  </p:childTnLst>
                                </p:cTn>
                              </p:par>
                            </p:childTnLst>
                          </p:cTn>
                        </p:par>
                        <p:par>
                          <p:cTn id="50" fill="hold">
                            <p:stCondLst>
                              <p:cond delay="1000"/>
                            </p:stCondLst>
                            <p:childTnLst>
                              <p:par>
                                <p:cTn id="51" presetID="54" presetClass="entr" presetSubtype="0" accel="100000" fill="hold" nodeType="afterEffect">
                                  <p:stCondLst>
                                    <p:cond delay="0"/>
                                  </p:stCondLst>
                                  <p:childTnLst>
                                    <p:set>
                                      <p:cBhvr>
                                        <p:cTn id="52" dur="1" fill="hold">
                                          <p:stCondLst>
                                            <p:cond delay="0"/>
                                          </p:stCondLst>
                                        </p:cTn>
                                        <p:tgtEl>
                                          <p:spTgt spid="30724">
                                            <p:txEl>
                                              <p:pRg st="4" end="4"/>
                                            </p:txEl>
                                          </p:spTgt>
                                        </p:tgtEl>
                                        <p:attrNameLst>
                                          <p:attrName>style.visibility</p:attrName>
                                        </p:attrNameLst>
                                      </p:cBhvr>
                                      <p:to>
                                        <p:strVal val="visible"/>
                                      </p:to>
                                    </p:set>
                                    <p:anim calcmode="lin" valueType="num">
                                      <p:cBhvr>
                                        <p:cTn id="53" dur="500" fill="hold"/>
                                        <p:tgtEl>
                                          <p:spTgt spid="30724">
                                            <p:txEl>
                                              <p:pRg st="4" end="4"/>
                                            </p:txEl>
                                          </p:spTgt>
                                        </p:tgtEl>
                                        <p:attrNameLst>
                                          <p:attrName>ppt_w</p:attrName>
                                        </p:attrNameLst>
                                      </p:cBhvr>
                                      <p:tavLst>
                                        <p:tav tm="0">
                                          <p:val>
                                            <p:strVal val="#ppt_w*0.05"/>
                                          </p:val>
                                        </p:tav>
                                        <p:tav tm="100000">
                                          <p:val>
                                            <p:strVal val="#ppt_w"/>
                                          </p:val>
                                        </p:tav>
                                      </p:tavLst>
                                    </p:anim>
                                    <p:anim calcmode="lin" valueType="num">
                                      <p:cBhvr>
                                        <p:cTn id="54" dur="500" fill="hold"/>
                                        <p:tgtEl>
                                          <p:spTgt spid="30724">
                                            <p:txEl>
                                              <p:pRg st="4" end="4"/>
                                            </p:txEl>
                                          </p:spTgt>
                                        </p:tgtEl>
                                        <p:attrNameLst>
                                          <p:attrName>ppt_h</p:attrName>
                                        </p:attrNameLst>
                                      </p:cBhvr>
                                      <p:tavLst>
                                        <p:tav tm="0">
                                          <p:val>
                                            <p:strVal val="#ppt_h"/>
                                          </p:val>
                                        </p:tav>
                                        <p:tav tm="100000">
                                          <p:val>
                                            <p:strVal val="#ppt_h"/>
                                          </p:val>
                                        </p:tav>
                                      </p:tavLst>
                                    </p:anim>
                                    <p:anim calcmode="lin" valueType="num">
                                      <p:cBhvr>
                                        <p:cTn id="55" dur="500" fill="hold"/>
                                        <p:tgtEl>
                                          <p:spTgt spid="30724">
                                            <p:txEl>
                                              <p:pRg st="4" end="4"/>
                                            </p:txEl>
                                          </p:spTgt>
                                        </p:tgtEl>
                                        <p:attrNameLst>
                                          <p:attrName>ppt_x</p:attrName>
                                        </p:attrNameLst>
                                      </p:cBhvr>
                                      <p:tavLst>
                                        <p:tav tm="0">
                                          <p:val>
                                            <p:strVal val="#ppt_x-.2"/>
                                          </p:val>
                                        </p:tav>
                                        <p:tav tm="100000">
                                          <p:val>
                                            <p:strVal val="#ppt_x"/>
                                          </p:val>
                                        </p:tav>
                                      </p:tavLst>
                                    </p:anim>
                                    <p:anim calcmode="lin" valueType="num">
                                      <p:cBhvr>
                                        <p:cTn id="56" dur="500" fill="hold"/>
                                        <p:tgtEl>
                                          <p:spTgt spid="30724">
                                            <p:txEl>
                                              <p:pRg st="4" end="4"/>
                                            </p:txEl>
                                          </p:spTgt>
                                        </p:tgtEl>
                                        <p:attrNameLst>
                                          <p:attrName>ppt_y</p:attrName>
                                        </p:attrNameLst>
                                      </p:cBhvr>
                                      <p:tavLst>
                                        <p:tav tm="0">
                                          <p:val>
                                            <p:strVal val="#ppt_y"/>
                                          </p:val>
                                        </p:tav>
                                        <p:tav tm="100000">
                                          <p:val>
                                            <p:strVal val="#ppt_y"/>
                                          </p:val>
                                        </p:tav>
                                      </p:tavLst>
                                    </p:anim>
                                    <p:animEffect transition="in" filter="fade">
                                      <p:cBhvr>
                                        <p:cTn id="57" dur="500"/>
                                        <p:tgtEl>
                                          <p:spTgt spid="30724">
                                            <p:txEl>
                                              <p:pRg st="4" end="4"/>
                                            </p:txEl>
                                          </p:spTgt>
                                        </p:tgtEl>
                                      </p:cBhvr>
                                    </p:animEffect>
                                  </p:childTnLst>
                                </p:cTn>
                              </p:par>
                            </p:childTnLst>
                          </p:cTn>
                        </p:par>
                        <p:par>
                          <p:cTn id="58" fill="hold">
                            <p:stCondLst>
                              <p:cond delay="1500"/>
                            </p:stCondLst>
                            <p:childTnLst>
                              <p:par>
                                <p:cTn id="59" presetID="54" presetClass="entr" presetSubtype="0" accel="100000" fill="hold" nodeType="afterEffect">
                                  <p:stCondLst>
                                    <p:cond delay="0"/>
                                  </p:stCondLst>
                                  <p:childTnLst>
                                    <p:set>
                                      <p:cBhvr>
                                        <p:cTn id="60" dur="1" fill="hold">
                                          <p:stCondLst>
                                            <p:cond delay="0"/>
                                          </p:stCondLst>
                                        </p:cTn>
                                        <p:tgtEl>
                                          <p:spTgt spid="30724">
                                            <p:txEl>
                                              <p:pRg st="5" end="5"/>
                                            </p:txEl>
                                          </p:spTgt>
                                        </p:tgtEl>
                                        <p:attrNameLst>
                                          <p:attrName>style.visibility</p:attrName>
                                        </p:attrNameLst>
                                      </p:cBhvr>
                                      <p:to>
                                        <p:strVal val="visible"/>
                                      </p:to>
                                    </p:set>
                                    <p:anim calcmode="lin" valueType="num">
                                      <p:cBhvr>
                                        <p:cTn id="61" dur="500" fill="hold"/>
                                        <p:tgtEl>
                                          <p:spTgt spid="30724">
                                            <p:txEl>
                                              <p:pRg st="5" end="5"/>
                                            </p:txEl>
                                          </p:spTgt>
                                        </p:tgtEl>
                                        <p:attrNameLst>
                                          <p:attrName>ppt_w</p:attrName>
                                        </p:attrNameLst>
                                      </p:cBhvr>
                                      <p:tavLst>
                                        <p:tav tm="0">
                                          <p:val>
                                            <p:strVal val="#ppt_w*0.05"/>
                                          </p:val>
                                        </p:tav>
                                        <p:tav tm="100000">
                                          <p:val>
                                            <p:strVal val="#ppt_w"/>
                                          </p:val>
                                        </p:tav>
                                      </p:tavLst>
                                    </p:anim>
                                    <p:anim calcmode="lin" valueType="num">
                                      <p:cBhvr>
                                        <p:cTn id="62" dur="500" fill="hold"/>
                                        <p:tgtEl>
                                          <p:spTgt spid="30724">
                                            <p:txEl>
                                              <p:pRg st="5" end="5"/>
                                            </p:txEl>
                                          </p:spTgt>
                                        </p:tgtEl>
                                        <p:attrNameLst>
                                          <p:attrName>ppt_h</p:attrName>
                                        </p:attrNameLst>
                                      </p:cBhvr>
                                      <p:tavLst>
                                        <p:tav tm="0">
                                          <p:val>
                                            <p:strVal val="#ppt_h"/>
                                          </p:val>
                                        </p:tav>
                                        <p:tav tm="100000">
                                          <p:val>
                                            <p:strVal val="#ppt_h"/>
                                          </p:val>
                                        </p:tav>
                                      </p:tavLst>
                                    </p:anim>
                                    <p:anim calcmode="lin" valueType="num">
                                      <p:cBhvr>
                                        <p:cTn id="63" dur="500" fill="hold"/>
                                        <p:tgtEl>
                                          <p:spTgt spid="30724">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30724">
                                            <p:txEl>
                                              <p:pRg st="5" end="5"/>
                                            </p:txEl>
                                          </p:spTgt>
                                        </p:tgtEl>
                                        <p:attrNameLst>
                                          <p:attrName>ppt_y</p:attrName>
                                        </p:attrNameLst>
                                      </p:cBhvr>
                                      <p:tavLst>
                                        <p:tav tm="0">
                                          <p:val>
                                            <p:strVal val="#ppt_y"/>
                                          </p:val>
                                        </p:tav>
                                        <p:tav tm="100000">
                                          <p:val>
                                            <p:strVal val="#ppt_y"/>
                                          </p:val>
                                        </p:tav>
                                      </p:tavLst>
                                    </p:anim>
                                    <p:animEffect transition="in" filter="fade">
                                      <p:cBhvr>
                                        <p:cTn id="65" dur="500"/>
                                        <p:tgtEl>
                                          <p:spTgt spid="30724">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0" presetClass="entr" presetSubtype="0" fill="hold" nodeType="clickEffect">
                                  <p:stCondLst>
                                    <p:cond delay="0"/>
                                  </p:stCondLst>
                                  <p:iterate type="lt">
                                    <p:tmPct val="0"/>
                                  </p:iterate>
                                  <p:childTnLst>
                                    <p:set>
                                      <p:cBhvr>
                                        <p:cTn id="69" dur="1" fill="hold">
                                          <p:stCondLst>
                                            <p:cond delay="0"/>
                                          </p:stCondLst>
                                        </p:cTn>
                                        <p:tgtEl>
                                          <p:spTgt spid="30724">
                                            <p:txEl>
                                              <p:pRg st="6" end="6"/>
                                            </p:txEl>
                                          </p:spTgt>
                                        </p:tgtEl>
                                        <p:attrNameLst>
                                          <p:attrName>style.visibility</p:attrName>
                                        </p:attrNameLst>
                                      </p:cBhvr>
                                      <p:to>
                                        <p:strVal val="visible"/>
                                      </p:to>
                                    </p:set>
                                    <p:animEffect transition="in" filter="fade">
                                      <p:cBhvr>
                                        <p:cTn id="70" dur="800" decel="100000"/>
                                        <p:tgtEl>
                                          <p:spTgt spid="30724">
                                            <p:txEl>
                                              <p:pRg st="6" end="6"/>
                                            </p:txEl>
                                          </p:spTgt>
                                        </p:tgtEl>
                                      </p:cBhvr>
                                    </p:animEffect>
                                    <p:anim calcmode="lin" valueType="num">
                                      <p:cBhvr>
                                        <p:cTn id="71" dur="800" decel="100000" fill="hold"/>
                                        <p:tgtEl>
                                          <p:spTgt spid="30724">
                                            <p:txEl>
                                              <p:pRg st="6" end="6"/>
                                            </p:txEl>
                                          </p:spTgt>
                                        </p:tgtEl>
                                        <p:attrNameLst>
                                          <p:attrName>style.rotation</p:attrName>
                                        </p:attrNameLst>
                                      </p:cBhvr>
                                      <p:tavLst>
                                        <p:tav tm="0">
                                          <p:val>
                                            <p:fltVal val="-90"/>
                                          </p:val>
                                        </p:tav>
                                        <p:tav tm="100000">
                                          <p:val>
                                            <p:fltVal val="0"/>
                                          </p:val>
                                        </p:tav>
                                      </p:tavLst>
                                    </p:anim>
                                    <p:anim calcmode="lin" valueType="num">
                                      <p:cBhvr>
                                        <p:cTn id="72" dur="800" decel="100000" fill="hold"/>
                                        <p:tgtEl>
                                          <p:spTgt spid="30724">
                                            <p:txEl>
                                              <p:pRg st="6" end="6"/>
                                            </p:txEl>
                                          </p:spTgt>
                                        </p:tgtEl>
                                        <p:attrNameLst>
                                          <p:attrName>ppt_x</p:attrName>
                                        </p:attrNameLst>
                                      </p:cBhvr>
                                      <p:tavLst>
                                        <p:tav tm="0">
                                          <p:val>
                                            <p:strVal val="#ppt_x+0.4"/>
                                          </p:val>
                                        </p:tav>
                                        <p:tav tm="100000">
                                          <p:val>
                                            <p:strVal val="#ppt_x-0.05"/>
                                          </p:val>
                                        </p:tav>
                                      </p:tavLst>
                                    </p:anim>
                                    <p:anim calcmode="lin" valueType="num">
                                      <p:cBhvr>
                                        <p:cTn id="73" dur="800" decel="100000" fill="hold"/>
                                        <p:tgtEl>
                                          <p:spTgt spid="30724">
                                            <p:txEl>
                                              <p:pRg st="6" end="6"/>
                                            </p:txEl>
                                          </p:spTgt>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30724">
                                            <p:txEl>
                                              <p:pRg st="6" end="6"/>
                                            </p:txEl>
                                          </p:spTgt>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30724">
                                            <p:txEl>
                                              <p:pRg st="6" end="6"/>
                                            </p:txEl>
                                          </p:spTgt>
                                        </p:tgtEl>
                                        <p:attrNameLst>
                                          <p:attrName>ppt_y</p:attrName>
                                        </p:attrNameLst>
                                      </p:cBhvr>
                                      <p:tavLst>
                                        <p:tav tm="0">
                                          <p:val>
                                            <p:strVal val="#ppt_y+0.1"/>
                                          </p:val>
                                        </p:tav>
                                        <p:tav tm="100000">
                                          <p:val>
                                            <p:strVal val="#ppt_y"/>
                                          </p:val>
                                        </p:tav>
                                      </p:tavLst>
                                    </p:anim>
                                  </p:childTnLst>
                                </p:cTn>
                              </p:par>
                              <p:par>
                                <p:cTn id="76" presetID="15" presetClass="entr" presetSubtype="0" fill="hold" nodeType="withEffect">
                                  <p:stCondLst>
                                    <p:cond delay="0"/>
                                  </p:stCondLst>
                                  <p:childTnLst>
                                    <p:set>
                                      <p:cBhvr>
                                        <p:cTn id="77" dur="1" fill="hold">
                                          <p:stCondLst>
                                            <p:cond delay="0"/>
                                          </p:stCondLst>
                                        </p:cTn>
                                        <p:tgtEl>
                                          <p:spTgt spid="1034"/>
                                        </p:tgtEl>
                                        <p:attrNameLst>
                                          <p:attrName>style.visibility</p:attrName>
                                        </p:attrNameLst>
                                      </p:cBhvr>
                                      <p:to>
                                        <p:strVal val="visible"/>
                                      </p:to>
                                    </p:set>
                                    <p:anim calcmode="lin" valueType="num">
                                      <p:cBhvr>
                                        <p:cTn id="78" dur="1000" fill="hold"/>
                                        <p:tgtEl>
                                          <p:spTgt spid="1034"/>
                                        </p:tgtEl>
                                        <p:attrNameLst>
                                          <p:attrName>ppt_w</p:attrName>
                                        </p:attrNameLst>
                                      </p:cBhvr>
                                      <p:tavLst>
                                        <p:tav tm="0">
                                          <p:val>
                                            <p:fltVal val="0"/>
                                          </p:val>
                                        </p:tav>
                                        <p:tav tm="100000">
                                          <p:val>
                                            <p:strVal val="#ppt_w"/>
                                          </p:val>
                                        </p:tav>
                                      </p:tavLst>
                                    </p:anim>
                                    <p:anim calcmode="lin" valueType="num">
                                      <p:cBhvr>
                                        <p:cTn id="79" dur="1000" fill="hold"/>
                                        <p:tgtEl>
                                          <p:spTgt spid="1034"/>
                                        </p:tgtEl>
                                        <p:attrNameLst>
                                          <p:attrName>ppt_h</p:attrName>
                                        </p:attrNameLst>
                                      </p:cBhvr>
                                      <p:tavLst>
                                        <p:tav tm="0">
                                          <p:val>
                                            <p:fltVal val="0"/>
                                          </p:val>
                                        </p:tav>
                                        <p:tav tm="100000">
                                          <p:val>
                                            <p:strVal val="#ppt_h"/>
                                          </p:val>
                                        </p:tav>
                                      </p:tavLst>
                                    </p:anim>
                                    <p:anim calcmode="lin" valueType="num">
                                      <p:cBhvr>
                                        <p:cTn id="80" dur="1000" fill="hold"/>
                                        <p:tgtEl>
                                          <p:spTgt spid="1034"/>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1034"/>
                                        </p:tgtEl>
                                        <p:attrNameLst>
                                          <p:attrName>ppt_y</p:attrName>
                                        </p:attrNameLst>
                                      </p:cBhvr>
                                      <p:tavLst>
                                        <p:tav tm="0" fmla="#ppt_y+(sin(-2*pi*(1-$))*-#ppt_x+cos(-2*pi*(1-$))*(1-#ppt_y))*(1-$)">
                                          <p:val>
                                            <p:fltVal val="0"/>
                                          </p:val>
                                        </p:tav>
                                        <p:tav tm="100000">
                                          <p:val>
                                            <p:fltVal val="1"/>
                                          </p:val>
                                        </p:tav>
                                      </p:tavLst>
                                    </p:anim>
                                  </p:childTnLst>
                                </p:cTn>
                              </p:par>
                              <p:par>
                                <p:cTn id="82" presetID="52" presetClass="entr" presetSubtype="0" fill="hold" nodeType="withEffect">
                                  <p:stCondLst>
                                    <p:cond delay="0"/>
                                  </p:stCondLst>
                                  <p:childTnLst>
                                    <p:set>
                                      <p:cBhvr>
                                        <p:cTn id="83" dur="1" fill="hold">
                                          <p:stCondLst>
                                            <p:cond delay="0"/>
                                          </p:stCondLst>
                                        </p:cTn>
                                        <p:tgtEl>
                                          <p:spTgt spid="10242"/>
                                        </p:tgtEl>
                                        <p:attrNameLst>
                                          <p:attrName>style.visibility</p:attrName>
                                        </p:attrNameLst>
                                      </p:cBhvr>
                                      <p:to>
                                        <p:strVal val="visible"/>
                                      </p:to>
                                    </p:set>
                                    <p:animScale>
                                      <p:cBhvr>
                                        <p:cTn id="84" dur="1000" decel="50000" fill="hold">
                                          <p:stCondLst>
                                            <p:cond delay="0"/>
                                          </p:stCondLst>
                                        </p:cTn>
                                        <p:tgtEl>
                                          <p:spTgt spid="102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10242"/>
                                        </p:tgtEl>
                                        <p:attrNameLst>
                                          <p:attrName>ppt_x</p:attrName>
                                          <p:attrName>ppt_y</p:attrName>
                                        </p:attrNameLst>
                                      </p:cBhvr>
                                    </p:animMotion>
                                    <p:animEffect transition="in" filter="fade">
                                      <p:cBhvr>
                                        <p:cTn id="86" dur="1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2400" dirty="0" smtClean="0">
                <a:ea typeface="ＭＳ Ｐゴシック" charset="-128"/>
                <a:cs typeface="ＭＳ Ｐゴシック" charset="-128"/>
              </a:rPr>
              <a:t>Recording Industry Association Of America</a:t>
            </a:r>
          </a:p>
        </p:txBody>
      </p:sp>
      <p:sp>
        <p:nvSpPr>
          <p:cNvPr id="26627" name="Content Placeholder 2"/>
          <p:cNvSpPr>
            <a:spLocks noGrp="1"/>
          </p:cNvSpPr>
          <p:nvPr>
            <p:ph idx="1"/>
          </p:nvPr>
        </p:nvSpPr>
        <p:spPr/>
        <p:txBody>
          <a:bodyPr/>
          <a:lstStyle/>
          <a:p>
            <a:r>
              <a:rPr lang="en-US" sz="2400" dirty="0" smtClean="0">
                <a:ea typeface="ＭＳ Ｐゴシック" charset="-128"/>
                <a:cs typeface="ＭＳ Ｐゴシック" charset="-128"/>
              </a:rPr>
              <a:t>RIAA pursues pirates</a:t>
            </a:r>
          </a:p>
          <a:p>
            <a:pPr lvl="1"/>
            <a:r>
              <a:rPr lang="en-US" sz="1600" dirty="0" smtClean="0">
                <a:ea typeface="ＭＳ Ｐゴシック" charset="-128"/>
                <a:cs typeface="ＭＳ Ｐゴシック" charset="-128"/>
              </a:rPr>
              <a:t>Joel </a:t>
            </a:r>
            <a:r>
              <a:rPr lang="en-US" sz="1600" dirty="0" err="1" smtClean="0">
                <a:ea typeface="ＭＳ Ｐゴシック" charset="-128"/>
                <a:cs typeface="ＭＳ Ｐゴシック" charset="-128"/>
              </a:rPr>
              <a:t>Tenenbaum</a:t>
            </a:r>
            <a:endParaRPr lang="en-US" sz="1600" dirty="0" smtClean="0">
              <a:ea typeface="ＭＳ Ｐゴシック" charset="-128"/>
              <a:cs typeface="ＭＳ Ｐゴシック" charset="-128"/>
            </a:endParaRPr>
          </a:p>
          <a:p>
            <a:pPr lvl="2"/>
            <a:r>
              <a:rPr lang="en-US" sz="2000" dirty="0" smtClean="0">
                <a:ea typeface="ＭＳ Ｐゴシック" charset="-128"/>
                <a:cs typeface="ＭＳ Ｐゴシック" charset="-128"/>
              </a:rPr>
              <a:t>30 Tracks</a:t>
            </a:r>
          </a:p>
          <a:p>
            <a:pPr lvl="2"/>
            <a:r>
              <a:rPr lang="en-US" sz="2000" dirty="0" smtClean="0">
                <a:ea typeface="ＭＳ Ｐゴシック" charset="-128"/>
                <a:cs typeface="ＭＳ Ｐゴシック" charset="-128"/>
              </a:rPr>
              <a:t>$675,000 ($22,500 / song)</a:t>
            </a:r>
          </a:p>
          <a:p>
            <a:pPr lvl="1"/>
            <a:r>
              <a:rPr lang="en-US" sz="1600" dirty="0" err="1" smtClean="0">
                <a:ea typeface="ＭＳ Ｐゴシック" charset="-128"/>
                <a:cs typeface="ＭＳ Ｐゴシック" charset="-128"/>
              </a:rPr>
              <a:t>Jammie</a:t>
            </a:r>
            <a:r>
              <a:rPr lang="en-US" sz="1600" dirty="0" smtClean="0">
                <a:ea typeface="ＭＳ Ｐゴシック" charset="-128"/>
                <a:cs typeface="ＭＳ Ｐゴシック" charset="-128"/>
              </a:rPr>
              <a:t> Thomas</a:t>
            </a:r>
          </a:p>
          <a:p>
            <a:pPr lvl="2"/>
            <a:r>
              <a:rPr lang="en-US" sz="2000" dirty="0" smtClean="0">
                <a:ea typeface="ＭＳ Ｐゴシック" charset="-128"/>
                <a:cs typeface="ＭＳ Ｐゴシック" charset="-128"/>
              </a:rPr>
              <a:t>Accused of sharing over 1,000 songs</a:t>
            </a:r>
          </a:p>
          <a:p>
            <a:pPr lvl="2"/>
            <a:r>
              <a:rPr lang="en-US" sz="2000" dirty="0" smtClean="0">
                <a:ea typeface="ＭＳ Ｐゴシック" charset="-128"/>
                <a:cs typeface="ＭＳ Ｐゴシック" charset="-128"/>
              </a:rPr>
              <a:t>$9,250 / song</a:t>
            </a:r>
          </a:p>
          <a:p>
            <a:pPr lvl="2"/>
            <a:r>
              <a:rPr lang="en-US" sz="2000" dirty="0" smtClean="0">
                <a:ea typeface="ＭＳ Ｐゴシック" charset="-128"/>
                <a:cs typeface="ＭＳ Ｐゴシック" charset="-128"/>
              </a:rPr>
              <a:t>First time RIAA won</a:t>
            </a:r>
          </a:p>
          <a:p>
            <a:r>
              <a:rPr lang="en-US" sz="2400" dirty="0" smtClean="0">
                <a:ea typeface="ＭＳ Ｐゴシック" charset="-128"/>
                <a:cs typeface="ＭＳ Ｐゴシック" charset="-128"/>
              </a:rPr>
              <a:t>RIAA changes targets</a:t>
            </a:r>
          </a:p>
          <a:p>
            <a:pPr lvl="1"/>
            <a:r>
              <a:rPr lang="en-US" sz="1600" dirty="0" smtClean="0">
                <a:ea typeface="ＭＳ Ｐゴシック" charset="-128"/>
                <a:cs typeface="ＭＳ Ｐゴシック" charset="-128"/>
              </a:rPr>
              <a:t>Previously had sued several single mothers, a dead woman, and a 12 year old girl</a:t>
            </a:r>
          </a:p>
          <a:p>
            <a:pPr lvl="1"/>
            <a:r>
              <a:rPr lang="en-US" sz="1600" dirty="0" smtClean="0">
                <a:ea typeface="ＭＳ Ｐゴシック" charset="-128"/>
                <a:cs typeface="ＭＳ Ｐゴシック" charset="-128"/>
              </a:rPr>
              <a:t>Now targeting ISPs</a:t>
            </a:r>
          </a:p>
        </p:txBody>
      </p:sp>
      <p:sp>
        <p:nvSpPr>
          <p:cNvPr id="26628" name="Footer Placeholder 3"/>
          <p:cNvSpPr>
            <a:spLocks noGrp="1"/>
          </p:cNvSpPr>
          <p:nvPr>
            <p:ph type="ftr" sz="quarter" idx="10"/>
          </p:nvPr>
        </p:nvSpPr>
        <p:spPr>
          <a:noFill/>
        </p:spPr>
        <p:txBody>
          <a:bodyPr/>
          <a:lstStyle/>
          <a:p>
            <a:r>
              <a:rPr lang="en-US" smtClean="0"/>
              <a:t>© 2010 Keith A. Pray</a:t>
            </a:r>
            <a:endParaRPr lang="en-US" dirty="0"/>
          </a:p>
        </p:txBody>
      </p:sp>
      <p:pic>
        <p:nvPicPr>
          <p:cNvPr id="8194" name="Picture 2" descr="http://www.wired.com/images_blogs/threatlevel/images/2009/04/13/riaalogo.jpg"/>
          <p:cNvPicPr>
            <a:picLocks noChangeAspect="1" noChangeArrowheads="1"/>
          </p:cNvPicPr>
          <p:nvPr/>
        </p:nvPicPr>
        <p:blipFill>
          <a:blip r:embed="rId3"/>
          <a:srcRect/>
          <a:stretch>
            <a:fillRect/>
          </a:stretch>
        </p:blipFill>
        <p:spPr bwMode="auto">
          <a:xfrm>
            <a:off x="7620000" y="1524000"/>
            <a:ext cx="1272129" cy="1295400"/>
          </a:xfrm>
          <a:prstGeom prst="rect">
            <a:avLst/>
          </a:prstGeom>
          <a:noFill/>
        </p:spPr>
      </p:pic>
      <p:pic>
        <p:nvPicPr>
          <p:cNvPr id="8196" name="Picture 4" descr="http://static.guim.co.uk/sys-images/Music/Pix/pictures/2009/7/27/1248686723904/Joel-Tenenbaum-001.jpg"/>
          <p:cNvPicPr>
            <a:picLocks noChangeAspect="1" noChangeArrowheads="1"/>
          </p:cNvPicPr>
          <p:nvPr/>
        </p:nvPicPr>
        <p:blipFill>
          <a:blip r:embed="rId4"/>
          <a:srcRect/>
          <a:stretch>
            <a:fillRect/>
          </a:stretch>
        </p:blipFill>
        <p:spPr bwMode="auto">
          <a:xfrm>
            <a:off x="4495800" y="2438400"/>
            <a:ext cx="1905000" cy="1143000"/>
          </a:xfrm>
          <a:prstGeom prst="rect">
            <a:avLst/>
          </a:prstGeom>
          <a:noFill/>
        </p:spPr>
      </p:pic>
      <p:pic>
        <p:nvPicPr>
          <p:cNvPr id="8198" name="Picture 6" descr="http://t0.gstatic.com/images?q=tbn:ANd9GcQbfRxg_EVsAHliJ2yZ9tfdUxsNE4Cv3Rb0bhEA7zdiWeG0LKa8"/>
          <p:cNvPicPr>
            <a:picLocks noChangeAspect="1" noChangeArrowheads="1"/>
          </p:cNvPicPr>
          <p:nvPr/>
        </p:nvPicPr>
        <p:blipFill>
          <a:blip r:embed="rId5"/>
          <a:srcRect/>
          <a:stretch>
            <a:fillRect/>
          </a:stretch>
        </p:blipFill>
        <p:spPr bwMode="auto">
          <a:xfrm>
            <a:off x="228600" y="3733800"/>
            <a:ext cx="820855" cy="1076326"/>
          </a:xfrm>
          <a:prstGeom prst="rect">
            <a:avLst/>
          </a:prstGeom>
          <a:noFill/>
        </p:spPr>
      </p:pic>
      <p:sp>
        <p:nvSpPr>
          <p:cNvPr id="8" name="TextBox 7"/>
          <p:cNvSpPr txBox="1"/>
          <p:nvPr/>
        </p:nvSpPr>
        <p:spPr>
          <a:xfrm>
            <a:off x="0" y="533400"/>
            <a:ext cx="1611339" cy="461665"/>
          </a:xfrm>
          <a:prstGeom prst="rect">
            <a:avLst/>
          </a:prstGeom>
          <a:noFill/>
        </p:spPr>
        <p:txBody>
          <a:bodyPr wrap="none" rtlCol="0">
            <a:spAutoFit/>
          </a:bodyPr>
          <a:lstStyle/>
          <a:p>
            <a:r>
              <a:rPr lang="en-US" dirty="0" smtClean="0">
                <a:solidFill>
                  <a:schemeClr val="tx1"/>
                </a:solidFill>
              </a:rPr>
              <a:t>Ben Lipson</a:t>
            </a:r>
            <a:endParaRPr lang="en-US" dirty="0">
              <a:solidFill>
                <a:schemeClr val="tx1"/>
              </a:solidFill>
            </a:endParaRPr>
          </a:p>
        </p:txBody>
      </p:sp>
      <p:sp>
        <p:nvSpPr>
          <p:cNvPr id="9" name="Date Placeholder 8"/>
          <p:cNvSpPr>
            <a:spLocks noGrp="1"/>
          </p:cNvSpPr>
          <p:nvPr>
            <p:ph type="dt" sz="half" idx="12"/>
          </p:nvPr>
        </p:nvSpPr>
        <p:spPr/>
        <p:txBody>
          <a:bodyPr/>
          <a:lstStyle/>
          <a:p>
            <a:fld id="{9F42340C-C0CA-A942-A343-CA0DC49213C2}" type="datetime1">
              <a:rPr lang="en-US" smtClean="0"/>
              <a:t>4/9/12</a:t>
            </a:fld>
            <a:endParaRPr lang="en-US"/>
          </a:p>
        </p:txBody>
      </p:sp>
      <p:sp>
        <p:nvSpPr>
          <p:cNvPr id="10" name="Slide Number Placeholder 9"/>
          <p:cNvSpPr>
            <a:spLocks noGrp="1"/>
          </p:cNvSpPr>
          <p:nvPr>
            <p:ph type="sldNum" sz="quarter" idx="11"/>
          </p:nvPr>
        </p:nvSpPr>
        <p:spPr/>
        <p:txBody>
          <a:bodyPr/>
          <a:lstStyle/>
          <a:p>
            <a:fld id="{C29C510E-AEE8-B94A-A253-09A0CF9544B5}" type="slidenum">
              <a:rPr lang="en-US" smtClean="0"/>
              <a:pPr/>
              <a:t>17</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wipe(down)">
                                      <p:cBhvr>
                                        <p:cTn id="14" dur="580">
                                          <p:stCondLst>
                                            <p:cond delay="0"/>
                                          </p:stCondLst>
                                        </p:cTn>
                                        <p:tgtEl>
                                          <p:spTgt spid="26627">
                                            <p:txEl>
                                              <p:pRg st="0" end="0"/>
                                            </p:txEl>
                                          </p:spTgt>
                                        </p:tgtEl>
                                      </p:cBhvr>
                                    </p:animEffect>
                                    <p:anim calcmode="lin" valueType="num">
                                      <p:cBhvr>
                                        <p:cTn id="15" dur="1822" tmFilter="0,0; 0.14,0.36; 0.43,0.73; 0.71,0.91; 1.0,1.0">
                                          <p:stCondLst>
                                            <p:cond delay="0"/>
                                          </p:stCondLst>
                                        </p:cTn>
                                        <p:tgtEl>
                                          <p:spTgt spid="26627">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6627">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6627">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6627">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6627">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6627">
                                            <p:txEl>
                                              <p:pRg st="0" end="0"/>
                                            </p:txEl>
                                          </p:spTgt>
                                        </p:tgtEl>
                                      </p:cBhvr>
                                      <p:to x="100000" y="60000"/>
                                    </p:animScale>
                                    <p:animScale>
                                      <p:cBhvr>
                                        <p:cTn id="21" dur="166" decel="50000">
                                          <p:stCondLst>
                                            <p:cond delay="676"/>
                                          </p:stCondLst>
                                        </p:cTn>
                                        <p:tgtEl>
                                          <p:spTgt spid="26627">
                                            <p:txEl>
                                              <p:pRg st="0" end="0"/>
                                            </p:txEl>
                                          </p:spTgt>
                                        </p:tgtEl>
                                      </p:cBhvr>
                                      <p:to x="100000" y="100000"/>
                                    </p:animScale>
                                    <p:animScale>
                                      <p:cBhvr>
                                        <p:cTn id="22" dur="26">
                                          <p:stCondLst>
                                            <p:cond delay="1312"/>
                                          </p:stCondLst>
                                        </p:cTn>
                                        <p:tgtEl>
                                          <p:spTgt spid="26627">
                                            <p:txEl>
                                              <p:pRg st="0" end="0"/>
                                            </p:txEl>
                                          </p:spTgt>
                                        </p:tgtEl>
                                      </p:cBhvr>
                                      <p:to x="100000" y="80000"/>
                                    </p:animScale>
                                    <p:animScale>
                                      <p:cBhvr>
                                        <p:cTn id="23" dur="166" decel="50000">
                                          <p:stCondLst>
                                            <p:cond delay="1338"/>
                                          </p:stCondLst>
                                        </p:cTn>
                                        <p:tgtEl>
                                          <p:spTgt spid="26627">
                                            <p:txEl>
                                              <p:pRg st="0" end="0"/>
                                            </p:txEl>
                                          </p:spTgt>
                                        </p:tgtEl>
                                      </p:cBhvr>
                                      <p:to x="100000" y="100000"/>
                                    </p:animScale>
                                    <p:animScale>
                                      <p:cBhvr>
                                        <p:cTn id="24" dur="26">
                                          <p:stCondLst>
                                            <p:cond delay="1642"/>
                                          </p:stCondLst>
                                        </p:cTn>
                                        <p:tgtEl>
                                          <p:spTgt spid="26627">
                                            <p:txEl>
                                              <p:pRg st="0" end="0"/>
                                            </p:txEl>
                                          </p:spTgt>
                                        </p:tgtEl>
                                      </p:cBhvr>
                                      <p:to x="100000" y="90000"/>
                                    </p:animScale>
                                    <p:animScale>
                                      <p:cBhvr>
                                        <p:cTn id="25" dur="166" decel="50000">
                                          <p:stCondLst>
                                            <p:cond delay="1668"/>
                                          </p:stCondLst>
                                        </p:cTn>
                                        <p:tgtEl>
                                          <p:spTgt spid="26627">
                                            <p:txEl>
                                              <p:pRg st="0" end="0"/>
                                            </p:txEl>
                                          </p:spTgt>
                                        </p:tgtEl>
                                      </p:cBhvr>
                                      <p:to x="100000" y="100000"/>
                                    </p:animScale>
                                    <p:animScale>
                                      <p:cBhvr>
                                        <p:cTn id="26" dur="26">
                                          <p:stCondLst>
                                            <p:cond delay="1808"/>
                                          </p:stCondLst>
                                        </p:cTn>
                                        <p:tgtEl>
                                          <p:spTgt spid="26627">
                                            <p:txEl>
                                              <p:pRg st="0" end="0"/>
                                            </p:txEl>
                                          </p:spTgt>
                                        </p:tgtEl>
                                      </p:cBhvr>
                                      <p:to x="100000" y="95000"/>
                                    </p:animScale>
                                    <p:animScale>
                                      <p:cBhvr>
                                        <p:cTn id="27" dur="166" decel="50000">
                                          <p:stCondLst>
                                            <p:cond delay="1834"/>
                                          </p:stCondLst>
                                        </p:cTn>
                                        <p:tgtEl>
                                          <p:spTgt spid="26627">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8194"/>
                                        </p:tgtEl>
                                        <p:attrNameLst>
                                          <p:attrName>style.visibility</p:attrName>
                                        </p:attrNameLst>
                                      </p:cBhvr>
                                      <p:to>
                                        <p:strVal val="visible"/>
                                      </p:to>
                                    </p:set>
                                    <p:animEffect transition="in" filter="wipe(down)">
                                      <p:cBhvr>
                                        <p:cTn id="30" dur="580">
                                          <p:stCondLst>
                                            <p:cond delay="0"/>
                                          </p:stCondLst>
                                        </p:cTn>
                                        <p:tgtEl>
                                          <p:spTgt spid="8194"/>
                                        </p:tgtEl>
                                      </p:cBhvr>
                                    </p:animEffect>
                                    <p:anim calcmode="lin" valueType="num">
                                      <p:cBhvr>
                                        <p:cTn id="31" dur="1822"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19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19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194"/>
                                        </p:tgtEl>
                                        <p:attrNameLst>
                                          <p:attrName>ppt_y</p:attrName>
                                        </p:attrNameLst>
                                      </p:cBhvr>
                                      <p:tavLst>
                                        <p:tav tm="0" fmla="#ppt_y-sin(pi*$)/81">
                                          <p:val>
                                            <p:fltVal val="0"/>
                                          </p:val>
                                        </p:tav>
                                        <p:tav tm="100000">
                                          <p:val>
                                            <p:fltVal val="1"/>
                                          </p:val>
                                        </p:tav>
                                      </p:tavLst>
                                    </p:anim>
                                    <p:animScale>
                                      <p:cBhvr>
                                        <p:cTn id="36" dur="26">
                                          <p:stCondLst>
                                            <p:cond delay="650"/>
                                          </p:stCondLst>
                                        </p:cTn>
                                        <p:tgtEl>
                                          <p:spTgt spid="8194"/>
                                        </p:tgtEl>
                                      </p:cBhvr>
                                      <p:to x="100000" y="60000"/>
                                    </p:animScale>
                                    <p:animScale>
                                      <p:cBhvr>
                                        <p:cTn id="37" dur="166" decel="50000">
                                          <p:stCondLst>
                                            <p:cond delay="676"/>
                                          </p:stCondLst>
                                        </p:cTn>
                                        <p:tgtEl>
                                          <p:spTgt spid="8194"/>
                                        </p:tgtEl>
                                      </p:cBhvr>
                                      <p:to x="100000" y="100000"/>
                                    </p:animScale>
                                    <p:animScale>
                                      <p:cBhvr>
                                        <p:cTn id="38" dur="26">
                                          <p:stCondLst>
                                            <p:cond delay="1312"/>
                                          </p:stCondLst>
                                        </p:cTn>
                                        <p:tgtEl>
                                          <p:spTgt spid="8194"/>
                                        </p:tgtEl>
                                      </p:cBhvr>
                                      <p:to x="100000" y="80000"/>
                                    </p:animScale>
                                    <p:animScale>
                                      <p:cBhvr>
                                        <p:cTn id="39" dur="166" decel="50000">
                                          <p:stCondLst>
                                            <p:cond delay="1338"/>
                                          </p:stCondLst>
                                        </p:cTn>
                                        <p:tgtEl>
                                          <p:spTgt spid="8194"/>
                                        </p:tgtEl>
                                      </p:cBhvr>
                                      <p:to x="100000" y="100000"/>
                                    </p:animScale>
                                    <p:animScale>
                                      <p:cBhvr>
                                        <p:cTn id="40" dur="26">
                                          <p:stCondLst>
                                            <p:cond delay="1642"/>
                                          </p:stCondLst>
                                        </p:cTn>
                                        <p:tgtEl>
                                          <p:spTgt spid="8194"/>
                                        </p:tgtEl>
                                      </p:cBhvr>
                                      <p:to x="100000" y="90000"/>
                                    </p:animScale>
                                    <p:animScale>
                                      <p:cBhvr>
                                        <p:cTn id="41" dur="166" decel="50000">
                                          <p:stCondLst>
                                            <p:cond delay="1668"/>
                                          </p:stCondLst>
                                        </p:cTn>
                                        <p:tgtEl>
                                          <p:spTgt spid="8194"/>
                                        </p:tgtEl>
                                      </p:cBhvr>
                                      <p:to x="100000" y="100000"/>
                                    </p:animScale>
                                    <p:animScale>
                                      <p:cBhvr>
                                        <p:cTn id="42" dur="26">
                                          <p:stCondLst>
                                            <p:cond delay="1808"/>
                                          </p:stCondLst>
                                        </p:cTn>
                                        <p:tgtEl>
                                          <p:spTgt spid="8194"/>
                                        </p:tgtEl>
                                      </p:cBhvr>
                                      <p:to x="100000" y="95000"/>
                                    </p:animScale>
                                    <p:animScale>
                                      <p:cBhvr>
                                        <p:cTn id="43" dur="166" decel="50000">
                                          <p:stCondLst>
                                            <p:cond delay="1834"/>
                                          </p:stCondLst>
                                        </p:cTn>
                                        <p:tgtEl>
                                          <p:spTgt spid="8194"/>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26627">
                                            <p:txEl>
                                              <p:pRg st="1" end="1"/>
                                            </p:txEl>
                                          </p:spTgt>
                                        </p:tgtEl>
                                        <p:attrNameLst>
                                          <p:attrName>style.visibility</p:attrName>
                                        </p:attrNameLst>
                                      </p:cBhvr>
                                      <p:to>
                                        <p:strVal val="visible"/>
                                      </p:to>
                                    </p:set>
                                    <p:anim calcmode="lin" valueType="num">
                                      <p:cBhvr>
                                        <p:cTn id="48" dur="500" fill="hold"/>
                                        <p:tgtEl>
                                          <p:spTgt spid="2662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26627">
                                            <p:txEl>
                                              <p:pRg st="1" end="1"/>
                                            </p:txEl>
                                          </p:spTgt>
                                        </p:tgtEl>
                                        <p:attrNameLst>
                                          <p:attrName>ppt_y</p:attrName>
                                        </p:attrNameLst>
                                      </p:cBhvr>
                                      <p:tavLst>
                                        <p:tav tm="0">
                                          <p:val>
                                            <p:strVal val="#ppt_y"/>
                                          </p:val>
                                        </p:tav>
                                        <p:tav tm="100000">
                                          <p:val>
                                            <p:strVal val="#ppt_y"/>
                                          </p:val>
                                        </p:tav>
                                      </p:tavLst>
                                    </p:anim>
                                    <p:anim calcmode="lin" valueType="num">
                                      <p:cBhvr>
                                        <p:cTn id="50" dur="500" fill="hold"/>
                                        <p:tgtEl>
                                          <p:spTgt spid="2662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2662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26627">
                                            <p:txEl>
                                              <p:pRg st="1" end="1"/>
                                            </p:txEl>
                                          </p:spTgt>
                                        </p:tgtEl>
                                      </p:cBhvr>
                                    </p:animEffect>
                                  </p:childTnLst>
                                </p:cTn>
                              </p:par>
                              <p:par>
                                <p:cTn id="53" presetID="34" presetClass="entr" presetSubtype="0" fill="hold" nodeType="withEffect">
                                  <p:stCondLst>
                                    <p:cond delay="0"/>
                                  </p:stCondLst>
                                  <p:childTnLst>
                                    <p:set>
                                      <p:cBhvr>
                                        <p:cTn id="54" dur="1" fill="hold">
                                          <p:stCondLst>
                                            <p:cond delay="0"/>
                                          </p:stCondLst>
                                        </p:cTn>
                                        <p:tgtEl>
                                          <p:spTgt spid="8196"/>
                                        </p:tgtEl>
                                        <p:attrNameLst>
                                          <p:attrName>style.visibility</p:attrName>
                                        </p:attrNameLst>
                                      </p:cBhvr>
                                      <p:to>
                                        <p:strVal val="visible"/>
                                      </p:to>
                                    </p:set>
                                    <p:anim from="(-#ppt_w/2)" to="(#ppt_x)" calcmode="lin" valueType="num">
                                      <p:cBhvr>
                                        <p:cTn id="55" dur="600" fill="hold">
                                          <p:stCondLst>
                                            <p:cond delay="0"/>
                                          </p:stCondLst>
                                        </p:cTn>
                                        <p:tgtEl>
                                          <p:spTgt spid="8196"/>
                                        </p:tgtEl>
                                        <p:attrNameLst>
                                          <p:attrName>ppt_x</p:attrName>
                                        </p:attrNameLst>
                                      </p:cBhvr>
                                    </p:anim>
                                    <p:anim from="0" to="-1.0" calcmode="lin" valueType="num">
                                      <p:cBhvr>
                                        <p:cTn id="56" dur="200" decel="50000" autoRev="1" fill="hold">
                                          <p:stCondLst>
                                            <p:cond delay="600"/>
                                          </p:stCondLst>
                                        </p:cTn>
                                        <p:tgtEl>
                                          <p:spTgt spid="8196"/>
                                        </p:tgtEl>
                                        <p:attrNameLst>
                                          <p:attrName>xshear</p:attrName>
                                        </p:attrNameLst>
                                      </p:cBhvr>
                                    </p:anim>
                                    <p:animScale>
                                      <p:cBhvr>
                                        <p:cTn id="57" dur="200" decel="100000" autoRev="1" fill="hold">
                                          <p:stCondLst>
                                            <p:cond delay="600"/>
                                          </p:stCondLst>
                                        </p:cTn>
                                        <p:tgtEl>
                                          <p:spTgt spid="8196"/>
                                        </p:tgtEl>
                                      </p:cBhvr>
                                      <p:from x="100000" y="100000"/>
                                      <p:to x="80000" y="100000"/>
                                    </p:animScale>
                                    <p:anim by="(#ppt_h/3+#ppt_w*0.1)" calcmode="lin" valueType="num">
                                      <p:cBhvr additive="sum">
                                        <p:cTn id="58" dur="200" decel="100000" autoRev="1" fill="hold">
                                          <p:stCondLst>
                                            <p:cond delay="600"/>
                                          </p:stCondLst>
                                        </p:cTn>
                                        <p:tgtEl>
                                          <p:spTgt spid="8196"/>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nodeType="clickEffect">
                                  <p:stCondLst>
                                    <p:cond delay="0"/>
                                  </p:stCondLst>
                                  <p:childTnLst>
                                    <p:set>
                                      <p:cBhvr>
                                        <p:cTn id="62" dur="1" fill="hold">
                                          <p:stCondLst>
                                            <p:cond delay="0"/>
                                          </p:stCondLst>
                                        </p:cTn>
                                        <p:tgtEl>
                                          <p:spTgt spid="26627">
                                            <p:txEl>
                                              <p:pRg st="2" end="2"/>
                                            </p:txEl>
                                          </p:spTgt>
                                        </p:tgtEl>
                                        <p:attrNameLst>
                                          <p:attrName>style.visibility</p:attrName>
                                        </p:attrNameLst>
                                      </p:cBhvr>
                                      <p:to>
                                        <p:strVal val="visible"/>
                                      </p:to>
                                    </p:set>
                                    <p:anim from="(-#ppt_w/2)" to="(#ppt_x)" calcmode="lin" valueType="num">
                                      <p:cBhvr>
                                        <p:cTn id="63" dur="600" fill="hold">
                                          <p:stCondLst>
                                            <p:cond delay="0"/>
                                          </p:stCondLst>
                                        </p:cTn>
                                        <p:tgtEl>
                                          <p:spTgt spid="26627">
                                            <p:txEl>
                                              <p:pRg st="2" end="2"/>
                                            </p:txEl>
                                          </p:spTgt>
                                        </p:tgtEl>
                                        <p:attrNameLst>
                                          <p:attrName>ppt_x</p:attrName>
                                        </p:attrNameLst>
                                      </p:cBhvr>
                                    </p:anim>
                                    <p:anim from="0" to="-1.0" calcmode="lin" valueType="num">
                                      <p:cBhvr>
                                        <p:cTn id="64" dur="200" decel="50000" autoRev="1" fill="hold">
                                          <p:stCondLst>
                                            <p:cond delay="600"/>
                                          </p:stCondLst>
                                        </p:cTn>
                                        <p:tgtEl>
                                          <p:spTgt spid="26627">
                                            <p:txEl>
                                              <p:pRg st="2" end="2"/>
                                            </p:txEl>
                                          </p:spTgt>
                                        </p:tgtEl>
                                        <p:attrNameLst>
                                          <p:attrName>xshear</p:attrName>
                                        </p:attrNameLst>
                                      </p:cBhvr>
                                    </p:anim>
                                    <p:animScale>
                                      <p:cBhvr>
                                        <p:cTn id="65" dur="200" decel="100000" autoRev="1" fill="hold">
                                          <p:stCondLst>
                                            <p:cond delay="600"/>
                                          </p:stCondLst>
                                        </p:cTn>
                                        <p:tgtEl>
                                          <p:spTgt spid="26627">
                                            <p:txEl>
                                              <p:pRg st="2" end="2"/>
                                            </p:txEl>
                                          </p:spTgt>
                                        </p:tgtEl>
                                      </p:cBhvr>
                                      <p:from x="100000" y="100000"/>
                                      <p:to x="80000" y="100000"/>
                                    </p:animScale>
                                    <p:anim by="(#ppt_h/3+#ppt_w*0.1)" calcmode="lin" valueType="num">
                                      <p:cBhvr additive="sum">
                                        <p:cTn id="66" dur="200" decel="100000" autoRev="1" fill="hold">
                                          <p:stCondLst>
                                            <p:cond delay="600"/>
                                          </p:stCondLst>
                                        </p:cTn>
                                        <p:tgtEl>
                                          <p:spTgt spid="26627">
                                            <p:txEl>
                                              <p:pRg st="2" end="2"/>
                                            </p:txEl>
                                          </p:spTgt>
                                        </p:tgtEl>
                                        <p:attrNameLst>
                                          <p:attrName>ppt_x</p:attrName>
                                        </p:attrNameLst>
                                      </p:cBhvr>
                                    </p:anim>
                                  </p:childTnLst>
                                </p:cTn>
                              </p:par>
                              <p:par>
                                <p:cTn id="67" presetID="34" presetClass="entr" presetSubtype="0" fill="hold" nodeType="withEffect">
                                  <p:stCondLst>
                                    <p:cond delay="0"/>
                                  </p:stCondLst>
                                  <p:childTnLst>
                                    <p:set>
                                      <p:cBhvr>
                                        <p:cTn id="68" dur="1" fill="hold">
                                          <p:stCondLst>
                                            <p:cond delay="0"/>
                                          </p:stCondLst>
                                        </p:cTn>
                                        <p:tgtEl>
                                          <p:spTgt spid="26627">
                                            <p:txEl>
                                              <p:pRg st="3" end="3"/>
                                            </p:txEl>
                                          </p:spTgt>
                                        </p:tgtEl>
                                        <p:attrNameLst>
                                          <p:attrName>style.visibility</p:attrName>
                                        </p:attrNameLst>
                                      </p:cBhvr>
                                      <p:to>
                                        <p:strVal val="visible"/>
                                      </p:to>
                                    </p:set>
                                    <p:anim from="(-#ppt_w/2)" to="(#ppt_x)" calcmode="lin" valueType="num">
                                      <p:cBhvr>
                                        <p:cTn id="69" dur="600" fill="hold">
                                          <p:stCondLst>
                                            <p:cond delay="0"/>
                                          </p:stCondLst>
                                        </p:cTn>
                                        <p:tgtEl>
                                          <p:spTgt spid="26627">
                                            <p:txEl>
                                              <p:pRg st="3" end="3"/>
                                            </p:txEl>
                                          </p:spTgt>
                                        </p:tgtEl>
                                        <p:attrNameLst>
                                          <p:attrName>ppt_x</p:attrName>
                                        </p:attrNameLst>
                                      </p:cBhvr>
                                    </p:anim>
                                    <p:anim from="0" to="-1.0" calcmode="lin" valueType="num">
                                      <p:cBhvr>
                                        <p:cTn id="70" dur="200" decel="50000" autoRev="1" fill="hold">
                                          <p:stCondLst>
                                            <p:cond delay="600"/>
                                          </p:stCondLst>
                                        </p:cTn>
                                        <p:tgtEl>
                                          <p:spTgt spid="26627">
                                            <p:txEl>
                                              <p:pRg st="3" end="3"/>
                                            </p:txEl>
                                          </p:spTgt>
                                        </p:tgtEl>
                                        <p:attrNameLst>
                                          <p:attrName>xshear</p:attrName>
                                        </p:attrNameLst>
                                      </p:cBhvr>
                                    </p:anim>
                                    <p:animScale>
                                      <p:cBhvr>
                                        <p:cTn id="71" dur="200" decel="100000" autoRev="1" fill="hold">
                                          <p:stCondLst>
                                            <p:cond delay="600"/>
                                          </p:stCondLst>
                                        </p:cTn>
                                        <p:tgtEl>
                                          <p:spTgt spid="26627">
                                            <p:txEl>
                                              <p:pRg st="3" end="3"/>
                                            </p:txEl>
                                          </p:spTgt>
                                        </p:tgtEl>
                                      </p:cBhvr>
                                      <p:from x="100000" y="100000"/>
                                      <p:to x="80000" y="100000"/>
                                    </p:animScale>
                                    <p:anim by="(#ppt_h/3+#ppt_w*0.1)" calcmode="lin" valueType="num">
                                      <p:cBhvr additive="sum">
                                        <p:cTn id="72" dur="200" decel="100000" autoRev="1" fill="hold">
                                          <p:stCondLst>
                                            <p:cond delay="600"/>
                                          </p:stCondLst>
                                        </p:cTn>
                                        <p:tgtEl>
                                          <p:spTgt spid="26627">
                                            <p:txEl>
                                              <p:pRg st="3" end="3"/>
                                            </p:txEl>
                                          </p:spTgt>
                                        </p:tgtEl>
                                        <p:attrNameLst>
                                          <p:attrName>ppt_x</p:attrName>
                                        </p:attrNameLst>
                                      </p:cBhvr>
                                    </p:anim>
                                  </p:childTnLst>
                                </p:cTn>
                              </p:par>
                            </p:childTnLst>
                          </p:cTn>
                        </p:par>
                      </p:childTnLst>
                    </p:cTn>
                  </p:par>
                  <p:par>
                    <p:cTn id="73" fill="hold">
                      <p:stCondLst>
                        <p:cond delay="indefinite"/>
                      </p:stCondLst>
                      <p:childTnLst>
                        <p:par>
                          <p:cTn id="74" fill="hold">
                            <p:stCondLst>
                              <p:cond delay="0"/>
                            </p:stCondLst>
                            <p:childTnLst>
                              <p:par>
                                <p:cTn id="75" presetID="34" presetClass="entr" presetSubtype="0" fill="hold" nodeType="clickEffect">
                                  <p:stCondLst>
                                    <p:cond delay="0"/>
                                  </p:stCondLst>
                                  <p:childTnLst>
                                    <p:set>
                                      <p:cBhvr>
                                        <p:cTn id="76" dur="1" fill="hold">
                                          <p:stCondLst>
                                            <p:cond delay="0"/>
                                          </p:stCondLst>
                                        </p:cTn>
                                        <p:tgtEl>
                                          <p:spTgt spid="26627">
                                            <p:txEl>
                                              <p:pRg st="4" end="4"/>
                                            </p:txEl>
                                          </p:spTgt>
                                        </p:tgtEl>
                                        <p:attrNameLst>
                                          <p:attrName>style.visibility</p:attrName>
                                        </p:attrNameLst>
                                      </p:cBhvr>
                                      <p:to>
                                        <p:strVal val="visible"/>
                                      </p:to>
                                    </p:set>
                                    <p:anim from="(-#ppt_w/2)" to="(#ppt_x)" calcmode="lin" valueType="num">
                                      <p:cBhvr>
                                        <p:cTn id="77" dur="600" fill="hold">
                                          <p:stCondLst>
                                            <p:cond delay="0"/>
                                          </p:stCondLst>
                                        </p:cTn>
                                        <p:tgtEl>
                                          <p:spTgt spid="26627">
                                            <p:txEl>
                                              <p:pRg st="4" end="4"/>
                                            </p:txEl>
                                          </p:spTgt>
                                        </p:tgtEl>
                                        <p:attrNameLst>
                                          <p:attrName>ppt_x</p:attrName>
                                        </p:attrNameLst>
                                      </p:cBhvr>
                                    </p:anim>
                                    <p:anim from="0" to="-1.0" calcmode="lin" valueType="num">
                                      <p:cBhvr>
                                        <p:cTn id="78" dur="200" decel="50000" autoRev="1" fill="hold">
                                          <p:stCondLst>
                                            <p:cond delay="600"/>
                                          </p:stCondLst>
                                        </p:cTn>
                                        <p:tgtEl>
                                          <p:spTgt spid="26627">
                                            <p:txEl>
                                              <p:pRg st="4" end="4"/>
                                            </p:txEl>
                                          </p:spTgt>
                                        </p:tgtEl>
                                        <p:attrNameLst>
                                          <p:attrName>xshear</p:attrName>
                                        </p:attrNameLst>
                                      </p:cBhvr>
                                    </p:anim>
                                    <p:animScale>
                                      <p:cBhvr>
                                        <p:cTn id="79" dur="200" decel="100000" autoRev="1" fill="hold">
                                          <p:stCondLst>
                                            <p:cond delay="600"/>
                                          </p:stCondLst>
                                        </p:cTn>
                                        <p:tgtEl>
                                          <p:spTgt spid="26627">
                                            <p:txEl>
                                              <p:pRg st="4" end="4"/>
                                            </p:txEl>
                                          </p:spTgt>
                                        </p:tgtEl>
                                      </p:cBhvr>
                                      <p:from x="100000" y="100000"/>
                                      <p:to x="80000" y="100000"/>
                                    </p:animScale>
                                    <p:anim by="(#ppt_h/3+#ppt_w*0.1)" calcmode="lin" valueType="num">
                                      <p:cBhvr additive="sum">
                                        <p:cTn id="80" dur="200" decel="100000" autoRev="1" fill="hold">
                                          <p:stCondLst>
                                            <p:cond delay="600"/>
                                          </p:stCondLst>
                                        </p:cTn>
                                        <p:tgtEl>
                                          <p:spTgt spid="26627">
                                            <p:txEl>
                                              <p:pRg st="4" end="4"/>
                                            </p:txEl>
                                          </p:spTgt>
                                        </p:tgtEl>
                                        <p:attrNameLst>
                                          <p:attrName>ppt_x</p:attrName>
                                        </p:attrNameLst>
                                      </p:cBhvr>
                                    </p:anim>
                                  </p:childTnLst>
                                </p:cTn>
                              </p:par>
                            </p:childTnLst>
                          </p:cTn>
                        </p:par>
                      </p:childTnLst>
                    </p:cTn>
                  </p:par>
                  <p:par>
                    <p:cTn id="81" fill="hold">
                      <p:stCondLst>
                        <p:cond delay="indefinite"/>
                      </p:stCondLst>
                      <p:childTnLst>
                        <p:par>
                          <p:cTn id="82" fill="hold">
                            <p:stCondLst>
                              <p:cond delay="0"/>
                            </p:stCondLst>
                            <p:childTnLst>
                              <p:par>
                                <p:cTn id="83" presetID="34" presetClass="entr" presetSubtype="0" fill="hold" nodeType="clickEffect">
                                  <p:stCondLst>
                                    <p:cond delay="0"/>
                                  </p:stCondLst>
                                  <p:childTnLst>
                                    <p:set>
                                      <p:cBhvr>
                                        <p:cTn id="84" dur="1" fill="hold">
                                          <p:stCondLst>
                                            <p:cond delay="0"/>
                                          </p:stCondLst>
                                        </p:cTn>
                                        <p:tgtEl>
                                          <p:spTgt spid="26627">
                                            <p:txEl>
                                              <p:pRg st="5" end="5"/>
                                            </p:txEl>
                                          </p:spTgt>
                                        </p:tgtEl>
                                        <p:attrNameLst>
                                          <p:attrName>style.visibility</p:attrName>
                                        </p:attrNameLst>
                                      </p:cBhvr>
                                      <p:to>
                                        <p:strVal val="visible"/>
                                      </p:to>
                                    </p:set>
                                    <p:anim from="(-#ppt_w/2)" to="(#ppt_x)" calcmode="lin" valueType="num">
                                      <p:cBhvr>
                                        <p:cTn id="85" dur="600" fill="hold">
                                          <p:stCondLst>
                                            <p:cond delay="0"/>
                                          </p:stCondLst>
                                        </p:cTn>
                                        <p:tgtEl>
                                          <p:spTgt spid="26627">
                                            <p:txEl>
                                              <p:pRg st="5" end="5"/>
                                            </p:txEl>
                                          </p:spTgt>
                                        </p:tgtEl>
                                        <p:attrNameLst>
                                          <p:attrName>ppt_x</p:attrName>
                                        </p:attrNameLst>
                                      </p:cBhvr>
                                    </p:anim>
                                    <p:anim from="0" to="-1.0" calcmode="lin" valueType="num">
                                      <p:cBhvr>
                                        <p:cTn id="86" dur="200" decel="50000" autoRev="1" fill="hold">
                                          <p:stCondLst>
                                            <p:cond delay="600"/>
                                          </p:stCondLst>
                                        </p:cTn>
                                        <p:tgtEl>
                                          <p:spTgt spid="26627">
                                            <p:txEl>
                                              <p:pRg st="5" end="5"/>
                                            </p:txEl>
                                          </p:spTgt>
                                        </p:tgtEl>
                                        <p:attrNameLst>
                                          <p:attrName>xshear</p:attrName>
                                        </p:attrNameLst>
                                      </p:cBhvr>
                                    </p:anim>
                                    <p:animScale>
                                      <p:cBhvr>
                                        <p:cTn id="87" dur="200" decel="100000" autoRev="1" fill="hold">
                                          <p:stCondLst>
                                            <p:cond delay="600"/>
                                          </p:stCondLst>
                                        </p:cTn>
                                        <p:tgtEl>
                                          <p:spTgt spid="26627">
                                            <p:txEl>
                                              <p:pRg st="5" end="5"/>
                                            </p:txEl>
                                          </p:spTgt>
                                        </p:tgtEl>
                                      </p:cBhvr>
                                      <p:from x="100000" y="100000"/>
                                      <p:to x="80000" y="100000"/>
                                    </p:animScale>
                                    <p:anim by="(#ppt_h/3+#ppt_w*0.1)" calcmode="lin" valueType="num">
                                      <p:cBhvr additive="sum">
                                        <p:cTn id="88" dur="200" decel="100000" autoRev="1" fill="hold">
                                          <p:stCondLst>
                                            <p:cond delay="600"/>
                                          </p:stCondLst>
                                        </p:cTn>
                                        <p:tgtEl>
                                          <p:spTgt spid="26627">
                                            <p:txEl>
                                              <p:pRg st="5" end="5"/>
                                            </p:txEl>
                                          </p:spTgt>
                                        </p:tgtEl>
                                        <p:attrNameLst>
                                          <p:attrName>ppt_x</p:attrName>
                                        </p:attrNameLst>
                                      </p:cBhvr>
                                    </p:anim>
                                  </p:childTnLst>
                                </p:cTn>
                              </p:par>
                              <p:par>
                                <p:cTn id="89" presetID="35" presetClass="entr" presetSubtype="0" fill="hold" nodeType="withEffect">
                                  <p:stCondLst>
                                    <p:cond delay="0"/>
                                  </p:stCondLst>
                                  <p:childTnLst>
                                    <p:set>
                                      <p:cBhvr>
                                        <p:cTn id="90" dur="1" fill="hold">
                                          <p:stCondLst>
                                            <p:cond delay="0"/>
                                          </p:stCondLst>
                                        </p:cTn>
                                        <p:tgtEl>
                                          <p:spTgt spid="8198"/>
                                        </p:tgtEl>
                                        <p:attrNameLst>
                                          <p:attrName>style.visibility</p:attrName>
                                        </p:attrNameLst>
                                      </p:cBhvr>
                                      <p:to>
                                        <p:strVal val="visible"/>
                                      </p:to>
                                    </p:set>
                                    <p:animEffect transition="in" filter="fade">
                                      <p:cBhvr>
                                        <p:cTn id="91" dur="2000"/>
                                        <p:tgtEl>
                                          <p:spTgt spid="8198"/>
                                        </p:tgtEl>
                                      </p:cBhvr>
                                    </p:animEffect>
                                    <p:anim calcmode="lin" valueType="num">
                                      <p:cBhvr>
                                        <p:cTn id="92" dur="2000" fill="hold"/>
                                        <p:tgtEl>
                                          <p:spTgt spid="8198"/>
                                        </p:tgtEl>
                                        <p:attrNameLst>
                                          <p:attrName>style.rotation</p:attrName>
                                        </p:attrNameLst>
                                      </p:cBhvr>
                                      <p:tavLst>
                                        <p:tav tm="0">
                                          <p:val>
                                            <p:fltVal val="720"/>
                                          </p:val>
                                        </p:tav>
                                        <p:tav tm="100000">
                                          <p:val>
                                            <p:fltVal val="0"/>
                                          </p:val>
                                        </p:tav>
                                      </p:tavLst>
                                    </p:anim>
                                    <p:anim calcmode="lin" valueType="num">
                                      <p:cBhvr>
                                        <p:cTn id="93" dur="2000" fill="hold"/>
                                        <p:tgtEl>
                                          <p:spTgt spid="8198"/>
                                        </p:tgtEl>
                                        <p:attrNameLst>
                                          <p:attrName>ppt_h</p:attrName>
                                        </p:attrNameLst>
                                      </p:cBhvr>
                                      <p:tavLst>
                                        <p:tav tm="0">
                                          <p:val>
                                            <p:fltVal val="0"/>
                                          </p:val>
                                        </p:tav>
                                        <p:tav tm="100000">
                                          <p:val>
                                            <p:strVal val="#ppt_h"/>
                                          </p:val>
                                        </p:tav>
                                      </p:tavLst>
                                    </p:anim>
                                    <p:anim calcmode="lin" valueType="num">
                                      <p:cBhvr>
                                        <p:cTn id="94" dur="2000" fill="hold"/>
                                        <p:tgtEl>
                                          <p:spTgt spid="8198"/>
                                        </p:tgtEl>
                                        <p:attrNameLst>
                                          <p:attrName>ppt_w</p:attrName>
                                        </p:attrNameLst>
                                      </p:cBhvr>
                                      <p:tavLst>
                                        <p:tav tm="0">
                                          <p:val>
                                            <p:fltVal val="0"/>
                                          </p:val>
                                        </p:tav>
                                        <p:tav tm="100000">
                                          <p:val>
                                            <p:strVal val="#ppt_w"/>
                                          </p:val>
                                        </p:tav>
                                      </p:tavLst>
                                    </p:anim>
                                  </p:childTnLst>
                                </p:cTn>
                              </p:par>
                              <p:par>
                                <p:cTn id="95" presetID="34" presetClass="entr" presetSubtype="0" fill="hold" nodeType="withEffect">
                                  <p:stCondLst>
                                    <p:cond delay="0"/>
                                  </p:stCondLst>
                                  <p:childTnLst>
                                    <p:set>
                                      <p:cBhvr>
                                        <p:cTn id="96" dur="1" fill="hold">
                                          <p:stCondLst>
                                            <p:cond delay="0"/>
                                          </p:stCondLst>
                                        </p:cTn>
                                        <p:tgtEl>
                                          <p:spTgt spid="26627">
                                            <p:txEl>
                                              <p:pRg st="6" end="6"/>
                                            </p:txEl>
                                          </p:spTgt>
                                        </p:tgtEl>
                                        <p:attrNameLst>
                                          <p:attrName>style.visibility</p:attrName>
                                        </p:attrNameLst>
                                      </p:cBhvr>
                                      <p:to>
                                        <p:strVal val="visible"/>
                                      </p:to>
                                    </p:set>
                                    <p:anim from="(-#ppt_w/2)" to="(#ppt_x)" calcmode="lin" valueType="num">
                                      <p:cBhvr>
                                        <p:cTn id="97" dur="600" fill="hold">
                                          <p:stCondLst>
                                            <p:cond delay="0"/>
                                          </p:stCondLst>
                                        </p:cTn>
                                        <p:tgtEl>
                                          <p:spTgt spid="26627">
                                            <p:txEl>
                                              <p:pRg st="6" end="6"/>
                                            </p:txEl>
                                          </p:spTgt>
                                        </p:tgtEl>
                                        <p:attrNameLst>
                                          <p:attrName>ppt_x</p:attrName>
                                        </p:attrNameLst>
                                      </p:cBhvr>
                                    </p:anim>
                                    <p:anim from="0" to="-1.0" calcmode="lin" valueType="num">
                                      <p:cBhvr>
                                        <p:cTn id="98" dur="200" decel="50000" autoRev="1" fill="hold">
                                          <p:stCondLst>
                                            <p:cond delay="600"/>
                                          </p:stCondLst>
                                        </p:cTn>
                                        <p:tgtEl>
                                          <p:spTgt spid="26627">
                                            <p:txEl>
                                              <p:pRg st="6" end="6"/>
                                            </p:txEl>
                                          </p:spTgt>
                                        </p:tgtEl>
                                        <p:attrNameLst>
                                          <p:attrName>xshear</p:attrName>
                                        </p:attrNameLst>
                                      </p:cBhvr>
                                    </p:anim>
                                    <p:animScale>
                                      <p:cBhvr>
                                        <p:cTn id="99" dur="200" decel="100000" autoRev="1" fill="hold">
                                          <p:stCondLst>
                                            <p:cond delay="600"/>
                                          </p:stCondLst>
                                        </p:cTn>
                                        <p:tgtEl>
                                          <p:spTgt spid="26627">
                                            <p:txEl>
                                              <p:pRg st="6" end="6"/>
                                            </p:txEl>
                                          </p:spTgt>
                                        </p:tgtEl>
                                      </p:cBhvr>
                                      <p:from x="100000" y="100000"/>
                                      <p:to x="80000" y="100000"/>
                                    </p:animScale>
                                    <p:anim by="(#ppt_h/3+#ppt_w*0.1)" calcmode="lin" valueType="num">
                                      <p:cBhvr additive="sum">
                                        <p:cTn id="100" dur="200" decel="100000" autoRev="1" fill="hold">
                                          <p:stCondLst>
                                            <p:cond delay="600"/>
                                          </p:stCondLst>
                                        </p:cTn>
                                        <p:tgtEl>
                                          <p:spTgt spid="26627">
                                            <p:txEl>
                                              <p:pRg st="6" end="6"/>
                                            </p:txEl>
                                          </p:spTgt>
                                        </p:tgtEl>
                                        <p:attrNameLst>
                                          <p:attrName>ppt_x</p:attrName>
                                        </p:attrNameLst>
                                      </p:cBhvr>
                                    </p:anim>
                                  </p:childTnLst>
                                </p:cTn>
                              </p:par>
                              <p:par>
                                <p:cTn id="101" presetID="34" presetClass="entr" presetSubtype="0" fill="hold" nodeType="withEffect">
                                  <p:stCondLst>
                                    <p:cond delay="0"/>
                                  </p:stCondLst>
                                  <p:childTnLst>
                                    <p:set>
                                      <p:cBhvr>
                                        <p:cTn id="102" dur="1" fill="hold">
                                          <p:stCondLst>
                                            <p:cond delay="0"/>
                                          </p:stCondLst>
                                        </p:cTn>
                                        <p:tgtEl>
                                          <p:spTgt spid="26627">
                                            <p:txEl>
                                              <p:pRg st="7" end="7"/>
                                            </p:txEl>
                                          </p:spTgt>
                                        </p:tgtEl>
                                        <p:attrNameLst>
                                          <p:attrName>style.visibility</p:attrName>
                                        </p:attrNameLst>
                                      </p:cBhvr>
                                      <p:to>
                                        <p:strVal val="visible"/>
                                      </p:to>
                                    </p:set>
                                    <p:anim from="(-#ppt_w/2)" to="(#ppt_x)" calcmode="lin" valueType="num">
                                      <p:cBhvr>
                                        <p:cTn id="103" dur="600" fill="hold">
                                          <p:stCondLst>
                                            <p:cond delay="0"/>
                                          </p:stCondLst>
                                        </p:cTn>
                                        <p:tgtEl>
                                          <p:spTgt spid="26627">
                                            <p:txEl>
                                              <p:pRg st="7" end="7"/>
                                            </p:txEl>
                                          </p:spTgt>
                                        </p:tgtEl>
                                        <p:attrNameLst>
                                          <p:attrName>ppt_x</p:attrName>
                                        </p:attrNameLst>
                                      </p:cBhvr>
                                    </p:anim>
                                    <p:anim from="0" to="-1.0" calcmode="lin" valueType="num">
                                      <p:cBhvr>
                                        <p:cTn id="104" dur="200" decel="50000" autoRev="1" fill="hold">
                                          <p:stCondLst>
                                            <p:cond delay="600"/>
                                          </p:stCondLst>
                                        </p:cTn>
                                        <p:tgtEl>
                                          <p:spTgt spid="26627">
                                            <p:txEl>
                                              <p:pRg st="7" end="7"/>
                                            </p:txEl>
                                          </p:spTgt>
                                        </p:tgtEl>
                                        <p:attrNameLst>
                                          <p:attrName>xshear</p:attrName>
                                        </p:attrNameLst>
                                      </p:cBhvr>
                                    </p:anim>
                                    <p:animScale>
                                      <p:cBhvr>
                                        <p:cTn id="105" dur="200" decel="100000" autoRev="1" fill="hold">
                                          <p:stCondLst>
                                            <p:cond delay="600"/>
                                          </p:stCondLst>
                                        </p:cTn>
                                        <p:tgtEl>
                                          <p:spTgt spid="26627">
                                            <p:txEl>
                                              <p:pRg st="7" end="7"/>
                                            </p:txEl>
                                          </p:spTgt>
                                        </p:tgtEl>
                                      </p:cBhvr>
                                      <p:from x="100000" y="100000"/>
                                      <p:to x="80000" y="100000"/>
                                    </p:animScale>
                                    <p:anim by="(#ppt_h/3+#ppt_w*0.1)" calcmode="lin" valueType="num">
                                      <p:cBhvr additive="sum">
                                        <p:cTn id="106" dur="200" decel="100000" autoRev="1" fill="hold">
                                          <p:stCondLst>
                                            <p:cond delay="600"/>
                                          </p:stCondLst>
                                        </p:cTn>
                                        <p:tgtEl>
                                          <p:spTgt spid="26627">
                                            <p:txEl>
                                              <p:pRg st="7" end="7"/>
                                            </p:txEl>
                                          </p:spTgt>
                                        </p:tgtEl>
                                        <p:attrNameLst>
                                          <p:attrName>ppt_x</p:attrName>
                                        </p:attrNameLst>
                                      </p:cBhvr>
                                    </p:anim>
                                  </p:childTnLst>
                                </p:cTn>
                              </p:par>
                            </p:childTnLst>
                          </p:cTn>
                        </p:par>
                      </p:childTnLst>
                    </p:cTn>
                  </p:par>
                  <p:par>
                    <p:cTn id="107" fill="hold">
                      <p:stCondLst>
                        <p:cond delay="indefinite"/>
                      </p:stCondLst>
                      <p:childTnLst>
                        <p:par>
                          <p:cTn id="108" fill="hold">
                            <p:stCondLst>
                              <p:cond delay="0"/>
                            </p:stCondLst>
                            <p:childTnLst>
                              <p:par>
                                <p:cTn id="109" presetID="41" presetClass="entr" presetSubtype="0" fill="hold" nodeType="clickEffect">
                                  <p:stCondLst>
                                    <p:cond delay="0"/>
                                  </p:stCondLst>
                                  <p:iterate type="lt">
                                    <p:tmPct val="10000"/>
                                  </p:iterate>
                                  <p:childTnLst>
                                    <p:set>
                                      <p:cBhvr>
                                        <p:cTn id="110" dur="1" fill="hold">
                                          <p:stCondLst>
                                            <p:cond delay="0"/>
                                          </p:stCondLst>
                                        </p:cTn>
                                        <p:tgtEl>
                                          <p:spTgt spid="26627">
                                            <p:txEl>
                                              <p:pRg st="8" end="8"/>
                                            </p:txEl>
                                          </p:spTgt>
                                        </p:tgtEl>
                                        <p:attrNameLst>
                                          <p:attrName>style.visibility</p:attrName>
                                        </p:attrNameLst>
                                      </p:cBhvr>
                                      <p:to>
                                        <p:strVal val="visible"/>
                                      </p:to>
                                    </p:set>
                                    <p:anim calcmode="lin" valueType="num">
                                      <p:cBhvr>
                                        <p:cTn id="111" dur="500" fill="hold"/>
                                        <p:tgtEl>
                                          <p:spTgt spid="26627">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2" dur="500" fill="hold"/>
                                        <p:tgtEl>
                                          <p:spTgt spid="26627">
                                            <p:txEl>
                                              <p:pRg st="8" end="8"/>
                                            </p:txEl>
                                          </p:spTgt>
                                        </p:tgtEl>
                                        <p:attrNameLst>
                                          <p:attrName>ppt_y</p:attrName>
                                        </p:attrNameLst>
                                      </p:cBhvr>
                                      <p:tavLst>
                                        <p:tav tm="0">
                                          <p:val>
                                            <p:strVal val="#ppt_y"/>
                                          </p:val>
                                        </p:tav>
                                        <p:tav tm="100000">
                                          <p:val>
                                            <p:strVal val="#ppt_y"/>
                                          </p:val>
                                        </p:tav>
                                      </p:tavLst>
                                    </p:anim>
                                    <p:anim calcmode="lin" valueType="num">
                                      <p:cBhvr>
                                        <p:cTn id="113" dur="500" fill="hold"/>
                                        <p:tgtEl>
                                          <p:spTgt spid="26627">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4" dur="500" fill="hold"/>
                                        <p:tgtEl>
                                          <p:spTgt spid="26627">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5" dur="500" tmFilter="0,0; .5, 1; 1, 1"/>
                                        <p:tgtEl>
                                          <p:spTgt spid="26627">
                                            <p:txEl>
                                              <p:pRg st="8" end="8"/>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41" presetClass="entr" presetSubtype="0" fill="hold" nodeType="clickEffect">
                                  <p:stCondLst>
                                    <p:cond delay="0"/>
                                  </p:stCondLst>
                                  <p:iterate type="lt">
                                    <p:tmPct val="10000"/>
                                  </p:iterate>
                                  <p:childTnLst>
                                    <p:set>
                                      <p:cBhvr>
                                        <p:cTn id="119" dur="1" fill="hold">
                                          <p:stCondLst>
                                            <p:cond delay="0"/>
                                          </p:stCondLst>
                                        </p:cTn>
                                        <p:tgtEl>
                                          <p:spTgt spid="26627">
                                            <p:txEl>
                                              <p:pRg st="9" end="9"/>
                                            </p:txEl>
                                          </p:spTgt>
                                        </p:tgtEl>
                                        <p:attrNameLst>
                                          <p:attrName>style.visibility</p:attrName>
                                        </p:attrNameLst>
                                      </p:cBhvr>
                                      <p:to>
                                        <p:strVal val="visible"/>
                                      </p:to>
                                    </p:set>
                                    <p:anim calcmode="lin" valueType="num">
                                      <p:cBhvr>
                                        <p:cTn id="120" dur="500" fill="hold"/>
                                        <p:tgtEl>
                                          <p:spTgt spid="26627">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1" dur="500" fill="hold"/>
                                        <p:tgtEl>
                                          <p:spTgt spid="26627">
                                            <p:txEl>
                                              <p:pRg st="9" end="9"/>
                                            </p:txEl>
                                          </p:spTgt>
                                        </p:tgtEl>
                                        <p:attrNameLst>
                                          <p:attrName>ppt_y</p:attrName>
                                        </p:attrNameLst>
                                      </p:cBhvr>
                                      <p:tavLst>
                                        <p:tav tm="0">
                                          <p:val>
                                            <p:strVal val="#ppt_y"/>
                                          </p:val>
                                        </p:tav>
                                        <p:tav tm="100000">
                                          <p:val>
                                            <p:strVal val="#ppt_y"/>
                                          </p:val>
                                        </p:tav>
                                      </p:tavLst>
                                    </p:anim>
                                    <p:anim calcmode="lin" valueType="num">
                                      <p:cBhvr>
                                        <p:cTn id="122" dur="500" fill="hold"/>
                                        <p:tgtEl>
                                          <p:spTgt spid="26627">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3" dur="500" fill="hold"/>
                                        <p:tgtEl>
                                          <p:spTgt spid="26627">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4" dur="500" tmFilter="0,0; .5, 1; 1, 1"/>
                                        <p:tgtEl>
                                          <p:spTgt spid="26627">
                                            <p:txEl>
                                              <p:pRg st="9" end="9"/>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41" presetClass="entr" presetSubtype="0" fill="hold" nodeType="clickEffect">
                                  <p:stCondLst>
                                    <p:cond delay="0"/>
                                  </p:stCondLst>
                                  <p:iterate type="lt">
                                    <p:tmPct val="10000"/>
                                  </p:iterate>
                                  <p:childTnLst>
                                    <p:set>
                                      <p:cBhvr>
                                        <p:cTn id="128" dur="1" fill="hold">
                                          <p:stCondLst>
                                            <p:cond delay="0"/>
                                          </p:stCondLst>
                                        </p:cTn>
                                        <p:tgtEl>
                                          <p:spTgt spid="26627">
                                            <p:txEl>
                                              <p:pRg st="10" end="10"/>
                                            </p:txEl>
                                          </p:spTgt>
                                        </p:tgtEl>
                                        <p:attrNameLst>
                                          <p:attrName>style.visibility</p:attrName>
                                        </p:attrNameLst>
                                      </p:cBhvr>
                                      <p:to>
                                        <p:strVal val="visible"/>
                                      </p:to>
                                    </p:set>
                                    <p:anim calcmode="lin" valueType="num">
                                      <p:cBhvr>
                                        <p:cTn id="129" dur="500" fill="hold"/>
                                        <p:tgtEl>
                                          <p:spTgt spid="26627">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0" dur="500" fill="hold"/>
                                        <p:tgtEl>
                                          <p:spTgt spid="26627">
                                            <p:txEl>
                                              <p:pRg st="10" end="10"/>
                                            </p:txEl>
                                          </p:spTgt>
                                        </p:tgtEl>
                                        <p:attrNameLst>
                                          <p:attrName>ppt_y</p:attrName>
                                        </p:attrNameLst>
                                      </p:cBhvr>
                                      <p:tavLst>
                                        <p:tav tm="0">
                                          <p:val>
                                            <p:strVal val="#ppt_y"/>
                                          </p:val>
                                        </p:tav>
                                        <p:tav tm="100000">
                                          <p:val>
                                            <p:strVal val="#ppt_y"/>
                                          </p:val>
                                        </p:tav>
                                      </p:tavLst>
                                    </p:anim>
                                    <p:anim calcmode="lin" valueType="num">
                                      <p:cBhvr>
                                        <p:cTn id="131" dur="500" fill="hold"/>
                                        <p:tgtEl>
                                          <p:spTgt spid="26627">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32" dur="500" fill="hold"/>
                                        <p:tgtEl>
                                          <p:spTgt spid="26627">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33" dur="500" tmFilter="0,0; .5, 1; 1, 1"/>
                                        <p:tgtEl>
                                          <p:spTgt spid="266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dirty="0" smtClean="0">
                <a:ea typeface="ＭＳ Ｐゴシック" charset="-128"/>
                <a:cs typeface="ＭＳ Ｐゴシック" charset="-128"/>
              </a:rPr>
              <a:t>Further Attempts to Prevent Piracy</a:t>
            </a:r>
          </a:p>
        </p:txBody>
      </p:sp>
      <p:sp>
        <p:nvSpPr>
          <p:cNvPr id="21507" name="Content Placeholder 2"/>
          <p:cNvSpPr>
            <a:spLocks noGrp="1"/>
          </p:cNvSpPr>
          <p:nvPr>
            <p:ph idx="1"/>
          </p:nvPr>
        </p:nvSpPr>
        <p:spPr/>
        <p:txBody>
          <a:bodyPr/>
          <a:lstStyle/>
          <a:p>
            <a:pPr eaLnBrk="1" hangingPunct="1">
              <a:lnSpc>
                <a:spcPct val="90000"/>
              </a:lnSpc>
            </a:pPr>
            <a:r>
              <a:rPr lang="en-US" sz="2800" dirty="0" smtClean="0">
                <a:ea typeface="ＭＳ Ｐゴシック" charset="-128"/>
                <a:cs typeface="ＭＳ Ｐゴシック" charset="-128"/>
              </a:rPr>
              <a:t>Paying the pirates</a:t>
            </a:r>
          </a:p>
          <a:p>
            <a:pPr lvl="1" eaLnBrk="1" hangingPunct="1">
              <a:lnSpc>
                <a:spcPct val="90000"/>
              </a:lnSpc>
            </a:pPr>
            <a:r>
              <a:rPr lang="en-US" sz="1800" dirty="0" smtClean="0">
                <a:ea typeface="ＭＳ Ｐゴシック" charset="-128"/>
                <a:cs typeface="ＭＳ Ｐゴシック" charset="-128"/>
              </a:rPr>
              <a:t>JamBuzzer.com</a:t>
            </a:r>
          </a:p>
          <a:p>
            <a:pPr lvl="2" eaLnBrk="1" hangingPunct="1">
              <a:lnSpc>
                <a:spcPct val="90000"/>
              </a:lnSpc>
            </a:pPr>
            <a:r>
              <a:rPr lang="en-US" sz="2200" dirty="0" smtClean="0">
                <a:ea typeface="ＭＳ Ｐゴシック" charset="-128"/>
                <a:cs typeface="ＭＳ Ｐゴシック" charset="-128"/>
              </a:rPr>
              <a:t>Pays fans to listen to music for free</a:t>
            </a:r>
          </a:p>
          <a:p>
            <a:pPr eaLnBrk="1" hangingPunct="1">
              <a:lnSpc>
                <a:spcPct val="90000"/>
              </a:lnSpc>
            </a:pPr>
            <a:r>
              <a:rPr lang="en-US" sz="2800" dirty="0" smtClean="0">
                <a:ea typeface="ＭＳ Ｐゴシック" charset="-128"/>
                <a:cs typeface="ＭＳ Ｐゴシック" charset="-128"/>
              </a:rPr>
              <a:t>Bush legislation</a:t>
            </a:r>
          </a:p>
          <a:p>
            <a:pPr lvl="1" eaLnBrk="1" hangingPunct="1">
              <a:lnSpc>
                <a:spcPct val="90000"/>
              </a:lnSpc>
            </a:pPr>
            <a:r>
              <a:rPr lang="en-US" sz="1800" dirty="0" smtClean="0">
                <a:ea typeface="ＭＳ Ｐゴシック" charset="-128"/>
                <a:cs typeface="ＭＳ Ｐゴシック" charset="-128"/>
              </a:rPr>
              <a:t>Property Czar</a:t>
            </a:r>
          </a:p>
          <a:p>
            <a:pPr lvl="1" eaLnBrk="1" hangingPunct="1">
              <a:lnSpc>
                <a:spcPct val="90000"/>
              </a:lnSpc>
            </a:pPr>
            <a:r>
              <a:rPr lang="en-US" sz="1800" dirty="0" smtClean="0">
                <a:ea typeface="ＭＳ Ｐゴシック" charset="-128"/>
                <a:cs typeface="ＭＳ Ｐゴシック" charset="-128"/>
              </a:rPr>
              <a:t>Toughens piracy laws</a:t>
            </a:r>
          </a:p>
          <a:p>
            <a:pPr eaLnBrk="1" hangingPunct="1">
              <a:lnSpc>
                <a:spcPct val="90000"/>
              </a:lnSpc>
            </a:pPr>
            <a:r>
              <a:rPr lang="en-US" sz="2800" dirty="0" smtClean="0">
                <a:ea typeface="ＭＳ Ｐゴシック" charset="-128"/>
                <a:cs typeface="ＭＳ Ｐゴシック" charset="-128"/>
              </a:rPr>
              <a:t>iTunes DRM</a:t>
            </a:r>
          </a:p>
          <a:p>
            <a:pPr lvl="1" eaLnBrk="1" hangingPunct="1">
              <a:lnSpc>
                <a:spcPct val="90000"/>
              </a:lnSpc>
            </a:pPr>
            <a:r>
              <a:rPr lang="en-US" sz="1800" dirty="0" smtClean="0">
                <a:ea typeface="ＭＳ Ｐゴシック" charset="-128"/>
                <a:cs typeface="ＭＳ Ｐゴシック" charset="-128"/>
              </a:rPr>
              <a:t>Prevents unlawful sharing</a:t>
            </a:r>
          </a:p>
          <a:p>
            <a:pPr lvl="1" eaLnBrk="1" hangingPunct="1">
              <a:lnSpc>
                <a:spcPct val="90000"/>
              </a:lnSpc>
            </a:pPr>
            <a:r>
              <a:rPr lang="en-US" sz="1800" dirty="0" smtClean="0">
                <a:ea typeface="ＭＳ Ｐゴシック" charset="-128"/>
              </a:rPr>
              <a:t>Limits how one can use the music</a:t>
            </a:r>
          </a:p>
          <a:p>
            <a:pPr lvl="1" eaLnBrk="1" hangingPunct="1">
              <a:lnSpc>
                <a:spcPct val="90000"/>
              </a:lnSpc>
            </a:pPr>
            <a:r>
              <a:rPr lang="en-US" sz="1800" dirty="0" smtClean="0">
                <a:ea typeface="ＭＳ Ｐゴシック" charset="-128"/>
              </a:rPr>
              <a:t>Appeals to piracy</a:t>
            </a:r>
            <a:endParaRPr lang="en-US" sz="2600" dirty="0" smtClean="0"/>
          </a:p>
        </p:txBody>
      </p:sp>
      <p:sp>
        <p:nvSpPr>
          <p:cNvPr id="21508" name="Footer Placeholder 3"/>
          <p:cNvSpPr>
            <a:spLocks noGrp="1"/>
          </p:cNvSpPr>
          <p:nvPr>
            <p:ph type="ftr" sz="quarter" idx="10"/>
          </p:nvPr>
        </p:nvSpPr>
        <p:spPr>
          <a:noFill/>
        </p:spPr>
        <p:txBody>
          <a:bodyPr/>
          <a:lstStyle/>
          <a:p>
            <a:r>
              <a:rPr lang="en-US" smtClean="0"/>
              <a:t>© 2010 Keith A. Pray</a:t>
            </a:r>
            <a:endParaRPr lang="en-US"/>
          </a:p>
        </p:txBody>
      </p:sp>
      <p:pic>
        <p:nvPicPr>
          <p:cNvPr id="6146" name="Picture 2" descr="http://t0.gstatic.com/images?q=tbn:bYisKG93MaqefM:http://everyjoe.com/startupspark/files/2009/07/jambuzzer.jpg&amp;t=1"/>
          <p:cNvPicPr>
            <a:picLocks noChangeAspect="1" noChangeArrowheads="1"/>
          </p:cNvPicPr>
          <p:nvPr/>
        </p:nvPicPr>
        <p:blipFill>
          <a:blip r:embed="rId3"/>
          <a:srcRect/>
          <a:stretch>
            <a:fillRect/>
          </a:stretch>
        </p:blipFill>
        <p:spPr bwMode="auto">
          <a:xfrm>
            <a:off x="3505200" y="1828800"/>
            <a:ext cx="1066800" cy="986790"/>
          </a:xfrm>
          <a:prstGeom prst="rect">
            <a:avLst/>
          </a:prstGeom>
          <a:noFill/>
        </p:spPr>
      </p:pic>
      <p:pic>
        <p:nvPicPr>
          <p:cNvPr id="6148" name="Picture 4" descr="http://t3.gstatic.com/images?q=tbn:ANd9GcR6mcbdGsCAiB0T13zFKqk3kjurLwN5m6Oi4tT6eq-Y4NI5K77f"/>
          <p:cNvPicPr>
            <a:picLocks noChangeAspect="1" noChangeArrowheads="1"/>
          </p:cNvPicPr>
          <p:nvPr/>
        </p:nvPicPr>
        <p:blipFill>
          <a:blip r:embed="rId4"/>
          <a:srcRect/>
          <a:stretch>
            <a:fillRect/>
          </a:stretch>
        </p:blipFill>
        <p:spPr bwMode="auto">
          <a:xfrm>
            <a:off x="4419600" y="3200400"/>
            <a:ext cx="1562833" cy="1343262"/>
          </a:xfrm>
          <a:prstGeom prst="rect">
            <a:avLst/>
          </a:prstGeom>
          <a:noFill/>
        </p:spPr>
      </p:pic>
      <p:pic>
        <p:nvPicPr>
          <p:cNvPr id="6150" name="Picture 6" descr="http://t1.gstatic.com/images?q=tbn:ANd9GcSSaMe6WLO6FIZ7QZ6KY0lJgXLFGurp-W1TW7-cjaaDcKSZKg2u"/>
          <p:cNvPicPr>
            <a:picLocks noChangeAspect="1" noChangeArrowheads="1"/>
          </p:cNvPicPr>
          <p:nvPr/>
        </p:nvPicPr>
        <p:blipFill>
          <a:blip r:embed="rId5"/>
          <a:srcRect/>
          <a:stretch>
            <a:fillRect/>
          </a:stretch>
        </p:blipFill>
        <p:spPr bwMode="auto">
          <a:xfrm>
            <a:off x="4419600" y="3048001"/>
            <a:ext cx="1574037" cy="1615724"/>
          </a:xfrm>
          <a:prstGeom prst="rect">
            <a:avLst/>
          </a:prstGeom>
          <a:noFill/>
        </p:spPr>
      </p:pic>
      <p:pic>
        <p:nvPicPr>
          <p:cNvPr id="6152" name="Picture 8" descr="http://t3.gstatic.com/images?q=tbn:ANd9GcT4rd81MGyCbms78s-yUwwQmOa-SUYluvobGVuEb9G1RLO0sPnAog"/>
          <p:cNvPicPr>
            <a:picLocks noChangeAspect="1" noChangeArrowheads="1"/>
          </p:cNvPicPr>
          <p:nvPr/>
        </p:nvPicPr>
        <p:blipFill>
          <a:blip r:embed="rId6"/>
          <a:srcRect/>
          <a:stretch>
            <a:fillRect/>
          </a:stretch>
        </p:blipFill>
        <p:spPr bwMode="auto">
          <a:xfrm>
            <a:off x="7391400" y="3962400"/>
            <a:ext cx="1114425" cy="2743201"/>
          </a:xfrm>
          <a:prstGeom prst="rect">
            <a:avLst/>
          </a:prstGeom>
          <a:noFill/>
        </p:spPr>
      </p:pic>
      <p:pic>
        <p:nvPicPr>
          <p:cNvPr id="6154" name="Picture 10" descr="http://t0.gstatic.com/images?q=tbn:ANd9GcQn6jcAWafnLIjXdxj1bH-3EWdgK0rt33p_jHvsdZOg6wny3YWk"/>
          <p:cNvPicPr>
            <a:picLocks noChangeAspect="1" noChangeArrowheads="1"/>
          </p:cNvPicPr>
          <p:nvPr/>
        </p:nvPicPr>
        <p:blipFill>
          <a:blip r:embed="rId7"/>
          <a:srcRect/>
          <a:stretch>
            <a:fillRect/>
          </a:stretch>
        </p:blipFill>
        <p:spPr bwMode="auto">
          <a:xfrm>
            <a:off x="7086600" y="3810000"/>
            <a:ext cx="1695450" cy="2819400"/>
          </a:xfrm>
          <a:prstGeom prst="rect">
            <a:avLst/>
          </a:prstGeom>
          <a:noFill/>
        </p:spPr>
      </p:pic>
      <p:sp>
        <p:nvSpPr>
          <p:cNvPr id="10" name="TextBox 9"/>
          <p:cNvSpPr txBox="1"/>
          <p:nvPr/>
        </p:nvSpPr>
        <p:spPr>
          <a:xfrm>
            <a:off x="3886200" y="304800"/>
            <a:ext cx="1611339" cy="461665"/>
          </a:xfrm>
          <a:prstGeom prst="rect">
            <a:avLst/>
          </a:prstGeom>
          <a:noFill/>
        </p:spPr>
        <p:txBody>
          <a:bodyPr wrap="none" rtlCol="0">
            <a:spAutoFit/>
          </a:bodyPr>
          <a:lstStyle/>
          <a:p>
            <a:r>
              <a:rPr lang="en-US" dirty="0" smtClean="0">
                <a:solidFill>
                  <a:schemeClr val="tx1"/>
                </a:solidFill>
              </a:rPr>
              <a:t>Ben Lipson</a:t>
            </a:r>
            <a:endParaRPr lang="en-US" dirty="0">
              <a:solidFill>
                <a:schemeClr val="tx1"/>
              </a:solidFill>
            </a:endParaRPr>
          </a:p>
        </p:txBody>
      </p:sp>
      <p:sp>
        <p:nvSpPr>
          <p:cNvPr id="11" name="Date Placeholder 10"/>
          <p:cNvSpPr>
            <a:spLocks noGrp="1"/>
          </p:cNvSpPr>
          <p:nvPr>
            <p:ph type="dt" sz="half" idx="12"/>
          </p:nvPr>
        </p:nvSpPr>
        <p:spPr/>
        <p:txBody>
          <a:bodyPr/>
          <a:lstStyle/>
          <a:p>
            <a:fld id="{9BC52FB0-1A5F-5F44-BFA0-9F795D9E8363}" type="datetime1">
              <a:rPr lang="en-US" smtClean="0"/>
              <a:t>4/9/12</a:t>
            </a:fld>
            <a:endParaRPr lang="en-US"/>
          </a:p>
        </p:txBody>
      </p:sp>
      <p:sp>
        <p:nvSpPr>
          <p:cNvPr id="12" name="Slide Number Placeholder 11"/>
          <p:cNvSpPr>
            <a:spLocks noGrp="1"/>
          </p:cNvSpPr>
          <p:nvPr>
            <p:ph type="sldNum" sz="quarter" idx="11"/>
          </p:nvPr>
        </p:nvSpPr>
        <p:spPr/>
        <p:txBody>
          <a:bodyPr/>
          <a:lstStyle/>
          <a:p>
            <a:fld id="{C29C510E-AEE8-B94A-A253-09A0CF9544B5}" type="slidenum">
              <a:rPr lang="en-US" smtClean="0"/>
              <a:pPr/>
              <a:t>18</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 calcmode="lin" valueType="num">
                                      <p:cBhvr>
                                        <p:cTn id="14" dur="1000" fill="hold"/>
                                        <p:tgtEl>
                                          <p:spTgt spid="2150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150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50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507">
                                            <p:txEl>
                                              <p:pRg st="1" end="1"/>
                                            </p:txEl>
                                          </p:spTgt>
                                        </p:tgtEl>
                                        <p:attrNameLst>
                                          <p:attrName>style.visibility</p:attrName>
                                        </p:attrNameLst>
                                      </p:cBhvr>
                                      <p:to>
                                        <p:strVal val="visible"/>
                                      </p:to>
                                    </p:set>
                                    <p:anim calcmode="lin" valueType="num">
                                      <p:cBhvr>
                                        <p:cTn id="21" dur="1000" fill="hold"/>
                                        <p:tgtEl>
                                          <p:spTgt spid="2150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2150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507">
                                            <p:txEl>
                                              <p:pRg st="1" end="1"/>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21507">
                                            <p:txEl>
                                              <p:pRg st="2" end="2"/>
                                            </p:txEl>
                                          </p:spTgt>
                                        </p:tgtEl>
                                        <p:attrNameLst>
                                          <p:attrName>style.visibility</p:attrName>
                                        </p:attrNameLst>
                                      </p:cBhvr>
                                      <p:to>
                                        <p:strVal val="visible"/>
                                      </p:to>
                                    </p:set>
                                    <p:anim calcmode="lin" valueType="num">
                                      <p:cBhvr>
                                        <p:cTn id="26" dur="1000" fill="hold"/>
                                        <p:tgtEl>
                                          <p:spTgt spid="21507">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2150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1507">
                                            <p:txEl>
                                              <p:pRg st="2" end="2"/>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6146"/>
                                        </p:tgtEl>
                                        <p:attrNameLst>
                                          <p:attrName>style.visibility</p:attrName>
                                        </p:attrNameLst>
                                      </p:cBhvr>
                                      <p:to>
                                        <p:strVal val="visible"/>
                                      </p:to>
                                    </p:set>
                                    <p:anim calcmode="lin" valueType="num">
                                      <p:cBhvr>
                                        <p:cTn id="31" dur="1000" fill="hold"/>
                                        <p:tgtEl>
                                          <p:spTgt spid="6146"/>
                                        </p:tgtEl>
                                        <p:attrNameLst>
                                          <p:attrName>ppt_x</p:attrName>
                                        </p:attrNameLst>
                                      </p:cBhvr>
                                      <p:tavLst>
                                        <p:tav tm="0">
                                          <p:val>
                                            <p:strVal val="#ppt_x-.2"/>
                                          </p:val>
                                        </p:tav>
                                        <p:tav tm="100000">
                                          <p:val>
                                            <p:strVal val="#ppt_x"/>
                                          </p:val>
                                        </p:tav>
                                      </p:tavLst>
                                    </p:anim>
                                    <p:anim calcmode="lin" valueType="num">
                                      <p:cBhvr>
                                        <p:cTn id="32"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33" dur="1000"/>
                                        <p:tgtEl>
                                          <p:spTgt spid="6146"/>
                                        </p:tgtEl>
                                      </p:cBhvr>
                                    </p:animEffect>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nodeType="clickEffect">
                                  <p:stCondLst>
                                    <p:cond delay="0"/>
                                  </p:stCondLst>
                                  <p:childTnLst>
                                    <p:set>
                                      <p:cBhvr>
                                        <p:cTn id="37" dur="1" fill="hold">
                                          <p:stCondLst>
                                            <p:cond delay="0"/>
                                          </p:stCondLst>
                                        </p:cTn>
                                        <p:tgtEl>
                                          <p:spTgt spid="21507">
                                            <p:txEl>
                                              <p:pRg st="3" end="3"/>
                                            </p:txEl>
                                          </p:spTgt>
                                        </p:tgtEl>
                                        <p:attrNameLst>
                                          <p:attrName>style.visibility</p:attrName>
                                        </p:attrNameLst>
                                      </p:cBhvr>
                                      <p:to>
                                        <p:strVal val="visible"/>
                                      </p:to>
                                    </p:set>
                                    <p:animScale>
                                      <p:cBhvr>
                                        <p:cTn id="38" dur="1000" decel="50000" fill="hold">
                                          <p:stCondLst>
                                            <p:cond delay="0"/>
                                          </p:stCondLst>
                                        </p:cTn>
                                        <p:tgtEl>
                                          <p:spTgt spid="2150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21507">
                                            <p:txEl>
                                              <p:pRg st="3" end="3"/>
                                            </p:txEl>
                                          </p:spTgt>
                                        </p:tgtEl>
                                        <p:attrNameLst>
                                          <p:attrName>ppt_x</p:attrName>
                                          <p:attrName>ppt_y</p:attrName>
                                        </p:attrNameLst>
                                      </p:cBhvr>
                                    </p:animMotion>
                                    <p:animEffect transition="in" filter="fade">
                                      <p:cBhvr>
                                        <p:cTn id="40" dur="1000"/>
                                        <p:tgtEl>
                                          <p:spTgt spid="21507">
                                            <p:txEl>
                                              <p:pRg st="3" end="3"/>
                                            </p:txEl>
                                          </p:spTgt>
                                        </p:tgtEl>
                                      </p:cBhvr>
                                    </p:animEffect>
                                  </p:childTnLst>
                                </p:cTn>
                              </p:par>
                              <p:par>
                                <p:cTn id="41" presetID="34" presetClass="entr" presetSubtype="0" fill="hold" nodeType="withEffect">
                                  <p:stCondLst>
                                    <p:cond delay="0"/>
                                  </p:stCondLst>
                                  <p:childTnLst>
                                    <p:set>
                                      <p:cBhvr>
                                        <p:cTn id="42" dur="1" fill="hold">
                                          <p:stCondLst>
                                            <p:cond delay="0"/>
                                          </p:stCondLst>
                                        </p:cTn>
                                        <p:tgtEl>
                                          <p:spTgt spid="6148"/>
                                        </p:tgtEl>
                                        <p:attrNameLst>
                                          <p:attrName>style.visibility</p:attrName>
                                        </p:attrNameLst>
                                      </p:cBhvr>
                                      <p:to>
                                        <p:strVal val="visible"/>
                                      </p:to>
                                    </p:set>
                                    <p:anim from="(-#ppt_w/2)" to="(#ppt_x)" calcmode="lin" valueType="num">
                                      <p:cBhvr>
                                        <p:cTn id="43" dur="600" fill="hold">
                                          <p:stCondLst>
                                            <p:cond delay="0"/>
                                          </p:stCondLst>
                                        </p:cTn>
                                        <p:tgtEl>
                                          <p:spTgt spid="6148"/>
                                        </p:tgtEl>
                                        <p:attrNameLst>
                                          <p:attrName>ppt_x</p:attrName>
                                        </p:attrNameLst>
                                      </p:cBhvr>
                                    </p:anim>
                                    <p:anim from="0" to="-1.0" calcmode="lin" valueType="num">
                                      <p:cBhvr>
                                        <p:cTn id="44" dur="200" decel="50000" autoRev="1" fill="hold">
                                          <p:stCondLst>
                                            <p:cond delay="600"/>
                                          </p:stCondLst>
                                        </p:cTn>
                                        <p:tgtEl>
                                          <p:spTgt spid="6148"/>
                                        </p:tgtEl>
                                        <p:attrNameLst>
                                          <p:attrName>xshear</p:attrName>
                                        </p:attrNameLst>
                                      </p:cBhvr>
                                    </p:anim>
                                    <p:animScale>
                                      <p:cBhvr>
                                        <p:cTn id="45" dur="200" decel="100000" autoRev="1" fill="hold">
                                          <p:stCondLst>
                                            <p:cond delay="600"/>
                                          </p:stCondLst>
                                        </p:cTn>
                                        <p:tgtEl>
                                          <p:spTgt spid="6148"/>
                                        </p:tgtEl>
                                      </p:cBhvr>
                                      <p:from x="100000" y="100000"/>
                                      <p:to x="80000" y="100000"/>
                                    </p:animScale>
                                    <p:anim by="(#ppt_h/3+#ppt_w*0.1)" calcmode="lin" valueType="num">
                                      <p:cBhvr additive="sum">
                                        <p:cTn id="46" dur="200" decel="100000" autoRev="1" fill="hold">
                                          <p:stCondLst>
                                            <p:cond delay="600"/>
                                          </p:stCondLst>
                                        </p:cTn>
                                        <p:tgtEl>
                                          <p:spTgt spid="6148"/>
                                        </p:tgtEl>
                                        <p:attrNameLst>
                                          <p:attrName>ppt_x</p:attrName>
                                        </p:attrNameLst>
                                      </p:cBhvr>
                                    </p:anim>
                                  </p:childTnLst>
                                </p:cTn>
                              </p:par>
                            </p:childTnLst>
                          </p:cTn>
                        </p:par>
                        <p:par>
                          <p:cTn id="47" fill="hold">
                            <p:stCondLst>
                              <p:cond delay="1000"/>
                            </p:stCondLst>
                            <p:childTnLst>
                              <p:par>
                                <p:cTn id="48" presetID="34" presetClass="exit" presetSubtype="0" fill="hold" nodeType="afterEffect">
                                  <p:stCondLst>
                                    <p:cond delay="500"/>
                                  </p:stCondLst>
                                  <p:childTnLst>
                                    <p:anim from="(ppt_x)" to="(ppt_x+1)" calcmode="lin" valueType="num">
                                      <p:cBhvr>
                                        <p:cTn id="49" dur="1000">
                                          <p:stCondLst>
                                            <p:cond delay="0"/>
                                          </p:stCondLst>
                                        </p:cTn>
                                        <p:tgtEl>
                                          <p:spTgt spid="6148"/>
                                        </p:tgtEl>
                                        <p:attrNameLst>
                                          <p:attrName>ppt_x</p:attrName>
                                        </p:attrNameLst>
                                      </p:cBhvr>
                                    </p:anim>
                                    <p:anim from="0" to="-1.0" calcmode="lin" valueType="num">
                                      <p:cBhvr>
                                        <p:cTn id="50" dur="200" accel="50000">
                                          <p:stCondLst>
                                            <p:cond delay="0"/>
                                          </p:stCondLst>
                                        </p:cTn>
                                        <p:tgtEl>
                                          <p:spTgt spid="6148"/>
                                        </p:tgtEl>
                                        <p:attrNameLst>
                                          <p:attrName>xshear</p:attrName>
                                        </p:attrNameLst>
                                      </p:cBhvr>
                                    </p:anim>
                                    <p:set>
                                      <p:cBhvr>
                                        <p:cTn id="51" dur="800">
                                          <p:stCondLst>
                                            <p:cond delay="200"/>
                                          </p:stCondLst>
                                        </p:cTn>
                                        <p:tgtEl>
                                          <p:spTgt spid="6148"/>
                                        </p:tgtEl>
                                        <p:attrNameLst>
                                          <p:attrName>xshear</p:attrName>
                                        </p:attrNameLst>
                                      </p:cBhvr>
                                      <p:to>
                                        <p:strVal val="-1.0"/>
                                      </p:to>
                                    </p:set>
                                    <p:set>
                                      <p:cBhvr>
                                        <p:cTn id="52" dur="1" fill="hold">
                                          <p:stCondLst>
                                            <p:cond delay="999"/>
                                          </p:stCondLst>
                                        </p:cTn>
                                        <p:tgtEl>
                                          <p:spTgt spid="6148"/>
                                        </p:tgtEl>
                                        <p:attrNameLst>
                                          <p:attrName>style.visibility</p:attrName>
                                        </p:attrNameLst>
                                      </p:cBhvr>
                                      <p:to>
                                        <p:strVal val="hidden"/>
                                      </p:to>
                                    </p:set>
                                  </p:childTnLst>
                                </p:cTn>
                              </p:par>
                            </p:childTnLst>
                          </p:cTn>
                        </p:par>
                        <p:par>
                          <p:cTn id="53" fill="hold">
                            <p:stCondLst>
                              <p:cond delay="2500"/>
                            </p:stCondLst>
                            <p:childTnLst>
                              <p:par>
                                <p:cTn id="54" presetID="34" presetClass="entr" presetSubtype="0" fill="hold" nodeType="afterEffect">
                                  <p:stCondLst>
                                    <p:cond delay="0"/>
                                  </p:stCondLst>
                                  <p:childTnLst>
                                    <p:set>
                                      <p:cBhvr>
                                        <p:cTn id="55" dur="1" fill="hold">
                                          <p:stCondLst>
                                            <p:cond delay="0"/>
                                          </p:stCondLst>
                                        </p:cTn>
                                        <p:tgtEl>
                                          <p:spTgt spid="6150"/>
                                        </p:tgtEl>
                                        <p:attrNameLst>
                                          <p:attrName>style.visibility</p:attrName>
                                        </p:attrNameLst>
                                      </p:cBhvr>
                                      <p:to>
                                        <p:strVal val="visible"/>
                                      </p:to>
                                    </p:set>
                                    <p:anim from="(-#ppt_w/2)" to="(#ppt_x)" calcmode="lin" valueType="num">
                                      <p:cBhvr>
                                        <p:cTn id="56" dur="600" fill="hold">
                                          <p:stCondLst>
                                            <p:cond delay="0"/>
                                          </p:stCondLst>
                                        </p:cTn>
                                        <p:tgtEl>
                                          <p:spTgt spid="6150"/>
                                        </p:tgtEl>
                                        <p:attrNameLst>
                                          <p:attrName>ppt_x</p:attrName>
                                        </p:attrNameLst>
                                      </p:cBhvr>
                                    </p:anim>
                                    <p:anim from="0" to="-1.0" calcmode="lin" valueType="num">
                                      <p:cBhvr>
                                        <p:cTn id="57" dur="200" decel="50000" autoRev="1" fill="hold">
                                          <p:stCondLst>
                                            <p:cond delay="600"/>
                                          </p:stCondLst>
                                        </p:cTn>
                                        <p:tgtEl>
                                          <p:spTgt spid="6150"/>
                                        </p:tgtEl>
                                        <p:attrNameLst>
                                          <p:attrName>xshear</p:attrName>
                                        </p:attrNameLst>
                                      </p:cBhvr>
                                    </p:anim>
                                    <p:animScale>
                                      <p:cBhvr>
                                        <p:cTn id="58" dur="200" decel="100000" autoRev="1" fill="hold">
                                          <p:stCondLst>
                                            <p:cond delay="600"/>
                                          </p:stCondLst>
                                        </p:cTn>
                                        <p:tgtEl>
                                          <p:spTgt spid="6150"/>
                                        </p:tgtEl>
                                      </p:cBhvr>
                                      <p:from x="100000" y="100000"/>
                                      <p:to x="80000" y="100000"/>
                                    </p:animScale>
                                    <p:anim by="(#ppt_h/3+#ppt_w*0.1)" calcmode="lin" valueType="num">
                                      <p:cBhvr additive="sum">
                                        <p:cTn id="59" dur="200" decel="100000" autoRev="1" fill="hold">
                                          <p:stCondLst>
                                            <p:cond delay="600"/>
                                          </p:stCondLst>
                                        </p:cTn>
                                        <p:tgtEl>
                                          <p:spTgt spid="6150"/>
                                        </p:tgtEl>
                                        <p:attrNameLst>
                                          <p:attrName>ppt_x</p:attrName>
                                        </p:attrNameLst>
                                      </p:cBhvr>
                                    </p:anim>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21507">
                                            <p:txEl>
                                              <p:pRg st="4" end="4"/>
                                            </p:txEl>
                                          </p:spTgt>
                                        </p:tgtEl>
                                        <p:attrNameLst>
                                          <p:attrName>style.visibility</p:attrName>
                                        </p:attrNameLst>
                                      </p:cBhvr>
                                      <p:to>
                                        <p:strVal val="visible"/>
                                      </p:to>
                                    </p:set>
                                    <p:animEffect transition="in" filter="wipe(down)">
                                      <p:cBhvr>
                                        <p:cTn id="64" dur="580">
                                          <p:stCondLst>
                                            <p:cond delay="0"/>
                                          </p:stCondLst>
                                        </p:cTn>
                                        <p:tgtEl>
                                          <p:spTgt spid="21507">
                                            <p:txEl>
                                              <p:pRg st="4" end="4"/>
                                            </p:txEl>
                                          </p:spTgt>
                                        </p:tgtEl>
                                      </p:cBhvr>
                                    </p:animEffect>
                                    <p:anim calcmode="lin" valueType="num">
                                      <p:cBhvr>
                                        <p:cTn id="65" dur="1822" tmFilter="0,0; 0.14,0.36; 0.43,0.73; 0.71,0.91; 1.0,1.0">
                                          <p:stCondLst>
                                            <p:cond delay="0"/>
                                          </p:stCondLst>
                                        </p:cTn>
                                        <p:tgtEl>
                                          <p:spTgt spid="21507">
                                            <p:txEl>
                                              <p:pRg st="4" end="4"/>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21507">
                                            <p:txEl>
                                              <p:pRg st="4" end="4"/>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21507">
                                            <p:txEl>
                                              <p:pRg st="4" end="4"/>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21507">
                                            <p:txEl>
                                              <p:pRg st="4" end="4"/>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21507">
                                            <p:txEl>
                                              <p:pRg st="4" end="4"/>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21507">
                                            <p:txEl>
                                              <p:pRg st="4" end="4"/>
                                            </p:txEl>
                                          </p:spTgt>
                                        </p:tgtEl>
                                      </p:cBhvr>
                                      <p:to x="100000" y="60000"/>
                                    </p:animScale>
                                    <p:animScale>
                                      <p:cBhvr>
                                        <p:cTn id="71" dur="166" decel="50000">
                                          <p:stCondLst>
                                            <p:cond delay="676"/>
                                          </p:stCondLst>
                                        </p:cTn>
                                        <p:tgtEl>
                                          <p:spTgt spid="21507">
                                            <p:txEl>
                                              <p:pRg st="4" end="4"/>
                                            </p:txEl>
                                          </p:spTgt>
                                        </p:tgtEl>
                                      </p:cBhvr>
                                      <p:to x="100000" y="100000"/>
                                    </p:animScale>
                                    <p:animScale>
                                      <p:cBhvr>
                                        <p:cTn id="72" dur="26">
                                          <p:stCondLst>
                                            <p:cond delay="1312"/>
                                          </p:stCondLst>
                                        </p:cTn>
                                        <p:tgtEl>
                                          <p:spTgt spid="21507">
                                            <p:txEl>
                                              <p:pRg st="4" end="4"/>
                                            </p:txEl>
                                          </p:spTgt>
                                        </p:tgtEl>
                                      </p:cBhvr>
                                      <p:to x="100000" y="80000"/>
                                    </p:animScale>
                                    <p:animScale>
                                      <p:cBhvr>
                                        <p:cTn id="73" dur="166" decel="50000">
                                          <p:stCondLst>
                                            <p:cond delay="1338"/>
                                          </p:stCondLst>
                                        </p:cTn>
                                        <p:tgtEl>
                                          <p:spTgt spid="21507">
                                            <p:txEl>
                                              <p:pRg st="4" end="4"/>
                                            </p:txEl>
                                          </p:spTgt>
                                        </p:tgtEl>
                                      </p:cBhvr>
                                      <p:to x="100000" y="100000"/>
                                    </p:animScale>
                                    <p:animScale>
                                      <p:cBhvr>
                                        <p:cTn id="74" dur="26">
                                          <p:stCondLst>
                                            <p:cond delay="1642"/>
                                          </p:stCondLst>
                                        </p:cTn>
                                        <p:tgtEl>
                                          <p:spTgt spid="21507">
                                            <p:txEl>
                                              <p:pRg st="4" end="4"/>
                                            </p:txEl>
                                          </p:spTgt>
                                        </p:tgtEl>
                                      </p:cBhvr>
                                      <p:to x="100000" y="90000"/>
                                    </p:animScale>
                                    <p:animScale>
                                      <p:cBhvr>
                                        <p:cTn id="75" dur="166" decel="50000">
                                          <p:stCondLst>
                                            <p:cond delay="1668"/>
                                          </p:stCondLst>
                                        </p:cTn>
                                        <p:tgtEl>
                                          <p:spTgt spid="21507">
                                            <p:txEl>
                                              <p:pRg st="4" end="4"/>
                                            </p:txEl>
                                          </p:spTgt>
                                        </p:tgtEl>
                                      </p:cBhvr>
                                      <p:to x="100000" y="100000"/>
                                    </p:animScale>
                                    <p:animScale>
                                      <p:cBhvr>
                                        <p:cTn id="76" dur="26">
                                          <p:stCondLst>
                                            <p:cond delay="1808"/>
                                          </p:stCondLst>
                                        </p:cTn>
                                        <p:tgtEl>
                                          <p:spTgt spid="21507">
                                            <p:txEl>
                                              <p:pRg st="4" end="4"/>
                                            </p:txEl>
                                          </p:spTgt>
                                        </p:tgtEl>
                                      </p:cBhvr>
                                      <p:to x="100000" y="95000"/>
                                    </p:animScale>
                                    <p:animScale>
                                      <p:cBhvr>
                                        <p:cTn id="77" dur="166" decel="50000">
                                          <p:stCondLst>
                                            <p:cond delay="1834"/>
                                          </p:stCondLst>
                                        </p:cTn>
                                        <p:tgtEl>
                                          <p:spTgt spid="21507">
                                            <p:txEl>
                                              <p:pRg st="4" end="4"/>
                                            </p:txEl>
                                          </p:spTgt>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21507">
                                            <p:txEl>
                                              <p:pRg st="5" end="5"/>
                                            </p:txEl>
                                          </p:spTgt>
                                        </p:tgtEl>
                                        <p:attrNameLst>
                                          <p:attrName>style.visibility</p:attrName>
                                        </p:attrNameLst>
                                      </p:cBhvr>
                                      <p:to>
                                        <p:strVal val="visible"/>
                                      </p:to>
                                    </p:set>
                                    <p:animEffect transition="in" filter="wipe(down)">
                                      <p:cBhvr>
                                        <p:cTn id="80" dur="580">
                                          <p:stCondLst>
                                            <p:cond delay="0"/>
                                          </p:stCondLst>
                                        </p:cTn>
                                        <p:tgtEl>
                                          <p:spTgt spid="21507">
                                            <p:txEl>
                                              <p:pRg st="5" end="5"/>
                                            </p:txEl>
                                          </p:spTgt>
                                        </p:tgtEl>
                                      </p:cBhvr>
                                    </p:animEffect>
                                    <p:anim calcmode="lin" valueType="num">
                                      <p:cBhvr>
                                        <p:cTn id="81" dur="1822" tmFilter="0,0; 0.14,0.36; 0.43,0.73; 0.71,0.91; 1.0,1.0">
                                          <p:stCondLst>
                                            <p:cond delay="0"/>
                                          </p:stCondLst>
                                        </p:cTn>
                                        <p:tgtEl>
                                          <p:spTgt spid="21507">
                                            <p:txEl>
                                              <p:pRg st="5" end="5"/>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21507">
                                            <p:txEl>
                                              <p:pRg st="5" end="5"/>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21507">
                                            <p:txEl>
                                              <p:pRg st="5" end="5"/>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21507">
                                            <p:txEl>
                                              <p:pRg st="5" end="5"/>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21507">
                                            <p:txEl>
                                              <p:pRg st="5" end="5"/>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21507">
                                            <p:txEl>
                                              <p:pRg st="5" end="5"/>
                                            </p:txEl>
                                          </p:spTgt>
                                        </p:tgtEl>
                                      </p:cBhvr>
                                      <p:to x="100000" y="60000"/>
                                    </p:animScale>
                                    <p:animScale>
                                      <p:cBhvr>
                                        <p:cTn id="87" dur="166" decel="50000">
                                          <p:stCondLst>
                                            <p:cond delay="676"/>
                                          </p:stCondLst>
                                        </p:cTn>
                                        <p:tgtEl>
                                          <p:spTgt spid="21507">
                                            <p:txEl>
                                              <p:pRg st="5" end="5"/>
                                            </p:txEl>
                                          </p:spTgt>
                                        </p:tgtEl>
                                      </p:cBhvr>
                                      <p:to x="100000" y="100000"/>
                                    </p:animScale>
                                    <p:animScale>
                                      <p:cBhvr>
                                        <p:cTn id="88" dur="26">
                                          <p:stCondLst>
                                            <p:cond delay="1312"/>
                                          </p:stCondLst>
                                        </p:cTn>
                                        <p:tgtEl>
                                          <p:spTgt spid="21507">
                                            <p:txEl>
                                              <p:pRg st="5" end="5"/>
                                            </p:txEl>
                                          </p:spTgt>
                                        </p:tgtEl>
                                      </p:cBhvr>
                                      <p:to x="100000" y="80000"/>
                                    </p:animScale>
                                    <p:animScale>
                                      <p:cBhvr>
                                        <p:cTn id="89" dur="166" decel="50000">
                                          <p:stCondLst>
                                            <p:cond delay="1338"/>
                                          </p:stCondLst>
                                        </p:cTn>
                                        <p:tgtEl>
                                          <p:spTgt spid="21507">
                                            <p:txEl>
                                              <p:pRg st="5" end="5"/>
                                            </p:txEl>
                                          </p:spTgt>
                                        </p:tgtEl>
                                      </p:cBhvr>
                                      <p:to x="100000" y="100000"/>
                                    </p:animScale>
                                    <p:animScale>
                                      <p:cBhvr>
                                        <p:cTn id="90" dur="26">
                                          <p:stCondLst>
                                            <p:cond delay="1642"/>
                                          </p:stCondLst>
                                        </p:cTn>
                                        <p:tgtEl>
                                          <p:spTgt spid="21507">
                                            <p:txEl>
                                              <p:pRg st="5" end="5"/>
                                            </p:txEl>
                                          </p:spTgt>
                                        </p:tgtEl>
                                      </p:cBhvr>
                                      <p:to x="100000" y="90000"/>
                                    </p:animScale>
                                    <p:animScale>
                                      <p:cBhvr>
                                        <p:cTn id="91" dur="166" decel="50000">
                                          <p:stCondLst>
                                            <p:cond delay="1668"/>
                                          </p:stCondLst>
                                        </p:cTn>
                                        <p:tgtEl>
                                          <p:spTgt spid="21507">
                                            <p:txEl>
                                              <p:pRg st="5" end="5"/>
                                            </p:txEl>
                                          </p:spTgt>
                                        </p:tgtEl>
                                      </p:cBhvr>
                                      <p:to x="100000" y="100000"/>
                                    </p:animScale>
                                    <p:animScale>
                                      <p:cBhvr>
                                        <p:cTn id="92" dur="26">
                                          <p:stCondLst>
                                            <p:cond delay="1808"/>
                                          </p:stCondLst>
                                        </p:cTn>
                                        <p:tgtEl>
                                          <p:spTgt spid="21507">
                                            <p:txEl>
                                              <p:pRg st="5" end="5"/>
                                            </p:txEl>
                                          </p:spTgt>
                                        </p:tgtEl>
                                      </p:cBhvr>
                                      <p:to x="100000" y="95000"/>
                                    </p:animScale>
                                    <p:animScale>
                                      <p:cBhvr>
                                        <p:cTn id="93" dur="166" decel="50000">
                                          <p:stCondLst>
                                            <p:cond delay="1834"/>
                                          </p:stCondLst>
                                        </p:cTn>
                                        <p:tgtEl>
                                          <p:spTgt spid="21507">
                                            <p:txEl>
                                              <p:pRg st="5" end="5"/>
                                            </p:txEl>
                                          </p:spTgt>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48" presetClass="entr" presetSubtype="0" accel="50000" fill="hold" nodeType="clickEffect">
                                  <p:stCondLst>
                                    <p:cond delay="0"/>
                                  </p:stCondLst>
                                  <p:childTnLst>
                                    <p:set>
                                      <p:cBhvr>
                                        <p:cTn id="97" dur="1" fill="hold">
                                          <p:stCondLst>
                                            <p:cond delay="0"/>
                                          </p:stCondLst>
                                        </p:cTn>
                                        <p:tgtEl>
                                          <p:spTgt spid="21507">
                                            <p:txEl>
                                              <p:pRg st="6" end="6"/>
                                            </p:txEl>
                                          </p:spTgt>
                                        </p:tgtEl>
                                        <p:attrNameLst>
                                          <p:attrName>style.visibility</p:attrName>
                                        </p:attrNameLst>
                                      </p:cBhvr>
                                      <p:to>
                                        <p:strVal val="visible"/>
                                      </p:to>
                                    </p:set>
                                    <p:anim calcmode="lin" valueType="num">
                                      <p:cBhvr>
                                        <p:cTn id="98" dur="1000" fill="hold"/>
                                        <p:tgtEl>
                                          <p:spTgt spid="21507">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9" dur="1000" fill="hold"/>
                                        <p:tgtEl>
                                          <p:spTgt spid="21507">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100" dur="1000" fill="hold"/>
                                        <p:tgtEl>
                                          <p:spTgt spid="21507">
                                            <p:txEl>
                                              <p:pRg st="6" end="6"/>
                                            </p:txEl>
                                          </p:spTgt>
                                        </p:tgtEl>
                                        <p:attrNameLst>
                                          <p:attrName>ppt_y</p:attrName>
                                        </p:attrNameLst>
                                      </p:cBhvr>
                                      <p:tavLst>
                                        <p:tav tm="0">
                                          <p:val>
                                            <p:strVal val="#ppt_y"/>
                                          </p:val>
                                        </p:tav>
                                        <p:tav tm="100000">
                                          <p:val>
                                            <p:strVal val="#ppt_y"/>
                                          </p:val>
                                        </p:tav>
                                      </p:tavLst>
                                    </p:anim>
                                    <p:animEffect transition="in" filter="fade">
                                      <p:cBhvr>
                                        <p:cTn id="101" dur="1000"/>
                                        <p:tgtEl>
                                          <p:spTgt spid="21507">
                                            <p:txEl>
                                              <p:pRg st="6" end="6"/>
                                            </p:txEl>
                                          </p:spTgt>
                                        </p:tgtEl>
                                      </p:cBhvr>
                                    </p:animEffect>
                                  </p:childTnLst>
                                </p:cTn>
                              </p:par>
                              <p:par>
                                <p:cTn id="102" presetID="18" presetClass="entr" presetSubtype="12" fill="hold" nodeType="withEffect">
                                  <p:stCondLst>
                                    <p:cond delay="0"/>
                                  </p:stCondLst>
                                  <p:childTnLst>
                                    <p:set>
                                      <p:cBhvr>
                                        <p:cTn id="103" dur="1" fill="hold">
                                          <p:stCondLst>
                                            <p:cond delay="0"/>
                                          </p:stCondLst>
                                        </p:cTn>
                                        <p:tgtEl>
                                          <p:spTgt spid="6154"/>
                                        </p:tgtEl>
                                        <p:attrNameLst>
                                          <p:attrName>style.visibility</p:attrName>
                                        </p:attrNameLst>
                                      </p:cBhvr>
                                      <p:to>
                                        <p:strVal val="visible"/>
                                      </p:to>
                                    </p:set>
                                    <p:animEffect transition="in" filter="strips(downLeft)">
                                      <p:cBhvr>
                                        <p:cTn id="104" dur="500"/>
                                        <p:tgtEl>
                                          <p:spTgt spid="6154"/>
                                        </p:tgtEl>
                                      </p:cBhvr>
                                    </p:animEffect>
                                  </p:childTnLst>
                                </p:cTn>
                              </p:par>
                            </p:childTnLst>
                          </p:cTn>
                        </p:par>
                      </p:childTnLst>
                    </p:cTn>
                  </p:par>
                  <p:par>
                    <p:cTn id="105" fill="hold">
                      <p:stCondLst>
                        <p:cond delay="indefinite"/>
                      </p:stCondLst>
                      <p:childTnLst>
                        <p:par>
                          <p:cTn id="106" fill="hold">
                            <p:stCondLst>
                              <p:cond delay="0"/>
                            </p:stCondLst>
                            <p:childTnLst>
                              <p:par>
                                <p:cTn id="107" presetID="30" presetClass="entr" presetSubtype="0" fill="hold" nodeType="clickEffect">
                                  <p:stCondLst>
                                    <p:cond delay="0"/>
                                  </p:stCondLst>
                                  <p:childTnLst>
                                    <p:set>
                                      <p:cBhvr>
                                        <p:cTn id="108" dur="1" fill="hold">
                                          <p:stCondLst>
                                            <p:cond delay="0"/>
                                          </p:stCondLst>
                                        </p:cTn>
                                        <p:tgtEl>
                                          <p:spTgt spid="21507">
                                            <p:txEl>
                                              <p:pRg st="7" end="7"/>
                                            </p:txEl>
                                          </p:spTgt>
                                        </p:tgtEl>
                                        <p:attrNameLst>
                                          <p:attrName>style.visibility</p:attrName>
                                        </p:attrNameLst>
                                      </p:cBhvr>
                                      <p:to>
                                        <p:strVal val="visible"/>
                                      </p:to>
                                    </p:set>
                                    <p:animEffect transition="in" filter="fade">
                                      <p:cBhvr>
                                        <p:cTn id="109" dur="800" decel="100000"/>
                                        <p:tgtEl>
                                          <p:spTgt spid="21507">
                                            <p:txEl>
                                              <p:pRg st="7" end="7"/>
                                            </p:txEl>
                                          </p:spTgt>
                                        </p:tgtEl>
                                      </p:cBhvr>
                                    </p:animEffect>
                                    <p:anim calcmode="lin" valueType="num">
                                      <p:cBhvr>
                                        <p:cTn id="110" dur="800" decel="100000" fill="hold"/>
                                        <p:tgtEl>
                                          <p:spTgt spid="21507">
                                            <p:txEl>
                                              <p:pRg st="7" end="7"/>
                                            </p:txEl>
                                          </p:spTgt>
                                        </p:tgtEl>
                                        <p:attrNameLst>
                                          <p:attrName>style.rotation</p:attrName>
                                        </p:attrNameLst>
                                      </p:cBhvr>
                                      <p:tavLst>
                                        <p:tav tm="0">
                                          <p:val>
                                            <p:fltVal val="-90"/>
                                          </p:val>
                                        </p:tav>
                                        <p:tav tm="100000">
                                          <p:val>
                                            <p:fltVal val="0"/>
                                          </p:val>
                                        </p:tav>
                                      </p:tavLst>
                                    </p:anim>
                                    <p:anim calcmode="lin" valueType="num">
                                      <p:cBhvr>
                                        <p:cTn id="111" dur="800" decel="100000" fill="hold"/>
                                        <p:tgtEl>
                                          <p:spTgt spid="21507">
                                            <p:txEl>
                                              <p:pRg st="7" end="7"/>
                                            </p:txEl>
                                          </p:spTgt>
                                        </p:tgtEl>
                                        <p:attrNameLst>
                                          <p:attrName>ppt_x</p:attrName>
                                        </p:attrNameLst>
                                      </p:cBhvr>
                                      <p:tavLst>
                                        <p:tav tm="0">
                                          <p:val>
                                            <p:strVal val="#ppt_x+0.4"/>
                                          </p:val>
                                        </p:tav>
                                        <p:tav tm="100000">
                                          <p:val>
                                            <p:strVal val="#ppt_x-0.05"/>
                                          </p:val>
                                        </p:tav>
                                      </p:tavLst>
                                    </p:anim>
                                    <p:anim calcmode="lin" valueType="num">
                                      <p:cBhvr>
                                        <p:cTn id="112" dur="800" decel="100000" fill="hold"/>
                                        <p:tgtEl>
                                          <p:spTgt spid="21507">
                                            <p:txEl>
                                              <p:pRg st="7" end="7"/>
                                            </p:txEl>
                                          </p:spTgt>
                                        </p:tgtEl>
                                        <p:attrNameLst>
                                          <p:attrName>ppt_y</p:attrName>
                                        </p:attrNameLst>
                                      </p:cBhvr>
                                      <p:tavLst>
                                        <p:tav tm="0">
                                          <p:val>
                                            <p:strVal val="#ppt_y-0.4"/>
                                          </p:val>
                                        </p:tav>
                                        <p:tav tm="100000">
                                          <p:val>
                                            <p:strVal val="#ppt_y+0.1"/>
                                          </p:val>
                                        </p:tav>
                                      </p:tavLst>
                                    </p:anim>
                                    <p:anim calcmode="lin" valueType="num">
                                      <p:cBhvr>
                                        <p:cTn id="113" dur="200" accel="100000" fill="hold">
                                          <p:stCondLst>
                                            <p:cond delay="800"/>
                                          </p:stCondLst>
                                        </p:cTn>
                                        <p:tgtEl>
                                          <p:spTgt spid="21507">
                                            <p:txEl>
                                              <p:pRg st="7" end="7"/>
                                            </p:txEl>
                                          </p:spTgt>
                                        </p:tgtEl>
                                        <p:attrNameLst>
                                          <p:attrName>ppt_x</p:attrName>
                                        </p:attrNameLst>
                                      </p:cBhvr>
                                      <p:tavLst>
                                        <p:tav tm="0">
                                          <p:val>
                                            <p:strVal val="#ppt_x-0.05"/>
                                          </p:val>
                                        </p:tav>
                                        <p:tav tm="100000">
                                          <p:val>
                                            <p:strVal val="#ppt_x"/>
                                          </p:val>
                                        </p:tav>
                                      </p:tavLst>
                                    </p:anim>
                                    <p:anim calcmode="lin" valueType="num">
                                      <p:cBhvr>
                                        <p:cTn id="114" dur="200" accel="100000" fill="hold">
                                          <p:stCondLst>
                                            <p:cond delay="800"/>
                                          </p:stCondLst>
                                        </p:cTn>
                                        <p:tgtEl>
                                          <p:spTgt spid="21507">
                                            <p:txEl>
                                              <p:pRg st="7" end="7"/>
                                            </p:txEl>
                                          </p:spTgt>
                                        </p:tgtEl>
                                        <p:attrNameLst>
                                          <p:attrName>ppt_y</p:attrName>
                                        </p:attrNameLst>
                                      </p:cBhvr>
                                      <p:tavLst>
                                        <p:tav tm="0">
                                          <p:val>
                                            <p:strVal val="#ppt_y+0.1"/>
                                          </p:val>
                                        </p:tav>
                                        <p:tav tm="100000">
                                          <p:val>
                                            <p:strVal val="#ppt_y"/>
                                          </p:val>
                                        </p:tav>
                                      </p:tavLst>
                                    </p:anim>
                                  </p:childTnLst>
                                </p:cTn>
                              </p:par>
                              <p:par>
                                <p:cTn id="115" presetID="30" presetClass="entr" presetSubtype="0" fill="hold" nodeType="withEffect">
                                  <p:stCondLst>
                                    <p:cond delay="0"/>
                                  </p:stCondLst>
                                  <p:childTnLst>
                                    <p:set>
                                      <p:cBhvr>
                                        <p:cTn id="116" dur="1" fill="hold">
                                          <p:stCondLst>
                                            <p:cond delay="0"/>
                                          </p:stCondLst>
                                        </p:cTn>
                                        <p:tgtEl>
                                          <p:spTgt spid="21507">
                                            <p:txEl>
                                              <p:pRg st="8" end="8"/>
                                            </p:txEl>
                                          </p:spTgt>
                                        </p:tgtEl>
                                        <p:attrNameLst>
                                          <p:attrName>style.visibility</p:attrName>
                                        </p:attrNameLst>
                                      </p:cBhvr>
                                      <p:to>
                                        <p:strVal val="visible"/>
                                      </p:to>
                                    </p:set>
                                    <p:animEffect transition="in" filter="fade">
                                      <p:cBhvr>
                                        <p:cTn id="117" dur="800" decel="100000"/>
                                        <p:tgtEl>
                                          <p:spTgt spid="21507">
                                            <p:txEl>
                                              <p:pRg st="8" end="8"/>
                                            </p:txEl>
                                          </p:spTgt>
                                        </p:tgtEl>
                                      </p:cBhvr>
                                    </p:animEffect>
                                    <p:anim calcmode="lin" valueType="num">
                                      <p:cBhvr>
                                        <p:cTn id="118" dur="800" decel="100000" fill="hold"/>
                                        <p:tgtEl>
                                          <p:spTgt spid="21507">
                                            <p:txEl>
                                              <p:pRg st="8" end="8"/>
                                            </p:txEl>
                                          </p:spTgt>
                                        </p:tgtEl>
                                        <p:attrNameLst>
                                          <p:attrName>style.rotation</p:attrName>
                                        </p:attrNameLst>
                                      </p:cBhvr>
                                      <p:tavLst>
                                        <p:tav tm="0">
                                          <p:val>
                                            <p:fltVal val="-90"/>
                                          </p:val>
                                        </p:tav>
                                        <p:tav tm="100000">
                                          <p:val>
                                            <p:fltVal val="0"/>
                                          </p:val>
                                        </p:tav>
                                      </p:tavLst>
                                    </p:anim>
                                    <p:anim calcmode="lin" valueType="num">
                                      <p:cBhvr>
                                        <p:cTn id="119" dur="800" decel="100000" fill="hold"/>
                                        <p:tgtEl>
                                          <p:spTgt spid="21507">
                                            <p:txEl>
                                              <p:pRg st="8" end="8"/>
                                            </p:txEl>
                                          </p:spTgt>
                                        </p:tgtEl>
                                        <p:attrNameLst>
                                          <p:attrName>ppt_x</p:attrName>
                                        </p:attrNameLst>
                                      </p:cBhvr>
                                      <p:tavLst>
                                        <p:tav tm="0">
                                          <p:val>
                                            <p:strVal val="#ppt_x+0.4"/>
                                          </p:val>
                                        </p:tav>
                                        <p:tav tm="100000">
                                          <p:val>
                                            <p:strVal val="#ppt_x-0.05"/>
                                          </p:val>
                                        </p:tav>
                                      </p:tavLst>
                                    </p:anim>
                                    <p:anim calcmode="lin" valueType="num">
                                      <p:cBhvr>
                                        <p:cTn id="120" dur="800" decel="100000" fill="hold"/>
                                        <p:tgtEl>
                                          <p:spTgt spid="21507">
                                            <p:txEl>
                                              <p:pRg st="8" end="8"/>
                                            </p:txEl>
                                          </p:spTgt>
                                        </p:tgtEl>
                                        <p:attrNameLst>
                                          <p:attrName>ppt_y</p:attrName>
                                        </p:attrNameLst>
                                      </p:cBhvr>
                                      <p:tavLst>
                                        <p:tav tm="0">
                                          <p:val>
                                            <p:strVal val="#ppt_y-0.4"/>
                                          </p:val>
                                        </p:tav>
                                        <p:tav tm="100000">
                                          <p:val>
                                            <p:strVal val="#ppt_y+0.1"/>
                                          </p:val>
                                        </p:tav>
                                      </p:tavLst>
                                    </p:anim>
                                    <p:anim calcmode="lin" valueType="num">
                                      <p:cBhvr>
                                        <p:cTn id="121" dur="200" accel="100000" fill="hold">
                                          <p:stCondLst>
                                            <p:cond delay="800"/>
                                          </p:stCondLst>
                                        </p:cTn>
                                        <p:tgtEl>
                                          <p:spTgt spid="21507">
                                            <p:txEl>
                                              <p:pRg st="8" end="8"/>
                                            </p:txEl>
                                          </p:spTgt>
                                        </p:tgtEl>
                                        <p:attrNameLst>
                                          <p:attrName>ppt_x</p:attrName>
                                        </p:attrNameLst>
                                      </p:cBhvr>
                                      <p:tavLst>
                                        <p:tav tm="0">
                                          <p:val>
                                            <p:strVal val="#ppt_x-0.05"/>
                                          </p:val>
                                        </p:tav>
                                        <p:tav tm="100000">
                                          <p:val>
                                            <p:strVal val="#ppt_x"/>
                                          </p:val>
                                        </p:tav>
                                      </p:tavLst>
                                    </p:anim>
                                    <p:anim calcmode="lin" valueType="num">
                                      <p:cBhvr>
                                        <p:cTn id="122" dur="200" accel="100000" fill="hold">
                                          <p:stCondLst>
                                            <p:cond delay="800"/>
                                          </p:stCondLst>
                                        </p:cTn>
                                        <p:tgtEl>
                                          <p:spTgt spid="21507">
                                            <p:txEl>
                                              <p:pRg st="8" end="8"/>
                                            </p:txEl>
                                          </p:spTgt>
                                        </p:tgtEl>
                                        <p:attrNameLst>
                                          <p:attrName>ppt_y</p:attrName>
                                        </p:attrNameLst>
                                      </p:cBhvr>
                                      <p:tavLst>
                                        <p:tav tm="0">
                                          <p:val>
                                            <p:strVal val="#ppt_y+0.1"/>
                                          </p:val>
                                        </p:tav>
                                        <p:tav tm="100000">
                                          <p:val>
                                            <p:strVal val="#ppt_y"/>
                                          </p:val>
                                        </p:tav>
                                      </p:tavLst>
                                    </p:anim>
                                  </p:childTnLst>
                                </p:cTn>
                              </p:par>
                              <p:par>
                                <p:cTn id="123" presetID="30" presetClass="entr" presetSubtype="0" fill="hold" nodeType="withEffect">
                                  <p:stCondLst>
                                    <p:cond delay="0"/>
                                  </p:stCondLst>
                                  <p:childTnLst>
                                    <p:set>
                                      <p:cBhvr>
                                        <p:cTn id="124" dur="1" fill="hold">
                                          <p:stCondLst>
                                            <p:cond delay="0"/>
                                          </p:stCondLst>
                                        </p:cTn>
                                        <p:tgtEl>
                                          <p:spTgt spid="21507">
                                            <p:txEl>
                                              <p:pRg st="9" end="9"/>
                                            </p:txEl>
                                          </p:spTgt>
                                        </p:tgtEl>
                                        <p:attrNameLst>
                                          <p:attrName>style.visibility</p:attrName>
                                        </p:attrNameLst>
                                      </p:cBhvr>
                                      <p:to>
                                        <p:strVal val="visible"/>
                                      </p:to>
                                    </p:set>
                                    <p:animEffect transition="in" filter="fade">
                                      <p:cBhvr>
                                        <p:cTn id="125" dur="800" decel="100000"/>
                                        <p:tgtEl>
                                          <p:spTgt spid="21507">
                                            <p:txEl>
                                              <p:pRg st="9" end="9"/>
                                            </p:txEl>
                                          </p:spTgt>
                                        </p:tgtEl>
                                      </p:cBhvr>
                                    </p:animEffect>
                                    <p:anim calcmode="lin" valueType="num">
                                      <p:cBhvr>
                                        <p:cTn id="126" dur="800" decel="100000" fill="hold"/>
                                        <p:tgtEl>
                                          <p:spTgt spid="21507">
                                            <p:txEl>
                                              <p:pRg st="9" end="9"/>
                                            </p:txEl>
                                          </p:spTgt>
                                        </p:tgtEl>
                                        <p:attrNameLst>
                                          <p:attrName>style.rotation</p:attrName>
                                        </p:attrNameLst>
                                      </p:cBhvr>
                                      <p:tavLst>
                                        <p:tav tm="0">
                                          <p:val>
                                            <p:fltVal val="-90"/>
                                          </p:val>
                                        </p:tav>
                                        <p:tav tm="100000">
                                          <p:val>
                                            <p:fltVal val="0"/>
                                          </p:val>
                                        </p:tav>
                                      </p:tavLst>
                                    </p:anim>
                                    <p:anim calcmode="lin" valueType="num">
                                      <p:cBhvr>
                                        <p:cTn id="127" dur="800" decel="100000" fill="hold"/>
                                        <p:tgtEl>
                                          <p:spTgt spid="21507">
                                            <p:txEl>
                                              <p:pRg st="9" end="9"/>
                                            </p:txEl>
                                          </p:spTgt>
                                        </p:tgtEl>
                                        <p:attrNameLst>
                                          <p:attrName>ppt_x</p:attrName>
                                        </p:attrNameLst>
                                      </p:cBhvr>
                                      <p:tavLst>
                                        <p:tav tm="0">
                                          <p:val>
                                            <p:strVal val="#ppt_x+0.4"/>
                                          </p:val>
                                        </p:tav>
                                        <p:tav tm="100000">
                                          <p:val>
                                            <p:strVal val="#ppt_x-0.05"/>
                                          </p:val>
                                        </p:tav>
                                      </p:tavLst>
                                    </p:anim>
                                    <p:anim calcmode="lin" valueType="num">
                                      <p:cBhvr>
                                        <p:cTn id="128" dur="800" decel="100000" fill="hold"/>
                                        <p:tgtEl>
                                          <p:spTgt spid="21507">
                                            <p:txEl>
                                              <p:pRg st="9" end="9"/>
                                            </p:txEl>
                                          </p:spTgt>
                                        </p:tgtEl>
                                        <p:attrNameLst>
                                          <p:attrName>ppt_y</p:attrName>
                                        </p:attrNameLst>
                                      </p:cBhvr>
                                      <p:tavLst>
                                        <p:tav tm="0">
                                          <p:val>
                                            <p:strVal val="#ppt_y-0.4"/>
                                          </p:val>
                                        </p:tav>
                                        <p:tav tm="100000">
                                          <p:val>
                                            <p:strVal val="#ppt_y+0.1"/>
                                          </p:val>
                                        </p:tav>
                                      </p:tavLst>
                                    </p:anim>
                                    <p:anim calcmode="lin" valueType="num">
                                      <p:cBhvr>
                                        <p:cTn id="129" dur="200" accel="100000" fill="hold">
                                          <p:stCondLst>
                                            <p:cond delay="800"/>
                                          </p:stCondLst>
                                        </p:cTn>
                                        <p:tgtEl>
                                          <p:spTgt spid="21507">
                                            <p:txEl>
                                              <p:pRg st="9" end="9"/>
                                            </p:txEl>
                                          </p:spTgt>
                                        </p:tgtEl>
                                        <p:attrNameLst>
                                          <p:attrName>ppt_x</p:attrName>
                                        </p:attrNameLst>
                                      </p:cBhvr>
                                      <p:tavLst>
                                        <p:tav tm="0">
                                          <p:val>
                                            <p:strVal val="#ppt_x-0.05"/>
                                          </p:val>
                                        </p:tav>
                                        <p:tav tm="100000">
                                          <p:val>
                                            <p:strVal val="#ppt_x"/>
                                          </p:val>
                                        </p:tav>
                                      </p:tavLst>
                                    </p:anim>
                                    <p:anim calcmode="lin" valueType="num">
                                      <p:cBhvr>
                                        <p:cTn id="130" dur="200" accel="100000" fill="hold">
                                          <p:stCondLst>
                                            <p:cond delay="800"/>
                                          </p:stCondLst>
                                        </p:cTn>
                                        <p:tgtEl>
                                          <p:spTgt spid="21507">
                                            <p:txEl>
                                              <p:pRg st="9" end="9"/>
                                            </p:txEl>
                                          </p:spTgt>
                                        </p:tgtEl>
                                        <p:attrNameLst>
                                          <p:attrName>ppt_y</p:attrName>
                                        </p:attrNameLst>
                                      </p:cBhvr>
                                      <p:tavLst>
                                        <p:tav tm="0">
                                          <p:val>
                                            <p:strVal val="#ppt_y+0.1"/>
                                          </p:val>
                                        </p:tav>
                                        <p:tav tm="100000">
                                          <p:val>
                                            <p:strVal val="#ppt_y"/>
                                          </p:val>
                                        </p:tav>
                                      </p:tavLst>
                                    </p:anim>
                                  </p:childTnLst>
                                </p:cTn>
                              </p:par>
                              <p:par>
                                <p:cTn id="131" presetID="1" presetClass="entr" presetSubtype="0" fill="hold" nodeType="withEffect">
                                  <p:stCondLst>
                                    <p:cond delay="0"/>
                                  </p:stCondLst>
                                  <p:childTnLst>
                                    <p:set>
                                      <p:cBhvr>
                                        <p:cTn id="132" dur="1" fill="hold">
                                          <p:stCondLst>
                                            <p:cond delay="0"/>
                                          </p:stCondLst>
                                        </p:cTn>
                                        <p:tgtEl>
                                          <p:spTgt spid="615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42" presetClass="exit" presetSubtype="0" fill="hold" nodeType="clickEffect">
                                  <p:stCondLst>
                                    <p:cond delay="0"/>
                                  </p:stCondLst>
                                  <p:childTnLst>
                                    <p:animEffect transition="out" filter="fade">
                                      <p:cBhvr>
                                        <p:cTn id="136" dur="1000"/>
                                        <p:tgtEl>
                                          <p:spTgt spid="6154"/>
                                        </p:tgtEl>
                                      </p:cBhvr>
                                    </p:animEffect>
                                    <p:anim calcmode="lin" valueType="num">
                                      <p:cBhvr>
                                        <p:cTn id="137" dur="1000"/>
                                        <p:tgtEl>
                                          <p:spTgt spid="6154"/>
                                        </p:tgtEl>
                                        <p:attrNameLst>
                                          <p:attrName>ppt_x</p:attrName>
                                        </p:attrNameLst>
                                      </p:cBhvr>
                                      <p:tavLst>
                                        <p:tav tm="0">
                                          <p:val>
                                            <p:strVal val="ppt_x"/>
                                          </p:val>
                                        </p:tav>
                                        <p:tav tm="100000">
                                          <p:val>
                                            <p:strVal val="ppt_x"/>
                                          </p:val>
                                        </p:tav>
                                      </p:tavLst>
                                    </p:anim>
                                    <p:anim calcmode="lin" valueType="num">
                                      <p:cBhvr>
                                        <p:cTn id="138" dur="1000"/>
                                        <p:tgtEl>
                                          <p:spTgt spid="6154"/>
                                        </p:tgtEl>
                                        <p:attrNameLst>
                                          <p:attrName>ppt_y</p:attrName>
                                        </p:attrNameLst>
                                      </p:cBhvr>
                                      <p:tavLst>
                                        <p:tav tm="0">
                                          <p:val>
                                            <p:strVal val="ppt_y"/>
                                          </p:val>
                                        </p:tav>
                                        <p:tav tm="100000">
                                          <p:val>
                                            <p:strVal val="ppt_y+.1"/>
                                          </p:val>
                                        </p:tav>
                                      </p:tavLst>
                                    </p:anim>
                                    <p:set>
                                      <p:cBhvr>
                                        <p:cTn id="139" dur="1" fill="hold">
                                          <p:stCondLst>
                                            <p:cond delay="999"/>
                                          </p:stCondLst>
                                        </p:cTn>
                                        <p:tgtEl>
                                          <p:spTgt spid="61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2010 Keith A. Pray</a:t>
            </a:r>
            <a:endParaRPr lang="en-US"/>
          </a:p>
        </p:txBody>
      </p:sp>
      <p:sp>
        <p:nvSpPr>
          <p:cNvPr id="2867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Works Cited</a:t>
            </a:r>
            <a:endParaRPr lang="en-US" dirty="0">
              <a:ea typeface="ＭＳ Ｐゴシック" charset="-128"/>
              <a:cs typeface="ＭＳ Ｐゴシック" charset="-128"/>
            </a:endParaRPr>
          </a:p>
        </p:txBody>
      </p:sp>
      <p:sp>
        <p:nvSpPr>
          <p:cNvPr id="28676" name="Rectangle 3"/>
          <p:cNvSpPr>
            <a:spLocks noGrp="1" noChangeArrowheads="1"/>
          </p:cNvSpPr>
          <p:nvPr>
            <p:ph type="body" idx="1"/>
          </p:nvPr>
        </p:nvSpPr>
        <p:spPr/>
        <p:txBody>
          <a:bodyPr/>
          <a:lstStyle/>
          <a:p>
            <a:r>
              <a:rPr lang="en-US" sz="1050" dirty="0" smtClean="0"/>
              <a:t>Andrews, Stuart. "The Online Music Rip-off | Analysis | Features | PC Pro." </a:t>
            </a:r>
            <a:r>
              <a:rPr lang="en-US" sz="1050" i="1" dirty="0" smtClean="0"/>
              <a:t>Technology, News and Reviews | PC Pro</a:t>
            </a:r>
            <a:r>
              <a:rPr lang="en-US" sz="1050" dirty="0" smtClean="0"/>
              <a:t>. 13 Aug. 2008. Web. 14 Nov. 2010. &lt;http://www.pcpro.co.uk/features/218559/the-online-music-rip-off&gt;.</a:t>
            </a:r>
          </a:p>
          <a:p>
            <a:r>
              <a:rPr lang="en-US" sz="1050" dirty="0" err="1" smtClean="0"/>
              <a:t>Bartz</a:t>
            </a:r>
            <a:r>
              <a:rPr lang="en-US" sz="1050" dirty="0" smtClean="0"/>
              <a:t>, Diane. "Bush Signs Controversial Anti-piracy Law | Reuters." </a:t>
            </a:r>
            <a:r>
              <a:rPr lang="en-US" sz="1050" i="1" dirty="0" smtClean="0"/>
              <a:t>Business &amp; Financial News, Breaking US &amp; International News | Reuters.com</a:t>
            </a:r>
            <a:r>
              <a:rPr lang="en-US" sz="1050" dirty="0" smtClean="0"/>
              <a:t>. 13 Oct. 2008. Web. 14 Nov. 2010. &lt;http://www.reuters.com/article/idUSTRE49C7EI20081013&gt;.</a:t>
            </a:r>
          </a:p>
          <a:p>
            <a:r>
              <a:rPr lang="en-US" sz="1050" dirty="0" smtClean="0"/>
              <a:t>C, C. "RIAA v Joel </a:t>
            </a:r>
            <a:r>
              <a:rPr lang="en-US" sz="1050" dirty="0" err="1" smtClean="0"/>
              <a:t>Tenenbaum</a:t>
            </a:r>
            <a:r>
              <a:rPr lang="en-US" sz="1050" dirty="0" smtClean="0"/>
              <a:t>: Million Dollar Lawsuit For Seven Downloaded Songs." </a:t>
            </a:r>
            <a:r>
              <a:rPr lang="en-US" sz="1050" i="1" dirty="0" smtClean="0"/>
              <a:t>International Law News | Lawyer Lifestyle Blog | Law Vibe</a:t>
            </a:r>
            <a:r>
              <a:rPr lang="en-US" sz="1050" dirty="0" smtClean="0"/>
              <a:t>. 24 Nov. 2008. Web. 14 Nov. 2010. &lt;http://lawvibe.com/riaa-v-joel-tenenbaum-million-dollar-lawsuit-for-seven-downloaded-songs/&gt;.</a:t>
            </a:r>
          </a:p>
          <a:p>
            <a:r>
              <a:rPr lang="en-US" sz="1050" dirty="0" smtClean="0"/>
              <a:t>"Ethical Issues in Music Technology Today." </a:t>
            </a:r>
            <a:r>
              <a:rPr lang="en-US" sz="1050" i="1" dirty="0" smtClean="0"/>
              <a:t>History of Music: Blog, Pictures, News.</a:t>
            </a:r>
            <a:r>
              <a:rPr lang="en-US" sz="1050" dirty="0" smtClean="0"/>
              <a:t> 27 Oct. 2009. Web. 14 Nov. 2010. &lt;http://www.history-of-music.com/music-technology-history/ethical-issues-in-music-technology-today.html&gt;.</a:t>
            </a:r>
          </a:p>
          <a:p>
            <a:r>
              <a:rPr lang="en-US" sz="1050" dirty="0" smtClean="0"/>
              <a:t>Goldsworthy, Jay. "Napster History | EHow.com." </a:t>
            </a:r>
            <a:r>
              <a:rPr lang="en-US" sz="1050" i="1" dirty="0" err="1" smtClean="0"/>
              <a:t>EHow</a:t>
            </a:r>
            <a:r>
              <a:rPr lang="en-US" sz="1050" i="1" dirty="0" smtClean="0"/>
              <a:t> | How To Do Just About Everything! | How To Videos &amp; Articles</a:t>
            </a:r>
            <a:r>
              <a:rPr lang="en-US" sz="1050" dirty="0" smtClean="0"/>
              <a:t>. 11 Aug. 2009. Web. 14 Nov. 2010. &lt;http://www.ehow.com/facts_5290755_napster-history.html&gt;.</a:t>
            </a:r>
          </a:p>
          <a:p>
            <a:r>
              <a:rPr lang="en-US" sz="1050" dirty="0" smtClean="0"/>
              <a:t>MCBRIDE, SARAH. "Music Industry to Abandon Mass Suits - WSJ.com." </a:t>
            </a:r>
            <a:r>
              <a:rPr lang="en-US" sz="1050" i="1" dirty="0" smtClean="0"/>
              <a:t>Business News &amp; Financial News - The Wall Street Journal - WSJ.com</a:t>
            </a:r>
            <a:r>
              <a:rPr lang="en-US" sz="1050" dirty="0" smtClean="0"/>
              <a:t>. 19 Dec. 2008. Web. 14 Nov. 2010. &lt;http://online.wsj.com/article/SB122966038836021137.html&gt;.</a:t>
            </a:r>
          </a:p>
          <a:p>
            <a:r>
              <a:rPr lang="en-US" sz="1050" dirty="0" err="1" smtClean="0"/>
              <a:t>Orlowski</a:t>
            </a:r>
            <a:r>
              <a:rPr lang="en-US" sz="1050" dirty="0" smtClean="0"/>
              <a:t>, Andrew. "RIAA Sues the Dead • The Register." </a:t>
            </a:r>
            <a:r>
              <a:rPr lang="en-US" sz="1050" i="1" dirty="0" smtClean="0"/>
              <a:t>The Register: </a:t>
            </a:r>
            <a:r>
              <a:rPr lang="en-US" sz="1050" i="1" dirty="0" err="1" smtClean="0"/>
              <a:t>Sci</a:t>
            </a:r>
            <a:r>
              <a:rPr lang="en-US" sz="1050" i="1" dirty="0" smtClean="0"/>
              <a:t>/Tech News for the World</a:t>
            </a:r>
            <a:r>
              <a:rPr lang="en-US" sz="1050" dirty="0" smtClean="0"/>
              <a:t>. 5 Feb. 2005. Web. 14 Nov. 2010. &lt;http://www.theregister.co.uk/2005/02/05/riaa_sues_the_dead/&gt;.</a:t>
            </a:r>
          </a:p>
          <a:p>
            <a:r>
              <a:rPr lang="en-US" sz="1050" dirty="0" err="1" smtClean="0"/>
              <a:t>Rolbein</a:t>
            </a:r>
            <a:r>
              <a:rPr lang="en-US" sz="1050" dirty="0" smtClean="0"/>
              <a:t>, Seth. "Joel </a:t>
            </a:r>
            <a:r>
              <a:rPr lang="en-US" sz="1050" dirty="0" err="1" smtClean="0"/>
              <a:t>Tenenbaum’s</a:t>
            </a:r>
            <a:r>
              <a:rPr lang="en-US" sz="1050" dirty="0" smtClean="0"/>
              <a:t> Big Day in Court | BU Today." </a:t>
            </a:r>
            <a:r>
              <a:rPr lang="en-US" sz="1050" i="1" dirty="0" smtClean="0"/>
              <a:t>Boston University</a:t>
            </a:r>
            <a:r>
              <a:rPr lang="en-US" sz="1050" dirty="0" smtClean="0"/>
              <a:t>. 6 Aug. 2009. Web. 14 Nov. 2010. &lt;http://www.bu.edu/today/node/9333&gt;.</a:t>
            </a:r>
          </a:p>
          <a:p>
            <a:r>
              <a:rPr lang="en-US" sz="1050" dirty="0" smtClean="0"/>
              <a:t>Sandoval, Greg. "</a:t>
            </a:r>
            <a:r>
              <a:rPr lang="en-US" sz="1050" dirty="0" err="1" smtClean="0"/>
              <a:t>Jammie</a:t>
            </a:r>
            <a:r>
              <a:rPr lang="en-US" sz="1050" dirty="0" smtClean="0"/>
              <a:t> Thomas Rejects RIAA's $25,000 Settlement Offer | Media Maverick - CNET News." </a:t>
            </a:r>
            <a:r>
              <a:rPr lang="en-US" sz="1050" i="1" dirty="0" smtClean="0"/>
              <a:t>Technology News - CNET News</a:t>
            </a:r>
            <a:r>
              <a:rPr lang="en-US" sz="1050" dirty="0" smtClean="0"/>
              <a:t>. 27 Jan. 2010. Web. 14 Nov. 2010. &lt;http://news.cnet.com/8301-31001_3-10442482-261.html&gt;.</a:t>
            </a:r>
          </a:p>
          <a:p>
            <a:r>
              <a:rPr lang="en-US" sz="1050" dirty="0" smtClean="0"/>
              <a:t>Sandoval, Greg. "Minnesota Woman to Appeal $220,000 RIAA Award | News Blog - CNET News." </a:t>
            </a:r>
            <a:r>
              <a:rPr lang="en-US" sz="1050" i="1" dirty="0" smtClean="0"/>
              <a:t>Technology News - CNET News</a:t>
            </a:r>
            <a:r>
              <a:rPr lang="en-US" sz="1050" dirty="0" smtClean="0"/>
              <a:t>. 8 Oct. 2007. Web. 14 Nov. 2010. &lt;http://news.cnet.com/8301-10784_3-9792759-7.html&gt;.</a:t>
            </a:r>
          </a:p>
          <a:p>
            <a:r>
              <a:rPr lang="en-US" sz="1050" dirty="0" err="1" smtClean="0"/>
              <a:t>Yoskowitz</a:t>
            </a:r>
            <a:r>
              <a:rPr lang="en-US" sz="1050" dirty="0" smtClean="0"/>
              <a:t>, Andre. "</a:t>
            </a:r>
            <a:r>
              <a:rPr lang="en-US" sz="1050" dirty="0" err="1" smtClean="0"/>
              <a:t>Jammie</a:t>
            </a:r>
            <a:r>
              <a:rPr lang="en-US" sz="1050" dirty="0" smtClean="0"/>
              <a:t> Thomas Loses Case to RIAA - </a:t>
            </a:r>
            <a:r>
              <a:rPr lang="en-US" sz="1050" dirty="0" err="1" smtClean="0"/>
              <a:t>AfterDawn</a:t>
            </a:r>
            <a:r>
              <a:rPr lang="en-US" sz="1050" dirty="0" smtClean="0"/>
              <a:t>." </a:t>
            </a:r>
            <a:r>
              <a:rPr lang="en-US" sz="1050" i="1" dirty="0" smtClean="0"/>
              <a:t>AfterDawn.com</a:t>
            </a:r>
            <a:r>
              <a:rPr lang="en-US" sz="1050" dirty="0" smtClean="0"/>
              <a:t>. 18 June 2009. Web. 14 Nov. 2010. &lt;http://www.afterdawn.com/news/article.cfm/2009/06/19/jammie_thomas_loses_case_to_riaa&gt;.</a:t>
            </a:r>
            <a:endParaRPr lang="en-US" sz="1050" dirty="0"/>
          </a:p>
        </p:txBody>
      </p:sp>
      <p:sp>
        <p:nvSpPr>
          <p:cNvPr id="5" name="TextBox 4"/>
          <p:cNvSpPr txBox="1"/>
          <p:nvPr/>
        </p:nvSpPr>
        <p:spPr>
          <a:xfrm>
            <a:off x="1295400" y="762000"/>
            <a:ext cx="1611339" cy="461665"/>
          </a:xfrm>
          <a:prstGeom prst="rect">
            <a:avLst/>
          </a:prstGeom>
          <a:noFill/>
        </p:spPr>
        <p:txBody>
          <a:bodyPr wrap="none" rtlCol="0">
            <a:spAutoFit/>
          </a:bodyPr>
          <a:lstStyle/>
          <a:p>
            <a:r>
              <a:rPr lang="en-US" dirty="0" smtClean="0">
                <a:solidFill>
                  <a:schemeClr val="tx1"/>
                </a:solidFill>
              </a:rPr>
              <a:t>Ben Lipson</a:t>
            </a:r>
            <a:endParaRPr lang="en-US" dirty="0">
              <a:solidFill>
                <a:schemeClr val="tx1"/>
              </a:solidFill>
            </a:endParaRPr>
          </a:p>
        </p:txBody>
      </p:sp>
      <p:sp>
        <p:nvSpPr>
          <p:cNvPr id="6" name="Date Placeholder 5"/>
          <p:cNvSpPr>
            <a:spLocks noGrp="1"/>
          </p:cNvSpPr>
          <p:nvPr>
            <p:ph type="dt" sz="half" idx="12"/>
          </p:nvPr>
        </p:nvSpPr>
        <p:spPr/>
        <p:txBody>
          <a:bodyPr/>
          <a:lstStyle/>
          <a:p>
            <a:fld id="{EB642BAD-6262-5D45-BF8F-AB271FA9F54A}" type="datetime1">
              <a:rPr lang="en-US" smtClean="0"/>
              <a:t>4/9/12</a:t>
            </a:fld>
            <a:endParaRPr lang="en-US"/>
          </a:p>
        </p:txBody>
      </p:sp>
      <p:sp>
        <p:nvSpPr>
          <p:cNvPr id="7" name="Slide Number Placeholder 6"/>
          <p:cNvSpPr>
            <a:spLocks noGrp="1"/>
          </p:cNvSpPr>
          <p:nvPr>
            <p:ph type="sldNum" sz="quarter" idx="11"/>
          </p:nvPr>
        </p:nvSpPr>
        <p:spPr/>
        <p:txBody>
          <a:bodyPr/>
          <a:lstStyle/>
          <a:p>
            <a:fld id="{C29C510E-AEE8-B94A-A253-09A0CF9544B5}"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2010 Keith A. Pray</a:t>
            </a:r>
            <a:endParaRPr lang="en-US"/>
          </a:p>
        </p:txBody>
      </p:sp>
      <p:sp>
        <p:nvSpPr>
          <p:cNvPr id="5" name="Slide Number Placeholder 4"/>
          <p:cNvSpPr>
            <a:spLocks noGrp="1"/>
          </p:cNvSpPr>
          <p:nvPr>
            <p:ph type="sldNum" sz="quarter" idx="11"/>
          </p:nvPr>
        </p:nvSpPr>
        <p:spPr/>
        <p:txBody>
          <a:bodyPr/>
          <a:lstStyle/>
          <a:p>
            <a:fld id="{C29C510E-AEE8-B94A-A253-09A0CF9544B5}" type="slidenum">
              <a:rPr lang="en-US" smtClean="0"/>
              <a:pPr/>
              <a:t>2</a:t>
            </a:fld>
            <a:endParaRPr lang="en-US"/>
          </a:p>
        </p:txBody>
      </p:sp>
      <p:sp>
        <p:nvSpPr>
          <p:cNvPr id="6" name="Date Placeholder 5"/>
          <p:cNvSpPr>
            <a:spLocks noGrp="1"/>
          </p:cNvSpPr>
          <p:nvPr>
            <p:ph type="dt" sz="half" idx="12"/>
          </p:nvPr>
        </p:nvSpPr>
        <p:spPr/>
        <p:txBody>
          <a:bodyPr/>
          <a:lstStyle/>
          <a:p>
            <a:fld id="{5FBB0FB3-95B7-D14F-A7E7-AA1CA33DDB88}" type="datetime1">
              <a:rPr lang="en-US" smtClean="0"/>
              <a:t>4/9/12</a:t>
            </a:fld>
            <a:endParaRPr lang="en-US"/>
          </a:p>
        </p:txBody>
      </p:sp>
      <p:pic>
        <p:nvPicPr>
          <p:cNvPr id="7" name="Picture 6"/>
          <p:cNvPicPr>
            <a:picLocks noChangeAspect="1"/>
          </p:cNvPicPr>
          <p:nvPr/>
        </p:nvPicPr>
        <p:blipFill>
          <a:blip r:embed="rId2"/>
          <a:stretch>
            <a:fillRect/>
          </a:stretch>
        </p:blipFill>
        <p:spPr>
          <a:xfrm>
            <a:off x="0" y="571500"/>
            <a:ext cx="3670300" cy="2857500"/>
          </a:xfrm>
          <a:prstGeom prst="rect">
            <a:avLst/>
          </a:prstGeom>
        </p:spPr>
      </p:pic>
      <p:pic>
        <p:nvPicPr>
          <p:cNvPr id="8" name="Picture 7"/>
          <p:cNvPicPr>
            <a:picLocks noChangeAspect="1"/>
          </p:cNvPicPr>
          <p:nvPr/>
        </p:nvPicPr>
        <p:blipFill>
          <a:blip r:embed="rId3"/>
          <a:stretch>
            <a:fillRect/>
          </a:stretch>
        </p:blipFill>
        <p:spPr>
          <a:xfrm>
            <a:off x="3429000" y="2997200"/>
            <a:ext cx="5689600" cy="3479800"/>
          </a:xfrm>
          <a:prstGeom prst="rect">
            <a:avLst/>
          </a:prstGeom>
        </p:spPr>
      </p:pic>
      <p:sp>
        <p:nvSpPr>
          <p:cNvPr id="9" name="TextBox 8"/>
          <p:cNvSpPr txBox="1"/>
          <p:nvPr/>
        </p:nvSpPr>
        <p:spPr>
          <a:xfrm>
            <a:off x="6553200" y="2667000"/>
            <a:ext cx="2390398" cy="461665"/>
          </a:xfrm>
          <a:prstGeom prst="rect">
            <a:avLst/>
          </a:prstGeom>
          <a:noFill/>
        </p:spPr>
        <p:txBody>
          <a:bodyPr wrap="none" rtlCol="0">
            <a:spAutoFit/>
          </a:bodyPr>
          <a:lstStyle/>
          <a:p>
            <a:r>
              <a:rPr lang="en-US" sz="1200" b="1" dirty="0" smtClean="0">
                <a:solidFill>
                  <a:schemeClr val="tx1"/>
                </a:solidFill>
                <a:hlinkClick r:id="rId4"/>
              </a:rPr>
              <a:t>http://xkcd.com/538/</a:t>
            </a:r>
            <a:r>
              <a:rPr lang="en-US" sz="1200" b="1" dirty="0" smtClean="0">
                <a:solidFill>
                  <a:schemeClr val="tx1"/>
                </a:solidFill>
              </a:rPr>
              <a:t> (2010-11-14)</a:t>
            </a:r>
          </a:p>
          <a:p>
            <a:endParaRPr lang="en-US" sz="1200" dirty="0">
              <a:solidFill>
                <a:schemeClr val="tx1"/>
              </a:solidFill>
            </a:endParaRPr>
          </a:p>
        </p:txBody>
      </p:sp>
    </p:spTree>
  </p:cSld>
  <p:clrMapOvr>
    <a:masterClrMapping/>
  </p:clrMapOvr>
  <p:transition xmlns:p14="http://schemas.microsoft.com/office/powerpoint/2010/mai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2010 Keith A. Pray</a:t>
            </a:r>
          </a:p>
        </p:txBody>
      </p:sp>
      <p:sp>
        <p:nvSpPr>
          <p:cNvPr id="21507" name="Slide Number Placeholder 4"/>
          <p:cNvSpPr>
            <a:spLocks noGrp="1"/>
          </p:cNvSpPr>
          <p:nvPr>
            <p:ph type="sldNum" sz="quarter" idx="11"/>
          </p:nvPr>
        </p:nvSpPr>
        <p:spPr>
          <a:noFill/>
        </p:spPr>
        <p:txBody>
          <a:bodyPr/>
          <a:lstStyle/>
          <a:p>
            <a:fld id="{86640772-2D1E-6545-ACC8-3C37B49BD30E}" type="slidenum">
              <a:rPr lang="en-US"/>
              <a:pPr/>
              <a:t>20</a:t>
            </a:fld>
            <a:endParaRPr lang="en-US"/>
          </a:p>
        </p:txBody>
      </p:sp>
      <p:sp>
        <p:nvSpPr>
          <p:cNvPr id="21508" name="Date Placeholder 5"/>
          <p:cNvSpPr>
            <a:spLocks noGrp="1"/>
          </p:cNvSpPr>
          <p:nvPr>
            <p:ph type="dt" sz="quarter" idx="12"/>
          </p:nvPr>
        </p:nvSpPr>
        <p:spPr>
          <a:noFill/>
        </p:spPr>
        <p:txBody>
          <a:bodyPr/>
          <a:lstStyle/>
          <a:p>
            <a:fld id="{1922D875-14AC-264A-B4C8-47216D991E09}" type="datetime1">
              <a:rPr lang="en-US" smtClean="0"/>
              <a:t>4/9/12</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21510"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Students Present Crime</a:t>
            </a:r>
          </a:p>
          <a:p>
            <a:pPr marL="571500" indent="-571500" eaLnBrk="1" hangingPunct="1">
              <a:buFont typeface="Times" charset="0"/>
              <a:buAutoNum type="arabicPeriod"/>
            </a:pPr>
            <a:r>
              <a:rPr lang="en-US" sz="2400" dirty="0" smtClean="0">
                <a:ea typeface="ＭＳ Ｐゴシック" charset="-128"/>
                <a:cs typeface="ＭＳ Ｐゴシック" charset="-128"/>
              </a:rPr>
              <a:t>Crime (Maybe)</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Guest Speaker</a:t>
            </a: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p:spPr>
        <p:txBody>
          <a:bodyPr/>
          <a:lstStyle/>
          <a:p>
            <a:r>
              <a:rPr lang="en-US" smtClean="0"/>
              <a:t>© 2010 Keith A. Pray</a:t>
            </a:r>
          </a:p>
        </p:txBody>
      </p:sp>
      <p:sp>
        <p:nvSpPr>
          <p:cNvPr id="45059" name="Slide Number Placeholder 4"/>
          <p:cNvSpPr>
            <a:spLocks noGrp="1"/>
          </p:cNvSpPr>
          <p:nvPr>
            <p:ph type="sldNum" sz="quarter" idx="11"/>
          </p:nvPr>
        </p:nvSpPr>
        <p:spPr>
          <a:noFill/>
        </p:spPr>
        <p:txBody>
          <a:bodyPr/>
          <a:lstStyle/>
          <a:p>
            <a:fld id="{080710AA-0AA0-8242-B83B-A2C6D094AA1A}" type="slidenum">
              <a:rPr lang="en-US"/>
              <a:pPr/>
              <a:t>21</a:t>
            </a:fld>
            <a:endParaRPr lang="en-US"/>
          </a:p>
        </p:txBody>
      </p:sp>
      <p:sp>
        <p:nvSpPr>
          <p:cNvPr id="45060" name="Date Placeholder 5"/>
          <p:cNvSpPr>
            <a:spLocks noGrp="1"/>
          </p:cNvSpPr>
          <p:nvPr>
            <p:ph type="dt" sz="quarter" idx="12"/>
          </p:nvPr>
        </p:nvSpPr>
        <p:spPr>
          <a:noFill/>
        </p:spPr>
        <p:txBody>
          <a:bodyPr/>
          <a:lstStyle/>
          <a:p>
            <a:fld id="{795A05DE-BD26-EC43-A2AF-5BF75286D78B}" type="datetime1">
              <a:rPr lang="en-US" smtClean="0"/>
              <a:t>4/9/12</a:t>
            </a:fld>
            <a:endParaRPr lang="en-US" smtClean="0"/>
          </a:p>
        </p:txBody>
      </p:sp>
      <p:sp>
        <p:nvSpPr>
          <p:cNvPr id="450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How</a:t>
            </a:r>
          </a:p>
        </p:txBody>
      </p:sp>
      <p:sp>
        <p:nvSpPr>
          <p:cNvPr id="45062" name="Rectangle 3"/>
          <p:cNvSpPr>
            <a:spLocks noGrp="1" noChangeArrowheads="1"/>
          </p:cNvSpPr>
          <p:nvPr>
            <p:ph type="body" idx="1"/>
          </p:nvPr>
        </p:nvSpPr>
        <p:spPr/>
        <p:txBody>
          <a:bodyPr/>
          <a:lstStyle/>
          <a:p>
            <a:pPr eaLnBrk="1" hangingPunct="1">
              <a:lnSpc>
                <a:spcPct val="90000"/>
              </a:lnSpc>
            </a:pPr>
            <a:r>
              <a:rPr lang="en-US">
                <a:ea typeface="ＭＳ Ｐゴシック" charset="-128"/>
                <a:cs typeface="ＭＳ Ｐゴシック" charset="-128"/>
              </a:rPr>
              <a:t>Technical and Non-Technical</a:t>
            </a:r>
          </a:p>
          <a:p>
            <a:pPr lvl="1" eaLnBrk="1" hangingPunct="1">
              <a:lnSpc>
                <a:spcPct val="90000"/>
              </a:lnSpc>
            </a:pPr>
            <a:r>
              <a:rPr lang="en-US"/>
              <a:t>Break into computer.</a:t>
            </a:r>
          </a:p>
          <a:p>
            <a:pPr lvl="1" eaLnBrk="1" hangingPunct="1">
              <a:lnSpc>
                <a:spcPct val="90000"/>
              </a:lnSpc>
            </a:pPr>
            <a:r>
              <a:rPr lang="en-US"/>
              <a:t>Prevent access to computer.</a:t>
            </a:r>
          </a:p>
          <a:p>
            <a:pPr lvl="1" eaLnBrk="1" hangingPunct="1">
              <a:lnSpc>
                <a:spcPct val="90000"/>
              </a:lnSpc>
            </a:pPr>
            <a:endParaRPr lang="en-US"/>
          </a:p>
          <a:p>
            <a:pPr eaLnBrk="1" hangingPunct="1">
              <a:lnSpc>
                <a:spcPct val="90000"/>
              </a:lnSpc>
            </a:pPr>
            <a:r>
              <a:rPr lang="en-US">
                <a:ea typeface="ＭＳ Ｐゴシック" charset="-128"/>
                <a:cs typeface="ＭＳ Ｐゴシック" charset="-128"/>
              </a:rPr>
              <a:t>What things make computer related crime easy?</a:t>
            </a:r>
          </a:p>
          <a:p>
            <a:pPr eaLnBrk="1" hangingPunct="1">
              <a:lnSpc>
                <a:spcPct val="90000"/>
              </a:lnSpc>
            </a:pPr>
            <a:endParaRPr lang="en-US">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Bane</a:t>
            </a:r>
          </a:p>
        </p:txBody>
      </p:sp>
      <p:sp>
        <p:nvSpPr>
          <p:cNvPr id="47107" name="Rectangle 3"/>
          <p:cNvSpPr>
            <a:spLocks noGrp="1" noChangeArrowheads="1"/>
          </p:cNvSpPr>
          <p:nvPr>
            <p:ph sz="half" idx="1"/>
          </p:nvPr>
        </p:nvSpPr>
        <p:spPr/>
        <p:txBody>
          <a:bodyPr/>
          <a:lstStyle/>
          <a:p>
            <a:pPr eaLnBrk="1" hangingPunct="1"/>
            <a:r>
              <a:rPr lang="en-US" smtClean="0">
                <a:ea typeface="ＭＳ Ｐゴシック" charset="-128"/>
                <a:cs typeface="ＭＳ Ｐゴシック" charset="-128"/>
              </a:rPr>
              <a:t>Trojan Horse</a:t>
            </a:r>
          </a:p>
          <a:p>
            <a:pPr eaLnBrk="1" hangingPunct="1"/>
            <a:r>
              <a:rPr lang="en-US" smtClean="0">
                <a:ea typeface="ＭＳ Ｐゴシック" charset="-128"/>
                <a:cs typeface="ＭＳ Ｐゴシック" charset="-128"/>
              </a:rPr>
              <a:t>Virus</a:t>
            </a:r>
          </a:p>
          <a:p>
            <a:pPr eaLnBrk="1" hangingPunct="1"/>
            <a:r>
              <a:rPr lang="en-US" smtClean="0">
                <a:ea typeface="ＭＳ Ｐゴシック" charset="-128"/>
                <a:cs typeface="ＭＳ Ｐゴシック" charset="-128"/>
              </a:rPr>
              <a:t>Worm</a:t>
            </a:r>
          </a:p>
          <a:p>
            <a:pPr eaLnBrk="1" hangingPunct="1"/>
            <a:r>
              <a:rPr lang="en-US" smtClean="0">
                <a:ea typeface="ＭＳ Ｐゴシック" charset="-128"/>
                <a:cs typeface="ＭＳ Ｐゴシック" charset="-128"/>
              </a:rPr>
              <a:t>Bot Network</a:t>
            </a:r>
          </a:p>
          <a:p>
            <a:pPr eaLnBrk="1" hangingPunct="1"/>
            <a:r>
              <a:rPr lang="en-US" smtClean="0">
                <a:ea typeface="ＭＳ Ｐゴシック" charset="-128"/>
                <a:cs typeface="ＭＳ Ｐゴシック" charset="-128"/>
              </a:rPr>
              <a:t>Buffer Overrun </a:t>
            </a:r>
          </a:p>
          <a:p>
            <a:pPr eaLnBrk="1" hangingPunct="1"/>
            <a:r>
              <a:rPr lang="en-US" smtClean="0">
                <a:ea typeface="ＭＳ Ｐゴシック" charset="-128"/>
                <a:cs typeface="ＭＳ Ｐゴシック" charset="-128"/>
              </a:rPr>
              <a:t>Denial Of Service Attack</a:t>
            </a:r>
          </a:p>
        </p:txBody>
      </p:sp>
      <p:sp>
        <p:nvSpPr>
          <p:cNvPr id="47108" name="Content Placeholder 6"/>
          <p:cNvSpPr>
            <a:spLocks noGrp="1"/>
          </p:cNvSpPr>
          <p:nvPr>
            <p:ph sz="half" idx="2"/>
          </p:nvPr>
        </p:nvSpPr>
        <p:spPr/>
        <p:txBody>
          <a:bodyPr/>
          <a:lstStyle/>
          <a:p>
            <a:r>
              <a:rPr lang="en-US" smtClean="0">
                <a:ea typeface="ＭＳ Ｐゴシック" charset="-128"/>
                <a:cs typeface="ＭＳ Ｐゴシック" charset="-128"/>
              </a:rPr>
              <a:t>How do they work?</a:t>
            </a:r>
          </a:p>
          <a:p>
            <a:r>
              <a:rPr lang="en-US" smtClean="0">
                <a:ea typeface="ＭＳ Ｐゴシック" charset="-128"/>
                <a:cs typeface="ＭＳ Ｐゴシック" charset="-128"/>
              </a:rPr>
              <a:t>How harmful are they?</a:t>
            </a:r>
          </a:p>
        </p:txBody>
      </p:sp>
      <p:sp>
        <p:nvSpPr>
          <p:cNvPr id="47109" name="Footer Placeholder 3"/>
          <p:cNvSpPr>
            <a:spLocks noGrp="1"/>
          </p:cNvSpPr>
          <p:nvPr>
            <p:ph type="ftr" sz="quarter" idx="10"/>
          </p:nvPr>
        </p:nvSpPr>
        <p:spPr>
          <a:noFill/>
        </p:spPr>
        <p:txBody>
          <a:bodyPr/>
          <a:lstStyle/>
          <a:p>
            <a:r>
              <a:rPr lang="en-US" smtClean="0"/>
              <a:t>© 2010 Keith A. Pray</a:t>
            </a:r>
          </a:p>
        </p:txBody>
      </p:sp>
      <p:sp>
        <p:nvSpPr>
          <p:cNvPr id="47110" name="Slide Number Placeholder 4"/>
          <p:cNvSpPr>
            <a:spLocks noGrp="1"/>
          </p:cNvSpPr>
          <p:nvPr>
            <p:ph type="sldNum" sz="quarter" idx="11"/>
          </p:nvPr>
        </p:nvSpPr>
        <p:spPr>
          <a:noFill/>
        </p:spPr>
        <p:txBody>
          <a:bodyPr/>
          <a:lstStyle/>
          <a:p>
            <a:fld id="{735950B4-3DF5-044E-A346-4C9EE3B851E8}" type="slidenum">
              <a:rPr lang="en-US"/>
              <a:pPr/>
              <a:t>22</a:t>
            </a:fld>
            <a:endParaRPr lang="en-US"/>
          </a:p>
        </p:txBody>
      </p:sp>
      <p:sp>
        <p:nvSpPr>
          <p:cNvPr id="47111" name="Date Placeholder 5"/>
          <p:cNvSpPr>
            <a:spLocks noGrp="1"/>
          </p:cNvSpPr>
          <p:nvPr>
            <p:ph type="dt" sz="quarter" idx="12"/>
          </p:nvPr>
        </p:nvSpPr>
        <p:spPr>
          <a:noFill/>
        </p:spPr>
        <p:txBody>
          <a:bodyPr/>
          <a:lstStyle/>
          <a:p>
            <a:fld id="{95365666-36D7-5D40-9927-4DDB07DD6C4A}" type="datetime1">
              <a:rPr lang="en-US" smtClean="0"/>
              <a:t>4/9/12</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9"/>
          <p:cNvSpPr>
            <a:spLocks noGrp="1"/>
          </p:cNvSpPr>
          <p:nvPr>
            <p:ph type="title"/>
          </p:nvPr>
        </p:nvSpPr>
        <p:spPr/>
        <p:txBody>
          <a:bodyPr/>
          <a:lstStyle/>
          <a:p>
            <a:r>
              <a:rPr lang="en-US" smtClean="0">
                <a:ea typeface="ＭＳ Ｐゴシック" charset="-128"/>
                <a:cs typeface="ＭＳ Ｐゴシック" charset="-128"/>
              </a:rPr>
              <a:t>Buffer Overrun</a:t>
            </a:r>
          </a:p>
        </p:txBody>
      </p:sp>
      <p:sp>
        <p:nvSpPr>
          <p:cNvPr id="49155" name="Footer Placeholder 4"/>
          <p:cNvSpPr>
            <a:spLocks noGrp="1"/>
          </p:cNvSpPr>
          <p:nvPr>
            <p:ph type="ftr" sz="quarter" idx="10"/>
          </p:nvPr>
        </p:nvSpPr>
        <p:spPr>
          <a:noFill/>
        </p:spPr>
        <p:txBody>
          <a:bodyPr/>
          <a:lstStyle/>
          <a:p>
            <a:r>
              <a:rPr lang="en-US" smtClean="0"/>
              <a:t>© 2010 Keith A. Pray</a:t>
            </a:r>
          </a:p>
        </p:txBody>
      </p:sp>
      <p:sp>
        <p:nvSpPr>
          <p:cNvPr id="49156" name="Slide Number Placeholder 5"/>
          <p:cNvSpPr>
            <a:spLocks noGrp="1"/>
          </p:cNvSpPr>
          <p:nvPr>
            <p:ph type="sldNum" sz="quarter" idx="11"/>
          </p:nvPr>
        </p:nvSpPr>
        <p:spPr>
          <a:noFill/>
        </p:spPr>
        <p:txBody>
          <a:bodyPr/>
          <a:lstStyle/>
          <a:p>
            <a:fld id="{EF14B3CF-8B26-3048-BD13-E8441784F6E5}" type="slidenum">
              <a:rPr lang="en-US" smtClean="0"/>
              <a:pPr/>
              <a:t>23</a:t>
            </a:fld>
            <a:endParaRPr lang="en-US" smtClean="0"/>
          </a:p>
        </p:txBody>
      </p:sp>
      <p:sp>
        <p:nvSpPr>
          <p:cNvPr id="49157" name="Date Placeholder 6"/>
          <p:cNvSpPr>
            <a:spLocks noGrp="1"/>
          </p:cNvSpPr>
          <p:nvPr>
            <p:ph type="dt" sz="quarter" idx="12"/>
          </p:nvPr>
        </p:nvSpPr>
        <p:spPr>
          <a:noFill/>
        </p:spPr>
        <p:txBody>
          <a:bodyPr/>
          <a:lstStyle/>
          <a:p>
            <a:fld id="{D5680765-2467-2042-B4C9-E21913907FFC}" type="datetime1">
              <a:rPr lang="en-US" smtClean="0"/>
              <a:t>4/9/12</a:t>
            </a:fld>
            <a:endParaRPr lang="en-US" smtClean="0"/>
          </a:p>
        </p:txBody>
      </p:sp>
      <p:sp>
        <p:nvSpPr>
          <p:cNvPr id="4915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49159" name="TextBox 13"/>
          <p:cNvSpPr txBox="1">
            <a:spLocks noChangeArrowheads="1"/>
          </p:cNvSpPr>
          <p:nvPr/>
        </p:nvSpPr>
        <p:spPr bwMode="auto">
          <a:xfrm>
            <a:off x="2063750" y="1981200"/>
            <a:ext cx="2101850" cy="4619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Local Variables</a:t>
            </a:r>
          </a:p>
        </p:txBody>
      </p:sp>
      <p:sp>
        <p:nvSpPr>
          <p:cNvPr id="49160" name="TextBox 14"/>
          <p:cNvSpPr txBox="1">
            <a:spLocks noChangeArrowheads="1"/>
          </p:cNvSpPr>
          <p:nvPr/>
        </p:nvSpPr>
        <p:spPr bwMode="auto">
          <a:xfrm>
            <a:off x="4162425" y="1981200"/>
            <a:ext cx="2092325" cy="4619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Return Address</a:t>
            </a:r>
          </a:p>
        </p:txBody>
      </p:sp>
      <p:sp>
        <p:nvSpPr>
          <p:cNvPr id="49161" name="TextBox 15"/>
          <p:cNvSpPr txBox="1">
            <a:spLocks noChangeArrowheads="1"/>
          </p:cNvSpPr>
          <p:nvPr/>
        </p:nvSpPr>
        <p:spPr bwMode="auto">
          <a:xfrm>
            <a:off x="6219825" y="1981200"/>
            <a:ext cx="1552575" cy="4619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Parameters</a:t>
            </a:r>
          </a:p>
        </p:txBody>
      </p:sp>
      <p:sp>
        <p:nvSpPr>
          <p:cNvPr id="49162" name="Rectangle 4"/>
          <p:cNvSpPr>
            <a:spLocks noChangeArrowheads="1"/>
          </p:cNvSpPr>
          <p:nvPr/>
        </p:nvSpPr>
        <p:spPr bwMode="auto">
          <a:xfrm>
            <a:off x="0" y="3119438"/>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49163" name="TextBox 17"/>
          <p:cNvSpPr txBox="1">
            <a:spLocks noChangeArrowheads="1"/>
          </p:cNvSpPr>
          <p:nvPr/>
        </p:nvSpPr>
        <p:spPr bwMode="auto">
          <a:xfrm>
            <a:off x="838200" y="3119438"/>
            <a:ext cx="930275" cy="46196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buffer</a:t>
            </a:r>
          </a:p>
        </p:txBody>
      </p:sp>
      <p:sp>
        <p:nvSpPr>
          <p:cNvPr id="49164" name="TextBox 18"/>
          <p:cNvSpPr txBox="1">
            <a:spLocks noChangeArrowheads="1"/>
          </p:cNvSpPr>
          <p:nvPr/>
        </p:nvSpPr>
        <p:spPr bwMode="auto">
          <a:xfrm>
            <a:off x="2122488" y="3119438"/>
            <a:ext cx="2057400" cy="46196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Target Variable</a:t>
            </a:r>
          </a:p>
        </p:txBody>
      </p:sp>
      <p:sp>
        <p:nvSpPr>
          <p:cNvPr id="49165" name="TextBox 21"/>
          <p:cNvSpPr txBox="1">
            <a:spLocks noChangeArrowheads="1"/>
          </p:cNvSpPr>
          <p:nvPr/>
        </p:nvSpPr>
        <p:spPr bwMode="auto">
          <a:xfrm>
            <a:off x="854075" y="3124200"/>
            <a:ext cx="3352800" cy="461963"/>
          </a:xfrm>
          <a:prstGeom prst="rect">
            <a:avLst/>
          </a:prstGeom>
          <a:solidFill>
            <a:srgbClr val="990033">
              <a:alpha val="50195"/>
            </a:srgbClr>
          </a:solidFill>
          <a:ln w="9525">
            <a:solidFill>
              <a:schemeClr val="tx1"/>
            </a:solidFill>
            <a:miter lim="800000"/>
            <a:headEnd/>
            <a:tailEnd/>
          </a:ln>
        </p:spPr>
        <p:txBody>
          <a:bodyPr>
            <a:prstTxWarp prst="textNoShape">
              <a:avLst/>
            </a:prstTxWarp>
            <a:spAutoFit/>
          </a:bodyPr>
          <a:lstStyle/>
          <a:p>
            <a:r>
              <a:rPr lang="en-US">
                <a:solidFill>
                  <a:srgbClr val="000000"/>
                </a:solidFill>
              </a:rPr>
              <a:t>  </a:t>
            </a:r>
          </a:p>
        </p:txBody>
      </p:sp>
      <p:sp>
        <p:nvSpPr>
          <p:cNvPr id="49166" name="Rectangle 4"/>
          <p:cNvSpPr>
            <a:spLocks noChangeArrowheads="1"/>
          </p:cNvSpPr>
          <p:nvPr/>
        </p:nvSpPr>
        <p:spPr bwMode="auto">
          <a:xfrm>
            <a:off x="0" y="4419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49167" name="TextBox 23"/>
          <p:cNvSpPr txBox="1">
            <a:spLocks noChangeArrowheads="1"/>
          </p:cNvSpPr>
          <p:nvPr/>
        </p:nvSpPr>
        <p:spPr bwMode="auto">
          <a:xfrm>
            <a:off x="2193925" y="4419600"/>
            <a:ext cx="1539875" cy="461963"/>
          </a:xfrm>
          <a:prstGeom prst="rect">
            <a:avLst/>
          </a:prstGeom>
          <a:solidFill>
            <a:schemeClr val="bg1"/>
          </a:solidFill>
          <a:ln w="9525">
            <a:solidFill>
              <a:schemeClr val="tx1"/>
            </a:solidFill>
            <a:miter lim="800000"/>
            <a:headEnd/>
            <a:tailEnd/>
          </a:ln>
        </p:spPr>
        <p:txBody>
          <a:bodyPr>
            <a:prstTxWarp prst="textNoShape">
              <a:avLst/>
            </a:prstTxWarp>
            <a:spAutoFit/>
          </a:bodyPr>
          <a:lstStyle/>
          <a:p>
            <a:r>
              <a:rPr lang="en-US">
                <a:solidFill>
                  <a:srgbClr val="000000"/>
                </a:solidFill>
              </a:rPr>
              <a:t>buffer</a:t>
            </a:r>
          </a:p>
        </p:txBody>
      </p:sp>
      <p:sp>
        <p:nvSpPr>
          <p:cNvPr id="49168" name="TextBox 27"/>
          <p:cNvSpPr txBox="1">
            <a:spLocks noChangeArrowheads="1"/>
          </p:cNvSpPr>
          <p:nvPr/>
        </p:nvSpPr>
        <p:spPr bwMode="auto">
          <a:xfrm>
            <a:off x="4267200" y="4429125"/>
            <a:ext cx="2090738" cy="460375"/>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Return Address</a:t>
            </a:r>
          </a:p>
        </p:txBody>
      </p:sp>
      <p:sp>
        <p:nvSpPr>
          <p:cNvPr id="49169" name="Rectangle 4"/>
          <p:cNvSpPr>
            <a:spLocks noChangeArrowheads="1"/>
          </p:cNvSpPr>
          <p:nvPr/>
        </p:nvSpPr>
        <p:spPr bwMode="auto">
          <a:xfrm>
            <a:off x="0" y="5253038"/>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49170" name="TextBox 29"/>
          <p:cNvSpPr txBox="1">
            <a:spLocks noChangeArrowheads="1"/>
          </p:cNvSpPr>
          <p:nvPr/>
        </p:nvSpPr>
        <p:spPr bwMode="auto">
          <a:xfrm>
            <a:off x="2193925" y="5253038"/>
            <a:ext cx="1539875" cy="461962"/>
          </a:xfrm>
          <a:prstGeom prst="rect">
            <a:avLst/>
          </a:prstGeom>
          <a:solidFill>
            <a:schemeClr val="bg1"/>
          </a:solidFill>
          <a:ln w="9525">
            <a:solidFill>
              <a:schemeClr val="tx1"/>
            </a:solidFill>
            <a:miter lim="800000"/>
            <a:headEnd/>
            <a:tailEnd/>
          </a:ln>
        </p:spPr>
        <p:txBody>
          <a:bodyPr>
            <a:prstTxWarp prst="textNoShape">
              <a:avLst/>
            </a:prstTxWarp>
            <a:spAutoFit/>
          </a:bodyPr>
          <a:lstStyle/>
          <a:p>
            <a:r>
              <a:rPr lang="en-US">
                <a:solidFill>
                  <a:srgbClr val="000000"/>
                </a:solidFill>
              </a:rPr>
              <a:t>code</a:t>
            </a:r>
          </a:p>
        </p:txBody>
      </p:sp>
      <p:sp>
        <p:nvSpPr>
          <p:cNvPr id="49171" name="TextBox 30"/>
          <p:cNvSpPr txBox="1">
            <a:spLocks noChangeArrowheads="1"/>
          </p:cNvSpPr>
          <p:nvPr/>
        </p:nvSpPr>
        <p:spPr bwMode="auto">
          <a:xfrm>
            <a:off x="4267200" y="5262563"/>
            <a:ext cx="2090738" cy="46196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a:solidFill>
                  <a:srgbClr val="000000"/>
                </a:solidFill>
              </a:rPr>
              <a:t>Return Address</a:t>
            </a:r>
          </a:p>
        </p:txBody>
      </p:sp>
      <p:sp>
        <p:nvSpPr>
          <p:cNvPr id="49172" name="TextBox 31"/>
          <p:cNvSpPr txBox="1">
            <a:spLocks noChangeArrowheads="1"/>
          </p:cNvSpPr>
          <p:nvPr/>
        </p:nvSpPr>
        <p:spPr bwMode="auto">
          <a:xfrm>
            <a:off x="2209800" y="5262563"/>
            <a:ext cx="4191000" cy="461962"/>
          </a:xfrm>
          <a:prstGeom prst="rect">
            <a:avLst/>
          </a:prstGeom>
          <a:solidFill>
            <a:srgbClr val="990033">
              <a:alpha val="50195"/>
            </a:srgbClr>
          </a:solidFill>
          <a:ln w="9525">
            <a:solidFill>
              <a:schemeClr val="tx1"/>
            </a:solidFill>
            <a:miter lim="800000"/>
            <a:headEnd/>
            <a:tailEnd/>
          </a:ln>
        </p:spPr>
        <p:txBody>
          <a:bodyPr>
            <a:prstTxWarp prst="textNoShape">
              <a:avLst/>
            </a:prstTxWarp>
            <a:spAutoFit/>
          </a:bodyPr>
          <a:lstStyle/>
          <a:p>
            <a:r>
              <a:rPr lang="en-US">
                <a:solidFill>
                  <a:srgbClr val="000000"/>
                </a:solidFill>
              </a:rPr>
              <a:t>  </a:t>
            </a:r>
          </a:p>
        </p:txBody>
      </p:sp>
      <p:cxnSp>
        <p:nvCxnSpPr>
          <p:cNvPr id="49173" name="Elbow Connector 33"/>
          <p:cNvCxnSpPr>
            <a:cxnSpLocks noChangeShapeType="1"/>
            <a:stCxn id="49172" idx="3"/>
            <a:endCxn id="49170" idx="1"/>
          </p:cNvCxnSpPr>
          <p:nvPr/>
        </p:nvCxnSpPr>
        <p:spPr bwMode="auto">
          <a:xfrm flipH="1" flipV="1">
            <a:off x="2193925" y="5484813"/>
            <a:ext cx="4206875" cy="7937"/>
          </a:xfrm>
          <a:prstGeom prst="bentConnector5">
            <a:avLst>
              <a:gd name="adj1" fmla="val -5435"/>
              <a:gd name="adj2" fmla="val -6559204"/>
              <a:gd name="adj3" fmla="val 105435"/>
            </a:avLst>
          </a:prstGeom>
          <a:noFill/>
          <a:ln w="9525">
            <a:solidFill>
              <a:schemeClr val="tx1"/>
            </a:solidFill>
            <a:round/>
            <a:headEnd/>
            <a:tailEnd type="arrow" w="med" len="med"/>
          </a:ln>
        </p:spPr>
      </p:cxn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9"/>
          <p:cNvSpPr>
            <a:spLocks noGrp="1"/>
          </p:cNvSpPr>
          <p:nvPr>
            <p:ph type="title"/>
          </p:nvPr>
        </p:nvSpPr>
        <p:spPr/>
        <p:txBody>
          <a:bodyPr/>
          <a:lstStyle/>
          <a:p>
            <a:r>
              <a:rPr lang="en-US" smtClean="0">
                <a:ea typeface="ＭＳ Ｐゴシック" charset="-128"/>
                <a:cs typeface="ＭＳ Ｐゴシック" charset="-128"/>
              </a:rPr>
              <a:t>TCP Three-way Handshake</a:t>
            </a:r>
          </a:p>
        </p:txBody>
      </p:sp>
      <p:sp>
        <p:nvSpPr>
          <p:cNvPr id="51203" name="Footer Placeholder 4"/>
          <p:cNvSpPr>
            <a:spLocks noGrp="1"/>
          </p:cNvSpPr>
          <p:nvPr>
            <p:ph type="ftr" sz="quarter" idx="10"/>
          </p:nvPr>
        </p:nvSpPr>
        <p:spPr>
          <a:noFill/>
        </p:spPr>
        <p:txBody>
          <a:bodyPr/>
          <a:lstStyle/>
          <a:p>
            <a:r>
              <a:rPr lang="en-US" smtClean="0"/>
              <a:t>© 2010 Keith A. Pray</a:t>
            </a:r>
          </a:p>
        </p:txBody>
      </p:sp>
      <p:sp>
        <p:nvSpPr>
          <p:cNvPr id="51204" name="Slide Number Placeholder 5"/>
          <p:cNvSpPr>
            <a:spLocks noGrp="1"/>
          </p:cNvSpPr>
          <p:nvPr>
            <p:ph type="sldNum" sz="quarter" idx="11"/>
          </p:nvPr>
        </p:nvSpPr>
        <p:spPr>
          <a:noFill/>
        </p:spPr>
        <p:txBody>
          <a:bodyPr/>
          <a:lstStyle/>
          <a:p>
            <a:fld id="{5112664F-6088-BB45-99EB-06EBFC27F050}" type="slidenum">
              <a:rPr lang="en-US" smtClean="0"/>
              <a:pPr/>
              <a:t>24</a:t>
            </a:fld>
            <a:endParaRPr lang="en-US" smtClean="0"/>
          </a:p>
        </p:txBody>
      </p:sp>
      <p:sp>
        <p:nvSpPr>
          <p:cNvPr id="51205" name="Date Placeholder 6"/>
          <p:cNvSpPr>
            <a:spLocks noGrp="1"/>
          </p:cNvSpPr>
          <p:nvPr>
            <p:ph type="dt" sz="quarter" idx="12"/>
          </p:nvPr>
        </p:nvSpPr>
        <p:spPr>
          <a:noFill/>
        </p:spPr>
        <p:txBody>
          <a:bodyPr/>
          <a:lstStyle/>
          <a:p>
            <a:fld id="{649C2506-790E-EA49-B73E-C63C7B8A4BF7}" type="datetime1">
              <a:rPr lang="en-US" smtClean="0"/>
              <a:t>4/9/12</a:t>
            </a:fld>
            <a:endParaRPr lang="en-US" smtClean="0"/>
          </a:p>
        </p:txBody>
      </p:sp>
      <p:sp>
        <p:nvSpPr>
          <p:cNvPr id="51206" name="Cube 11"/>
          <p:cNvSpPr>
            <a:spLocks noChangeArrowheads="1"/>
          </p:cNvSpPr>
          <p:nvPr/>
        </p:nvSpPr>
        <p:spPr bwMode="auto">
          <a:xfrm>
            <a:off x="1981200" y="25146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1207" name="Cube 12"/>
          <p:cNvSpPr>
            <a:spLocks noChangeArrowheads="1"/>
          </p:cNvSpPr>
          <p:nvPr/>
        </p:nvSpPr>
        <p:spPr bwMode="auto">
          <a:xfrm>
            <a:off x="6324600" y="2057400"/>
            <a:ext cx="838200" cy="19050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1208" name="Right Arrow 20"/>
          <p:cNvSpPr>
            <a:spLocks noChangeArrowheads="1"/>
          </p:cNvSpPr>
          <p:nvPr/>
        </p:nvSpPr>
        <p:spPr bwMode="auto">
          <a:xfrm>
            <a:off x="3962400" y="2057400"/>
            <a:ext cx="1447800" cy="533400"/>
          </a:xfrm>
          <a:prstGeom prst="righ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SYN</a:t>
            </a:r>
          </a:p>
        </p:txBody>
      </p:sp>
      <p:sp>
        <p:nvSpPr>
          <p:cNvPr id="51209" name="Right Arrow 24"/>
          <p:cNvSpPr>
            <a:spLocks noChangeArrowheads="1"/>
          </p:cNvSpPr>
          <p:nvPr/>
        </p:nvSpPr>
        <p:spPr bwMode="auto">
          <a:xfrm>
            <a:off x="3962400" y="3352800"/>
            <a:ext cx="1447800" cy="533400"/>
          </a:xfrm>
          <a:prstGeom prst="righ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ACK</a:t>
            </a:r>
          </a:p>
        </p:txBody>
      </p:sp>
      <p:sp>
        <p:nvSpPr>
          <p:cNvPr id="51210" name="Left Arrow 25"/>
          <p:cNvSpPr>
            <a:spLocks noChangeArrowheads="1"/>
          </p:cNvSpPr>
          <p:nvPr/>
        </p:nvSpPr>
        <p:spPr bwMode="auto">
          <a:xfrm>
            <a:off x="3886200" y="2743200"/>
            <a:ext cx="1447800" cy="533400"/>
          </a:xfrm>
          <a:prstGeom prst="lef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SYN-ACK</a:t>
            </a: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9"/>
          <p:cNvSpPr>
            <a:spLocks noGrp="1"/>
          </p:cNvSpPr>
          <p:nvPr>
            <p:ph type="title"/>
          </p:nvPr>
        </p:nvSpPr>
        <p:spPr/>
        <p:txBody>
          <a:bodyPr/>
          <a:lstStyle/>
          <a:p>
            <a:r>
              <a:rPr lang="en-US" smtClean="0">
                <a:ea typeface="ＭＳ Ｐゴシック" charset="-128"/>
                <a:cs typeface="ＭＳ Ｐゴシック" charset="-128"/>
              </a:rPr>
              <a:t>SYN Flood Attack</a:t>
            </a:r>
          </a:p>
        </p:txBody>
      </p:sp>
      <p:sp>
        <p:nvSpPr>
          <p:cNvPr id="52227" name="Footer Placeholder 4"/>
          <p:cNvSpPr>
            <a:spLocks noGrp="1"/>
          </p:cNvSpPr>
          <p:nvPr>
            <p:ph type="ftr" sz="quarter" idx="10"/>
          </p:nvPr>
        </p:nvSpPr>
        <p:spPr>
          <a:noFill/>
        </p:spPr>
        <p:txBody>
          <a:bodyPr/>
          <a:lstStyle/>
          <a:p>
            <a:r>
              <a:rPr lang="en-US" smtClean="0"/>
              <a:t>© 2010 Keith A. Pray</a:t>
            </a:r>
          </a:p>
        </p:txBody>
      </p:sp>
      <p:sp>
        <p:nvSpPr>
          <p:cNvPr id="52228" name="Slide Number Placeholder 5"/>
          <p:cNvSpPr>
            <a:spLocks noGrp="1"/>
          </p:cNvSpPr>
          <p:nvPr>
            <p:ph type="sldNum" sz="quarter" idx="11"/>
          </p:nvPr>
        </p:nvSpPr>
        <p:spPr>
          <a:noFill/>
        </p:spPr>
        <p:txBody>
          <a:bodyPr/>
          <a:lstStyle/>
          <a:p>
            <a:fld id="{6243DDA5-99B7-0941-8720-30A97DE8D9E8}" type="slidenum">
              <a:rPr lang="en-US" smtClean="0"/>
              <a:pPr/>
              <a:t>25</a:t>
            </a:fld>
            <a:endParaRPr lang="en-US" smtClean="0"/>
          </a:p>
        </p:txBody>
      </p:sp>
      <p:sp>
        <p:nvSpPr>
          <p:cNvPr id="52229" name="Date Placeholder 6"/>
          <p:cNvSpPr>
            <a:spLocks noGrp="1"/>
          </p:cNvSpPr>
          <p:nvPr>
            <p:ph type="dt" sz="quarter" idx="12"/>
          </p:nvPr>
        </p:nvSpPr>
        <p:spPr>
          <a:noFill/>
        </p:spPr>
        <p:txBody>
          <a:bodyPr/>
          <a:lstStyle/>
          <a:p>
            <a:fld id="{5077F6DD-F996-E74B-A33B-9331F1FC1818}" type="datetime1">
              <a:rPr lang="en-US" smtClean="0"/>
              <a:t>4/9/12</a:t>
            </a:fld>
            <a:endParaRPr lang="en-US" smtClean="0"/>
          </a:p>
        </p:txBody>
      </p:sp>
      <p:sp>
        <p:nvSpPr>
          <p:cNvPr id="52230" name="Cube 11"/>
          <p:cNvSpPr>
            <a:spLocks noChangeArrowheads="1"/>
          </p:cNvSpPr>
          <p:nvPr/>
        </p:nvSpPr>
        <p:spPr bwMode="auto">
          <a:xfrm>
            <a:off x="1981200" y="25146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2231" name="Cube 12"/>
          <p:cNvSpPr>
            <a:spLocks noChangeArrowheads="1"/>
          </p:cNvSpPr>
          <p:nvPr/>
        </p:nvSpPr>
        <p:spPr bwMode="auto">
          <a:xfrm>
            <a:off x="6324600" y="2057400"/>
            <a:ext cx="838200" cy="19050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2232" name="Right Arrow 20"/>
          <p:cNvSpPr>
            <a:spLocks noChangeArrowheads="1"/>
          </p:cNvSpPr>
          <p:nvPr/>
        </p:nvSpPr>
        <p:spPr bwMode="auto">
          <a:xfrm>
            <a:off x="3962400" y="2057400"/>
            <a:ext cx="1447800" cy="533400"/>
          </a:xfrm>
          <a:prstGeom prst="righ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SYN</a:t>
            </a:r>
          </a:p>
        </p:txBody>
      </p:sp>
      <p:sp>
        <p:nvSpPr>
          <p:cNvPr id="52233" name="Left Arrow 25"/>
          <p:cNvSpPr>
            <a:spLocks noChangeArrowheads="1"/>
          </p:cNvSpPr>
          <p:nvPr/>
        </p:nvSpPr>
        <p:spPr bwMode="auto">
          <a:xfrm rot="-1998995">
            <a:off x="3813175" y="3867150"/>
            <a:ext cx="1752600" cy="533400"/>
          </a:xfrm>
          <a:prstGeom prst="lef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SYN-ACK</a:t>
            </a:r>
          </a:p>
        </p:txBody>
      </p:sp>
      <p:sp>
        <p:nvSpPr>
          <p:cNvPr id="52234" name="Cube 10"/>
          <p:cNvSpPr>
            <a:spLocks noChangeArrowheads="1"/>
          </p:cNvSpPr>
          <p:nvPr/>
        </p:nvSpPr>
        <p:spPr bwMode="auto">
          <a:xfrm>
            <a:off x="1981200" y="44196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2235" name="TextBox 13"/>
          <p:cNvSpPr txBox="1">
            <a:spLocks noChangeArrowheads="1"/>
          </p:cNvSpPr>
          <p:nvPr/>
        </p:nvSpPr>
        <p:spPr bwMode="auto">
          <a:xfrm>
            <a:off x="1905000" y="1981200"/>
            <a:ext cx="1262063" cy="461963"/>
          </a:xfrm>
          <a:prstGeom prst="rect">
            <a:avLst/>
          </a:prstGeom>
          <a:noFill/>
          <a:ln w="9525">
            <a:noFill/>
            <a:miter lim="800000"/>
            <a:headEnd/>
            <a:tailEnd/>
          </a:ln>
        </p:spPr>
        <p:txBody>
          <a:bodyPr wrap="none">
            <a:prstTxWarp prst="textNoShape">
              <a:avLst/>
            </a:prstTxWarp>
            <a:spAutoFit/>
          </a:bodyPr>
          <a:lstStyle/>
          <a:p>
            <a:r>
              <a:rPr lang="en-US">
                <a:solidFill>
                  <a:srgbClr val="000000"/>
                </a:solidFill>
              </a:rPr>
              <a:t>Attacker</a:t>
            </a: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9"/>
          <p:cNvSpPr>
            <a:spLocks noGrp="1"/>
          </p:cNvSpPr>
          <p:nvPr>
            <p:ph type="title"/>
          </p:nvPr>
        </p:nvSpPr>
        <p:spPr/>
        <p:txBody>
          <a:bodyPr/>
          <a:lstStyle/>
          <a:p>
            <a:r>
              <a:rPr lang="en-US" smtClean="0">
                <a:ea typeface="ＭＳ Ｐゴシック" charset="-128"/>
                <a:cs typeface="ＭＳ Ｐゴシック" charset="-128"/>
              </a:rPr>
              <a:t>Ping Attack</a:t>
            </a:r>
          </a:p>
        </p:txBody>
      </p:sp>
      <p:sp>
        <p:nvSpPr>
          <p:cNvPr id="54275" name="Footer Placeholder 4"/>
          <p:cNvSpPr>
            <a:spLocks noGrp="1"/>
          </p:cNvSpPr>
          <p:nvPr>
            <p:ph type="ftr" sz="quarter" idx="10"/>
          </p:nvPr>
        </p:nvSpPr>
        <p:spPr>
          <a:noFill/>
        </p:spPr>
        <p:txBody>
          <a:bodyPr/>
          <a:lstStyle/>
          <a:p>
            <a:r>
              <a:rPr lang="en-US" smtClean="0"/>
              <a:t>© 2010 Keith A. Pray</a:t>
            </a:r>
          </a:p>
        </p:txBody>
      </p:sp>
      <p:sp>
        <p:nvSpPr>
          <p:cNvPr id="54276" name="Slide Number Placeholder 5"/>
          <p:cNvSpPr>
            <a:spLocks noGrp="1"/>
          </p:cNvSpPr>
          <p:nvPr>
            <p:ph type="sldNum" sz="quarter" idx="11"/>
          </p:nvPr>
        </p:nvSpPr>
        <p:spPr>
          <a:noFill/>
        </p:spPr>
        <p:txBody>
          <a:bodyPr/>
          <a:lstStyle/>
          <a:p>
            <a:fld id="{5C12CDA4-E841-644A-A21F-7C8AF4908D24}" type="slidenum">
              <a:rPr lang="en-US" smtClean="0"/>
              <a:pPr/>
              <a:t>26</a:t>
            </a:fld>
            <a:endParaRPr lang="en-US" smtClean="0"/>
          </a:p>
        </p:txBody>
      </p:sp>
      <p:sp>
        <p:nvSpPr>
          <p:cNvPr id="54277" name="Date Placeholder 6"/>
          <p:cNvSpPr>
            <a:spLocks noGrp="1"/>
          </p:cNvSpPr>
          <p:nvPr>
            <p:ph type="dt" sz="quarter" idx="12"/>
          </p:nvPr>
        </p:nvSpPr>
        <p:spPr>
          <a:noFill/>
        </p:spPr>
        <p:txBody>
          <a:bodyPr/>
          <a:lstStyle/>
          <a:p>
            <a:fld id="{EC385C23-0928-A04E-8D89-A79348F2CF7E}" type="datetime1">
              <a:rPr lang="en-US" smtClean="0"/>
              <a:t>4/9/12</a:t>
            </a:fld>
            <a:endParaRPr lang="en-US" smtClean="0"/>
          </a:p>
        </p:txBody>
      </p:sp>
      <p:sp>
        <p:nvSpPr>
          <p:cNvPr id="54278" name="Cube 11"/>
          <p:cNvSpPr>
            <a:spLocks noChangeArrowheads="1"/>
          </p:cNvSpPr>
          <p:nvPr/>
        </p:nvSpPr>
        <p:spPr bwMode="auto">
          <a:xfrm>
            <a:off x="228600" y="34290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79" name="Cube 12"/>
          <p:cNvSpPr>
            <a:spLocks noChangeArrowheads="1"/>
          </p:cNvSpPr>
          <p:nvPr/>
        </p:nvSpPr>
        <p:spPr bwMode="auto">
          <a:xfrm>
            <a:off x="3886200" y="1676400"/>
            <a:ext cx="838200" cy="19050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0" name="Right Arrow 20"/>
          <p:cNvSpPr>
            <a:spLocks noChangeArrowheads="1"/>
          </p:cNvSpPr>
          <p:nvPr/>
        </p:nvSpPr>
        <p:spPr bwMode="auto">
          <a:xfrm rot="-1037351">
            <a:off x="1371600" y="3276600"/>
            <a:ext cx="1447800" cy="533400"/>
          </a:xfrm>
          <a:prstGeom prst="righ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ping</a:t>
            </a:r>
          </a:p>
        </p:txBody>
      </p:sp>
      <p:sp>
        <p:nvSpPr>
          <p:cNvPr id="54281" name="TextBox 13"/>
          <p:cNvSpPr txBox="1">
            <a:spLocks noChangeArrowheads="1"/>
          </p:cNvSpPr>
          <p:nvPr/>
        </p:nvSpPr>
        <p:spPr bwMode="auto">
          <a:xfrm>
            <a:off x="152400" y="2895600"/>
            <a:ext cx="1262063" cy="461963"/>
          </a:xfrm>
          <a:prstGeom prst="rect">
            <a:avLst/>
          </a:prstGeom>
          <a:noFill/>
          <a:ln w="9525">
            <a:noFill/>
            <a:miter lim="800000"/>
            <a:headEnd/>
            <a:tailEnd/>
          </a:ln>
        </p:spPr>
        <p:txBody>
          <a:bodyPr wrap="none">
            <a:prstTxWarp prst="textNoShape">
              <a:avLst/>
            </a:prstTxWarp>
            <a:spAutoFit/>
          </a:bodyPr>
          <a:lstStyle/>
          <a:p>
            <a:r>
              <a:rPr lang="en-US">
                <a:solidFill>
                  <a:srgbClr val="000000"/>
                </a:solidFill>
              </a:rPr>
              <a:t>Attacker</a:t>
            </a:r>
          </a:p>
        </p:txBody>
      </p:sp>
      <p:sp>
        <p:nvSpPr>
          <p:cNvPr id="54282" name="Cube 14"/>
          <p:cNvSpPr>
            <a:spLocks noChangeArrowheads="1"/>
          </p:cNvSpPr>
          <p:nvPr/>
        </p:nvSpPr>
        <p:spPr bwMode="auto">
          <a:xfrm>
            <a:off x="3886200" y="4038600"/>
            <a:ext cx="838200" cy="19050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3" name="Cube 15"/>
          <p:cNvSpPr>
            <a:spLocks noChangeArrowheads="1"/>
          </p:cNvSpPr>
          <p:nvPr/>
        </p:nvSpPr>
        <p:spPr bwMode="auto">
          <a:xfrm>
            <a:off x="8077200" y="2667000"/>
            <a:ext cx="838200" cy="19050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4" name="Right Arrow 16"/>
          <p:cNvSpPr>
            <a:spLocks noChangeArrowheads="1"/>
          </p:cNvSpPr>
          <p:nvPr/>
        </p:nvSpPr>
        <p:spPr bwMode="auto">
          <a:xfrm rot="1047622">
            <a:off x="1447800" y="3962400"/>
            <a:ext cx="1447800" cy="533400"/>
          </a:xfrm>
          <a:prstGeom prst="rightArrow">
            <a:avLst>
              <a:gd name="adj1" fmla="val 50000"/>
              <a:gd name="adj2" fmla="val 50001"/>
            </a:avLst>
          </a:prstGeom>
          <a:noFill/>
          <a:ln w="9525">
            <a:solidFill>
              <a:schemeClr val="tx1"/>
            </a:solidFill>
            <a:round/>
            <a:headEnd/>
            <a:tailEnd/>
          </a:ln>
        </p:spPr>
        <p:txBody>
          <a:bodyPr wrap="none" anchor="ctr">
            <a:prstTxWarp prst="textNoShape">
              <a:avLst/>
            </a:prstTxWarp>
          </a:bodyPr>
          <a:lstStyle/>
          <a:p>
            <a:pPr>
              <a:lnSpc>
                <a:spcPct val="80000"/>
              </a:lnSpc>
            </a:pPr>
            <a:r>
              <a:rPr lang="en-US" sz="1300">
                <a:solidFill>
                  <a:srgbClr val="000000"/>
                </a:solidFill>
              </a:rPr>
              <a:t>ping</a:t>
            </a:r>
          </a:p>
        </p:txBody>
      </p:sp>
      <p:sp>
        <p:nvSpPr>
          <p:cNvPr id="54285" name="Cube 17"/>
          <p:cNvSpPr>
            <a:spLocks noChangeArrowheads="1"/>
          </p:cNvSpPr>
          <p:nvPr/>
        </p:nvSpPr>
        <p:spPr bwMode="auto">
          <a:xfrm>
            <a:off x="6019800" y="9144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6" name="Cube 19"/>
          <p:cNvSpPr>
            <a:spLocks noChangeArrowheads="1"/>
          </p:cNvSpPr>
          <p:nvPr/>
        </p:nvSpPr>
        <p:spPr bwMode="auto">
          <a:xfrm>
            <a:off x="6019800" y="20574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7" name="Cube 21"/>
          <p:cNvSpPr>
            <a:spLocks noChangeArrowheads="1"/>
          </p:cNvSpPr>
          <p:nvPr/>
        </p:nvSpPr>
        <p:spPr bwMode="auto">
          <a:xfrm>
            <a:off x="6019800" y="32004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8" name="Cube 22"/>
          <p:cNvSpPr>
            <a:spLocks noChangeArrowheads="1"/>
          </p:cNvSpPr>
          <p:nvPr/>
        </p:nvSpPr>
        <p:spPr bwMode="auto">
          <a:xfrm>
            <a:off x="6019800" y="43434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54289" name="Cube 23"/>
          <p:cNvSpPr>
            <a:spLocks noChangeArrowheads="1"/>
          </p:cNvSpPr>
          <p:nvPr/>
        </p:nvSpPr>
        <p:spPr bwMode="auto">
          <a:xfrm>
            <a:off x="6019800" y="5486400"/>
            <a:ext cx="990600" cy="990600"/>
          </a:xfrm>
          <a:prstGeom prst="cube">
            <a:avLst>
              <a:gd name="adj" fmla="val 25000"/>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cxnSp>
        <p:nvCxnSpPr>
          <p:cNvPr id="54290" name="Straight Arrow Connector 26"/>
          <p:cNvCxnSpPr>
            <a:cxnSpLocks noChangeShapeType="1"/>
            <a:stCxn id="54279" idx="5"/>
            <a:endCxn id="54285" idx="2"/>
          </p:cNvCxnSpPr>
          <p:nvPr/>
        </p:nvCxnSpPr>
        <p:spPr bwMode="auto">
          <a:xfrm flipV="1">
            <a:off x="4724400" y="1533525"/>
            <a:ext cx="1295400" cy="990600"/>
          </a:xfrm>
          <a:prstGeom prst="straightConnector1">
            <a:avLst/>
          </a:prstGeom>
          <a:noFill/>
          <a:ln w="9525">
            <a:solidFill>
              <a:schemeClr val="tx1"/>
            </a:solidFill>
            <a:round/>
            <a:headEnd/>
            <a:tailEnd type="arrow" w="med" len="med"/>
          </a:ln>
        </p:spPr>
      </p:cxnSp>
      <p:cxnSp>
        <p:nvCxnSpPr>
          <p:cNvPr id="54291" name="Straight Arrow Connector 28"/>
          <p:cNvCxnSpPr>
            <a:cxnSpLocks noChangeShapeType="1"/>
            <a:endCxn id="54286" idx="2"/>
          </p:cNvCxnSpPr>
          <p:nvPr/>
        </p:nvCxnSpPr>
        <p:spPr bwMode="auto">
          <a:xfrm flipV="1">
            <a:off x="4724400" y="2676525"/>
            <a:ext cx="1295400" cy="66675"/>
          </a:xfrm>
          <a:prstGeom prst="straightConnector1">
            <a:avLst/>
          </a:prstGeom>
          <a:noFill/>
          <a:ln w="9525">
            <a:solidFill>
              <a:schemeClr val="tx1"/>
            </a:solidFill>
            <a:round/>
            <a:headEnd/>
            <a:tailEnd type="arrow" w="med" len="med"/>
          </a:ln>
        </p:spPr>
      </p:cxnSp>
      <p:cxnSp>
        <p:nvCxnSpPr>
          <p:cNvPr id="54292" name="Straight Arrow Connector 30"/>
          <p:cNvCxnSpPr>
            <a:cxnSpLocks noChangeShapeType="1"/>
            <a:stCxn id="54282" idx="5"/>
            <a:endCxn id="54287" idx="2"/>
          </p:cNvCxnSpPr>
          <p:nvPr/>
        </p:nvCxnSpPr>
        <p:spPr bwMode="auto">
          <a:xfrm flipV="1">
            <a:off x="4724400" y="3819525"/>
            <a:ext cx="1295400" cy="1066800"/>
          </a:xfrm>
          <a:prstGeom prst="straightConnector1">
            <a:avLst/>
          </a:prstGeom>
          <a:noFill/>
          <a:ln w="9525">
            <a:solidFill>
              <a:schemeClr val="tx1"/>
            </a:solidFill>
            <a:round/>
            <a:headEnd/>
            <a:tailEnd type="arrow" w="med" len="med"/>
          </a:ln>
        </p:spPr>
      </p:cxnSp>
      <p:cxnSp>
        <p:nvCxnSpPr>
          <p:cNvPr id="54293" name="Straight Arrow Connector 32"/>
          <p:cNvCxnSpPr>
            <a:cxnSpLocks noChangeShapeType="1"/>
            <a:endCxn id="54288" idx="2"/>
          </p:cNvCxnSpPr>
          <p:nvPr/>
        </p:nvCxnSpPr>
        <p:spPr bwMode="auto">
          <a:xfrm flipV="1">
            <a:off x="4724400" y="4962525"/>
            <a:ext cx="1295400" cy="66675"/>
          </a:xfrm>
          <a:prstGeom prst="straightConnector1">
            <a:avLst/>
          </a:prstGeom>
          <a:noFill/>
          <a:ln w="9525">
            <a:solidFill>
              <a:schemeClr val="tx1"/>
            </a:solidFill>
            <a:round/>
            <a:headEnd/>
            <a:tailEnd type="arrow" w="med" len="med"/>
          </a:ln>
        </p:spPr>
      </p:cxnSp>
      <p:cxnSp>
        <p:nvCxnSpPr>
          <p:cNvPr id="54294" name="Straight Arrow Connector 34"/>
          <p:cNvCxnSpPr>
            <a:cxnSpLocks noChangeShapeType="1"/>
            <a:endCxn id="54289" idx="2"/>
          </p:cNvCxnSpPr>
          <p:nvPr/>
        </p:nvCxnSpPr>
        <p:spPr bwMode="auto">
          <a:xfrm>
            <a:off x="4724400" y="5105400"/>
            <a:ext cx="1295400" cy="1000125"/>
          </a:xfrm>
          <a:prstGeom prst="straightConnector1">
            <a:avLst/>
          </a:prstGeom>
          <a:noFill/>
          <a:ln w="9525">
            <a:solidFill>
              <a:schemeClr val="tx1"/>
            </a:solidFill>
            <a:round/>
            <a:headEnd/>
            <a:tailEnd type="arrow" w="med" len="med"/>
          </a:ln>
        </p:spPr>
      </p:cxnSp>
      <p:cxnSp>
        <p:nvCxnSpPr>
          <p:cNvPr id="54295" name="Straight Arrow Connector 37"/>
          <p:cNvCxnSpPr>
            <a:cxnSpLocks noChangeShapeType="1"/>
          </p:cNvCxnSpPr>
          <p:nvPr/>
        </p:nvCxnSpPr>
        <p:spPr bwMode="auto">
          <a:xfrm rot="16200000" flipH="1">
            <a:off x="6667500" y="1714500"/>
            <a:ext cx="1752600" cy="1066800"/>
          </a:xfrm>
          <a:prstGeom prst="straightConnector1">
            <a:avLst/>
          </a:prstGeom>
          <a:noFill/>
          <a:ln w="9525">
            <a:solidFill>
              <a:schemeClr val="tx1"/>
            </a:solidFill>
            <a:round/>
            <a:headEnd/>
            <a:tailEnd type="arrow" w="med" len="med"/>
          </a:ln>
        </p:spPr>
      </p:cxnSp>
      <p:cxnSp>
        <p:nvCxnSpPr>
          <p:cNvPr id="54296" name="Straight Arrow Connector 39"/>
          <p:cNvCxnSpPr>
            <a:cxnSpLocks noChangeShapeType="1"/>
            <a:stCxn id="54286" idx="5"/>
          </p:cNvCxnSpPr>
          <p:nvPr/>
        </p:nvCxnSpPr>
        <p:spPr bwMode="auto">
          <a:xfrm>
            <a:off x="7010400" y="2428875"/>
            <a:ext cx="990600" cy="1000125"/>
          </a:xfrm>
          <a:prstGeom prst="straightConnector1">
            <a:avLst/>
          </a:prstGeom>
          <a:noFill/>
          <a:ln w="9525">
            <a:solidFill>
              <a:schemeClr val="tx1"/>
            </a:solidFill>
            <a:round/>
            <a:headEnd/>
            <a:tailEnd type="arrow" w="med" len="med"/>
          </a:ln>
        </p:spPr>
      </p:cxnSp>
      <p:cxnSp>
        <p:nvCxnSpPr>
          <p:cNvPr id="54297" name="Straight Arrow Connector 41"/>
          <p:cNvCxnSpPr>
            <a:cxnSpLocks noChangeShapeType="1"/>
            <a:stCxn id="54287" idx="5"/>
            <a:endCxn id="54283" idx="2"/>
          </p:cNvCxnSpPr>
          <p:nvPr/>
        </p:nvCxnSpPr>
        <p:spPr bwMode="auto">
          <a:xfrm>
            <a:off x="7010400" y="3571875"/>
            <a:ext cx="1066800" cy="152400"/>
          </a:xfrm>
          <a:prstGeom prst="straightConnector1">
            <a:avLst/>
          </a:prstGeom>
          <a:noFill/>
          <a:ln w="9525">
            <a:solidFill>
              <a:schemeClr val="tx1"/>
            </a:solidFill>
            <a:round/>
            <a:headEnd/>
            <a:tailEnd type="arrow" w="med" len="med"/>
          </a:ln>
        </p:spPr>
      </p:cxnSp>
      <p:cxnSp>
        <p:nvCxnSpPr>
          <p:cNvPr id="54298" name="Straight Arrow Connector 43"/>
          <p:cNvCxnSpPr>
            <a:cxnSpLocks noChangeShapeType="1"/>
          </p:cNvCxnSpPr>
          <p:nvPr/>
        </p:nvCxnSpPr>
        <p:spPr bwMode="auto">
          <a:xfrm flipV="1">
            <a:off x="6934200" y="4038600"/>
            <a:ext cx="1066800" cy="762000"/>
          </a:xfrm>
          <a:prstGeom prst="straightConnector1">
            <a:avLst/>
          </a:prstGeom>
          <a:noFill/>
          <a:ln w="9525">
            <a:solidFill>
              <a:schemeClr val="tx1"/>
            </a:solidFill>
            <a:round/>
            <a:headEnd/>
            <a:tailEnd type="arrow" w="med" len="med"/>
          </a:ln>
        </p:spPr>
      </p:cxnSp>
      <p:cxnSp>
        <p:nvCxnSpPr>
          <p:cNvPr id="54299" name="Straight Arrow Connector 45"/>
          <p:cNvCxnSpPr>
            <a:cxnSpLocks noChangeShapeType="1"/>
            <a:stCxn id="54289" idx="5"/>
          </p:cNvCxnSpPr>
          <p:nvPr/>
        </p:nvCxnSpPr>
        <p:spPr bwMode="auto">
          <a:xfrm flipV="1">
            <a:off x="7010400" y="4343400"/>
            <a:ext cx="990600" cy="1514475"/>
          </a:xfrm>
          <a:prstGeom prst="straightConnector1">
            <a:avLst/>
          </a:prstGeom>
          <a:noFill/>
          <a:ln w="9525">
            <a:solidFill>
              <a:schemeClr val="tx1"/>
            </a:solidFill>
            <a:round/>
            <a:headEnd/>
            <a:tailEnd type="arrow" w="med" len="med"/>
          </a:ln>
        </p:spPr>
      </p:cxn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p:spPr>
        <p:txBody>
          <a:bodyPr/>
          <a:lstStyle/>
          <a:p>
            <a:r>
              <a:rPr lang="en-US" smtClean="0"/>
              <a:t>© 2010 Keith A. Pray</a:t>
            </a:r>
          </a:p>
        </p:txBody>
      </p:sp>
      <p:sp>
        <p:nvSpPr>
          <p:cNvPr id="56323" name="Slide Number Placeholder 4"/>
          <p:cNvSpPr>
            <a:spLocks noGrp="1"/>
          </p:cNvSpPr>
          <p:nvPr>
            <p:ph type="sldNum" sz="quarter" idx="11"/>
          </p:nvPr>
        </p:nvSpPr>
        <p:spPr>
          <a:noFill/>
        </p:spPr>
        <p:txBody>
          <a:bodyPr/>
          <a:lstStyle/>
          <a:p>
            <a:fld id="{38A750D3-406F-224F-8884-6BEA54C24D21}" type="slidenum">
              <a:rPr lang="en-US"/>
              <a:pPr/>
              <a:t>27</a:t>
            </a:fld>
            <a:endParaRPr lang="en-US"/>
          </a:p>
        </p:txBody>
      </p:sp>
      <p:sp>
        <p:nvSpPr>
          <p:cNvPr id="56324" name="Date Placeholder 5"/>
          <p:cNvSpPr>
            <a:spLocks noGrp="1"/>
          </p:cNvSpPr>
          <p:nvPr>
            <p:ph type="dt" sz="quarter" idx="12"/>
          </p:nvPr>
        </p:nvSpPr>
        <p:spPr>
          <a:noFill/>
        </p:spPr>
        <p:txBody>
          <a:bodyPr/>
          <a:lstStyle/>
          <a:p>
            <a:fld id="{38596CB4-383F-9848-A0FC-B77E8CF34ED9}" type="datetime1">
              <a:rPr lang="en-US" smtClean="0"/>
              <a:t>4/9/12</a:t>
            </a:fld>
            <a:endParaRPr lang="en-US" smtClean="0"/>
          </a:p>
        </p:txBody>
      </p:sp>
      <p:sp>
        <p:nvSpPr>
          <p:cNvPr id="5632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Why</a:t>
            </a:r>
          </a:p>
        </p:txBody>
      </p:sp>
      <p:sp>
        <p:nvSpPr>
          <p:cNvPr id="5632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0"/>
          </p:nvPr>
        </p:nvSpPr>
        <p:spPr>
          <a:noFill/>
        </p:spPr>
        <p:txBody>
          <a:bodyPr/>
          <a:lstStyle/>
          <a:p>
            <a:r>
              <a:rPr lang="en-US" smtClean="0"/>
              <a:t>© 2010 Keith A. Pray</a:t>
            </a:r>
          </a:p>
        </p:txBody>
      </p:sp>
      <p:sp>
        <p:nvSpPr>
          <p:cNvPr id="58371" name="Slide Number Placeholder 4"/>
          <p:cNvSpPr>
            <a:spLocks noGrp="1"/>
          </p:cNvSpPr>
          <p:nvPr>
            <p:ph type="sldNum" sz="quarter" idx="11"/>
          </p:nvPr>
        </p:nvSpPr>
        <p:spPr>
          <a:noFill/>
        </p:spPr>
        <p:txBody>
          <a:bodyPr/>
          <a:lstStyle/>
          <a:p>
            <a:fld id="{45CDEC0C-3B37-5F4F-8F60-A16DE3C88ECE}" type="slidenum">
              <a:rPr lang="en-US"/>
              <a:pPr/>
              <a:t>28</a:t>
            </a:fld>
            <a:endParaRPr lang="en-US"/>
          </a:p>
        </p:txBody>
      </p:sp>
      <p:sp>
        <p:nvSpPr>
          <p:cNvPr id="58372" name="Date Placeholder 5"/>
          <p:cNvSpPr>
            <a:spLocks noGrp="1"/>
          </p:cNvSpPr>
          <p:nvPr>
            <p:ph type="dt" sz="quarter" idx="12"/>
          </p:nvPr>
        </p:nvSpPr>
        <p:spPr>
          <a:noFill/>
        </p:spPr>
        <p:txBody>
          <a:bodyPr/>
          <a:lstStyle/>
          <a:p>
            <a:fld id="{079B1B26-A5DE-934F-88E4-3DED6F410022}" type="datetime1">
              <a:rPr lang="en-US" smtClean="0"/>
              <a:t>4/9/12</a:t>
            </a:fld>
            <a:endParaRPr lang="en-US" smtClean="0"/>
          </a:p>
        </p:txBody>
      </p:sp>
      <p:sp>
        <p:nvSpPr>
          <p:cNvPr id="5837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Time</a:t>
            </a:r>
            <a:endParaRPr lang="en-US" sz="3200">
              <a:ea typeface="ＭＳ Ｐゴシック" charset="-128"/>
              <a:cs typeface="ＭＳ Ｐゴシック" charset="-128"/>
            </a:endParaRPr>
          </a:p>
        </p:txBody>
      </p:sp>
      <p:sp>
        <p:nvSpPr>
          <p:cNvPr id="5837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What is different now compared to:</a:t>
            </a:r>
          </a:p>
          <a:p>
            <a:pPr lvl="1" eaLnBrk="1" hangingPunct="1"/>
            <a:r>
              <a:rPr lang="en-US"/>
              <a:t>10 years ago?</a:t>
            </a:r>
          </a:p>
          <a:p>
            <a:pPr lvl="1" eaLnBrk="1" hangingPunct="1"/>
            <a:r>
              <a:rPr lang="en-US"/>
              <a:t>20 years ago?</a:t>
            </a:r>
          </a:p>
          <a:p>
            <a:pPr lvl="1" eaLnBrk="1" hangingPunct="1"/>
            <a:r>
              <a:rPr lang="en-US"/>
              <a:t>30 years ago?</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10"/>
          </p:nvPr>
        </p:nvSpPr>
        <p:spPr>
          <a:noFill/>
        </p:spPr>
        <p:txBody>
          <a:bodyPr/>
          <a:lstStyle/>
          <a:p>
            <a:r>
              <a:rPr lang="en-US" smtClean="0"/>
              <a:t>© 2010 Keith A. Pray</a:t>
            </a:r>
          </a:p>
        </p:txBody>
      </p:sp>
      <p:sp>
        <p:nvSpPr>
          <p:cNvPr id="60419" name="Slide Number Placeholder 4"/>
          <p:cNvSpPr>
            <a:spLocks noGrp="1"/>
          </p:cNvSpPr>
          <p:nvPr>
            <p:ph type="sldNum" sz="quarter" idx="11"/>
          </p:nvPr>
        </p:nvSpPr>
        <p:spPr>
          <a:noFill/>
        </p:spPr>
        <p:txBody>
          <a:bodyPr/>
          <a:lstStyle/>
          <a:p>
            <a:fld id="{530203FA-4A8D-E74F-8C3F-1D1697C0B027}" type="slidenum">
              <a:rPr lang="en-US"/>
              <a:pPr/>
              <a:t>29</a:t>
            </a:fld>
            <a:endParaRPr lang="en-US"/>
          </a:p>
        </p:txBody>
      </p:sp>
      <p:sp>
        <p:nvSpPr>
          <p:cNvPr id="60420" name="Date Placeholder 5"/>
          <p:cNvSpPr>
            <a:spLocks noGrp="1"/>
          </p:cNvSpPr>
          <p:nvPr>
            <p:ph type="dt" sz="quarter" idx="12"/>
          </p:nvPr>
        </p:nvSpPr>
        <p:spPr>
          <a:noFill/>
        </p:spPr>
        <p:txBody>
          <a:bodyPr/>
          <a:lstStyle/>
          <a:p>
            <a:fld id="{EBD35D50-8974-264A-93FF-7C50C82928EC}" type="datetime1">
              <a:rPr lang="en-US" smtClean="0"/>
              <a:t>4/9/12</a:t>
            </a:fld>
            <a:endParaRPr lang="en-US" smtClean="0"/>
          </a:p>
        </p:txBody>
      </p:sp>
      <p:sp>
        <p:nvSpPr>
          <p:cNvPr id="6042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Doers</a:t>
            </a:r>
          </a:p>
        </p:txBody>
      </p:sp>
      <p:sp>
        <p:nvSpPr>
          <p:cNvPr id="6042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Hacker or Cracker</a:t>
            </a:r>
          </a:p>
          <a:p>
            <a:pPr lvl="1" eaLnBrk="1" hangingPunct="1"/>
            <a:r>
              <a:rPr lang="en-US"/>
              <a:t>Pre-1980 - Golden Age </a:t>
            </a:r>
            <a:r>
              <a:rPr lang="en-US">
                <a:sym typeface="Wingdings" charset="2"/>
              </a:rPr>
              <a:t> ?</a:t>
            </a:r>
          </a:p>
          <a:p>
            <a:pPr lvl="1" eaLnBrk="1" hangingPunct="1"/>
            <a:r>
              <a:rPr lang="en-US">
                <a:sym typeface="Wingdings" charset="2"/>
              </a:rPr>
              <a:t>Eighties</a:t>
            </a:r>
          </a:p>
          <a:p>
            <a:pPr lvl="1" eaLnBrk="1" hangingPunct="1"/>
            <a:r>
              <a:rPr lang="en-US">
                <a:sym typeface="Wingdings" charset="2"/>
              </a:rPr>
              <a:t>Nineties</a:t>
            </a:r>
          </a:p>
          <a:p>
            <a:pPr lvl="1" eaLnBrk="1" hangingPunct="1"/>
            <a:r>
              <a:rPr lang="en-US">
                <a:sym typeface="Wingdings" charset="2"/>
              </a:rPr>
              <a:t>Naughts</a:t>
            </a:r>
          </a:p>
          <a:p>
            <a:pPr lvl="1" eaLnBrk="1" hangingPunct="1"/>
            <a:endParaRPr lang="en-US">
              <a:sym typeface="Wingdings" charset="2"/>
            </a:endParaRPr>
          </a:p>
          <a:p>
            <a:pPr eaLnBrk="1" hangingPunct="1"/>
            <a:r>
              <a:rPr lang="en-US">
                <a:ea typeface="ＭＳ Ｐゴシック" charset="-128"/>
                <a:cs typeface="ＭＳ Ｐゴシック" charset="-128"/>
              </a:rPr>
              <a:t>Criminal Hacking == Cracking?</a:t>
            </a:r>
          </a:p>
          <a:p>
            <a:pPr eaLnBrk="1" hangingPunct="1"/>
            <a:endParaRPr lang="en-US">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2010 Keith A. Pray</a:t>
            </a:r>
          </a:p>
        </p:txBody>
      </p:sp>
      <p:sp>
        <p:nvSpPr>
          <p:cNvPr id="21507" name="Slide Number Placeholder 4"/>
          <p:cNvSpPr>
            <a:spLocks noGrp="1"/>
          </p:cNvSpPr>
          <p:nvPr>
            <p:ph type="sldNum" sz="quarter" idx="11"/>
          </p:nvPr>
        </p:nvSpPr>
        <p:spPr>
          <a:noFill/>
        </p:spPr>
        <p:txBody>
          <a:bodyPr/>
          <a:lstStyle/>
          <a:p>
            <a:fld id="{86640772-2D1E-6545-ACC8-3C37B49BD30E}" type="slidenum">
              <a:rPr lang="en-US"/>
              <a:pPr/>
              <a:t>3</a:t>
            </a:fld>
            <a:endParaRPr lang="en-US"/>
          </a:p>
        </p:txBody>
      </p:sp>
      <p:sp>
        <p:nvSpPr>
          <p:cNvPr id="21508" name="Date Placeholder 5"/>
          <p:cNvSpPr>
            <a:spLocks noGrp="1"/>
          </p:cNvSpPr>
          <p:nvPr>
            <p:ph type="dt" sz="quarter" idx="12"/>
          </p:nvPr>
        </p:nvSpPr>
        <p:spPr>
          <a:noFill/>
        </p:spPr>
        <p:txBody>
          <a:bodyPr/>
          <a:lstStyle/>
          <a:p>
            <a:fld id="{FA5F1E02-76F7-684D-BA14-8A70C3F8EE9E}" type="datetime1">
              <a:rPr lang="en-US" smtClean="0"/>
              <a:t>4/9/12</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21510"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Students Present Crime</a:t>
            </a:r>
          </a:p>
          <a:p>
            <a:pPr marL="571500" indent="-571500" eaLnBrk="1" hangingPunct="1">
              <a:buFont typeface="Times" charset="0"/>
              <a:buAutoNum type="arabicPeriod"/>
            </a:pPr>
            <a:r>
              <a:rPr lang="en-US" sz="2400" dirty="0" smtClean="0">
                <a:ea typeface="ＭＳ Ｐゴシック" charset="-128"/>
                <a:cs typeface="ＭＳ Ｐゴシック" charset="-128"/>
              </a:rPr>
              <a:t>Crime (Maybe)</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Guest Speaker</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3"/>
          <p:cNvSpPr>
            <a:spLocks noGrp="1"/>
          </p:cNvSpPr>
          <p:nvPr>
            <p:ph type="ftr" sz="quarter" idx="10"/>
          </p:nvPr>
        </p:nvSpPr>
        <p:spPr>
          <a:noFill/>
        </p:spPr>
        <p:txBody>
          <a:bodyPr/>
          <a:lstStyle/>
          <a:p>
            <a:r>
              <a:rPr lang="en-US" smtClean="0"/>
              <a:t>© 2010 Keith A. Pray</a:t>
            </a:r>
          </a:p>
        </p:txBody>
      </p:sp>
      <p:sp>
        <p:nvSpPr>
          <p:cNvPr id="62467" name="Slide Number Placeholder 4"/>
          <p:cNvSpPr>
            <a:spLocks noGrp="1"/>
          </p:cNvSpPr>
          <p:nvPr>
            <p:ph type="sldNum" sz="quarter" idx="11"/>
          </p:nvPr>
        </p:nvSpPr>
        <p:spPr>
          <a:noFill/>
        </p:spPr>
        <p:txBody>
          <a:bodyPr/>
          <a:lstStyle/>
          <a:p>
            <a:fld id="{673018C1-5DE5-0644-B4D6-6C5CB5E65981}" type="slidenum">
              <a:rPr lang="en-US"/>
              <a:pPr/>
              <a:t>30</a:t>
            </a:fld>
            <a:endParaRPr lang="en-US"/>
          </a:p>
        </p:txBody>
      </p:sp>
      <p:sp>
        <p:nvSpPr>
          <p:cNvPr id="62468" name="Date Placeholder 5"/>
          <p:cNvSpPr>
            <a:spLocks noGrp="1"/>
          </p:cNvSpPr>
          <p:nvPr>
            <p:ph type="dt" sz="quarter" idx="12"/>
          </p:nvPr>
        </p:nvSpPr>
        <p:spPr>
          <a:noFill/>
        </p:spPr>
        <p:txBody>
          <a:bodyPr/>
          <a:lstStyle/>
          <a:p>
            <a:fld id="{8772C3F1-7601-1045-9894-CD0E413E5B58}" type="datetime1">
              <a:rPr lang="en-US" smtClean="0"/>
              <a:t>4/9/12</a:t>
            </a:fld>
            <a:endParaRPr lang="en-US" smtClean="0"/>
          </a:p>
        </p:txBody>
      </p:sp>
      <p:sp>
        <p:nvSpPr>
          <p:cNvPr id="6246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Gain</a:t>
            </a:r>
            <a:endParaRPr lang="en-US" sz="3200">
              <a:ea typeface="ＭＳ Ｐゴシック" charset="-128"/>
              <a:cs typeface="ＭＳ Ｐゴシック" charset="-128"/>
            </a:endParaRPr>
          </a:p>
        </p:txBody>
      </p:sp>
      <p:sp>
        <p:nvSpPr>
          <p:cNvPr id="62470"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Justifications for Computing Crimes?</a:t>
            </a:r>
          </a:p>
          <a:p>
            <a:pPr eaLnBrk="1" hangingPunct="1"/>
            <a:r>
              <a:rPr lang="en-US">
                <a:ea typeface="ＭＳ Ｐゴシック" charset="-128"/>
                <a:cs typeface="ＭＳ Ｐゴシック" charset="-128"/>
              </a:rPr>
              <a:t>What can be done after access is gained?</a:t>
            </a:r>
          </a:p>
          <a:p>
            <a:pPr lvl="1" eaLnBrk="1" hangingPunct="1"/>
            <a:r>
              <a:rPr lang="en-US"/>
              <a:t>What resources are available?</a:t>
            </a:r>
          </a:p>
          <a:p>
            <a:pPr lvl="1" eaLnBrk="1" hangingPunct="1"/>
            <a:r>
              <a:rPr lang="en-US"/>
              <a:t>How valuable are they?</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p:spPr>
        <p:txBody>
          <a:bodyPr/>
          <a:lstStyle/>
          <a:p>
            <a:r>
              <a:rPr lang="en-US" smtClean="0"/>
              <a:t>© 2010 Keith A. Pray</a:t>
            </a:r>
          </a:p>
        </p:txBody>
      </p:sp>
      <p:sp>
        <p:nvSpPr>
          <p:cNvPr id="64515" name="Slide Number Placeholder 4"/>
          <p:cNvSpPr>
            <a:spLocks noGrp="1"/>
          </p:cNvSpPr>
          <p:nvPr>
            <p:ph type="sldNum" sz="quarter" idx="11"/>
          </p:nvPr>
        </p:nvSpPr>
        <p:spPr>
          <a:noFill/>
        </p:spPr>
        <p:txBody>
          <a:bodyPr/>
          <a:lstStyle/>
          <a:p>
            <a:fld id="{061A53AD-7ADB-424E-9692-730894183F85}" type="slidenum">
              <a:rPr lang="en-US"/>
              <a:pPr/>
              <a:t>31</a:t>
            </a:fld>
            <a:endParaRPr lang="en-US"/>
          </a:p>
        </p:txBody>
      </p:sp>
      <p:sp>
        <p:nvSpPr>
          <p:cNvPr id="64516" name="Date Placeholder 5"/>
          <p:cNvSpPr>
            <a:spLocks noGrp="1"/>
          </p:cNvSpPr>
          <p:nvPr>
            <p:ph type="dt" sz="quarter" idx="12"/>
          </p:nvPr>
        </p:nvSpPr>
        <p:spPr>
          <a:noFill/>
        </p:spPr>
        <p:txBody>
          <a:bodyPr/>
          <a:lstStyle/>
          <a:p>
            <a:fld id="{3CA432E7-D36D-134D-9B82-D8513E0C19F2}" type="datetime1">
              <a:rPr lang="en-US" smtClean="0"/>
              <a:t>4/9/12</a:t>
            </a:fld>
            <a:endParaRPr lang="en-US" smtClean="0"/>
          </a:p>
        </p:txBody>
      </p:sp>
      <p:sp>
        <p:nvSpPr>
          <p:cNvPr id="6451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Pay</a:t>
            </a:r>
          </a:p>
        </p:txBody>
      </p:sp>
      <p:sp>
        <p:nvSpPr>
          <p:cNvPr id="64518" name="Rectangle 3"/>
          <p:cNvSpPr>
            <a:spLocks noGrp="1" noChangeArrowheads="1"/>
          </p:cNvSpPr>
          <p:nvPr>
            <p:ph type="body" idx="1"/>
          </p:nvPr>
        </p:nvSpPr>
        <p:spPr>
          <a:xfrm>
            <a:off x="457200" y="1600200"/>
            <a:ext cx="8178800" cy="4876800"/>
          </a:xfrm>
        </p:spPr>
        <p:txBody>
          <a:bodyPr/>
          <a:lstStyle/>
          <a:p>
            <a:pPr eaLnBrk="1" hangingPunct="1">
              <a:lnSpc>
                <a:spcPct val="90000"/>
              </a:lnSpc>
            </a:pPr>
            <a:r>
              <a:rPr lang="en-US" sz="2000">
                <a:ea typeface="ＭＳ Ｐゴシック" charset="-128"/>
                <a:cs typeface="ＭＳ Ｐゴシック" charset="-128"/>
              </a:rPr>
              <a:t>Computer Fraud and Abuse Act (1986)</a:t>
            </a:r>
          </a:p>
          <a:p>
            <a:pPr lvl="1" eaLnBrk="1" hangingPunct="1">
              <a:lnSpc>
                <a:spcPct val="90000"/>
              </a:lnSpc>
            </a:pPr>
            <a:r>
              <a:rPr lang="en-US" sz="1400"/>
              <a:t>Bans :</a:t>
            </a:r>
          </a:p>
          <a:p>
            <a:pPr lvl="2" eaLnBrk="1" hangingPunct="1">
              <a:lnSpc>
                <a:spcPct val="90000"/>
              </a:lnSpc>
            </a:pPr>
            <a:r>
              <a:rPr lang="en-US" sz="1600">
                <a:ea typeface="ＭＳ Ｐゴシック" charset="-128"/>
              </a:rPr>
              <a:t>unauthorized access or use of computers, copying, modifying, or destroying data, disclosing of passwords.</a:t>
            </a:r>
          </a:p>
          <a:p>
            <a:pPr lvl="2" eaLnBrk="1" hangingPunct="1">
              <a:lnSpc>
                <a:spcPct val="90000"/>
              </a:lnSpc>
            </a:pPr>
            <a:r>
              <a:rPr lang="en-US" sz="1600">
                <a:ea typeface="ＭＳ Ｐゴシック" charset="-128"/>
              </a:rPr>
              <a:t>disrupting government and utilities.</a:t>
            </a:r>
          </a:p>
          <a:p>
            <a:pPr lvl="1" eaLnBrk="1" hangingPunct="1">
              <a:lnSpc>
                <a:spcPct val="90000"/>
              </a:lnSpc>
            </a:pPr>
            <a:r>
              <a:rPr lang="en-US" sz="1400"/>
              <a:t>Covers government, financial, medical, and interstate systems.</a:t>
            </a:r>
          </a:p>
          <a:p>
            <a:pPr eaLnBrk="1" hangingPunct="1">
              <a:lnSpc>
                <a:spcPct val="90000"/>
              </a:lnSpc>
            </a:pPr>
            <a:r>
              <a:rPr lang="en-US" sz="2000">
                <a:ea typeface="ＭＳ Ｐゴシック" charset="-128"/>
                <a:cs typeface="ＭＳ Ｐゴシック" charset="-128"/>
              </a:rPr>
              <a:t>USA Patriot Act (2001)</a:t>
            </a:r>
          </a:p>
          <a:p>
            <a:pPr lvl="1" eaLnBrk="1" hangingPunct="1">
              <a:lnSpc>
                <a:spcPct val="90000"/>
              </a:lnSpc>
            </a:pPr>
            <a:r>
              <a:rPr lang="en-US" sz="1400"/>
              <a:t>Raised penalties.</a:t>
            </a:r>
          </a:p>
          <a:p>
            <a:pPr lvl="1" eaLnBrk="1" hangingPunct="1">
              <a:lnSpc>
                <a:spcPct val="90000"/>
              </a:lnSpc>
            </a:pPr>
            <a:r>
              <a:rPr lang="en-US" sz="1400"/>
              <a:t>Permits freer surveillance and monitoring to detect illegal activity.</a:t>
            </a:r>
            <a:endParaRPr lang="en-US" sz="2400"/>
          </a:p>
          <a:p>
            <a:pPr eaLnBrk="1" hangingPunct="1">
              <a:lnSpc>
                <a:spcPct val="90000"/>
              </a:lnSpc>
            </a:pPr>
            <a:r>
              <a:rPr lang="en-US" sz="2000">
                <a:ea typeface="ＭＳ Ｐゴシック" charset="-128"/>
                <a:cs typeface="ＭＳ Ｐゴシック" charset="-128"/>
              </a:rPr>
              <a:t>Electronic Communications Privacy Act</a:t>
            </a:r>
          </a:p>
          <a:p>
            <a:pPr lvl="1" eaLnBrk="1" hangingPunct="1">
              <a:lnSpc>
                <a:spcPct val="90000"/>
              </a:lnSpc>
            </a:pPr>
            <a:r>
              <a:rPr lang="en-US" sz="1400"/>
              <a:t>Illegal to intercept telephone, email, other data transmissions, access stored email messages without authorization</a:t>
            </a:r>
          </a:p>
          <a:p>
            <a:pPr eaLnBrk="1" hangingPunct="1">
              <a:lnSpc>
                <a:spcPct val="90000"/>
              </a:lnSpc>
            </a:pPr>
            <a:r>
              <a:rPr lang="en-US" sz="2400">
                <a:ea typeface="ＭＳ Ｐゴシック" charset="-128"/>
                <a:cs typeface="ＭＳ Ｐゴシック" charset="-128"/>
              </a:rPr>
              <a:t>Assign Cybercrime Treaty (2006), Wire Fraud Act, National Stolen Property Act, Identity Theft and Assumption Deterrence Act</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p:spPr>
        <p:txBody>
          <a:bodyPr/>
          <a:lstStyle/>
          <a:p>
            <a:r>
              <a:rPr lang="en-US" smtClean="0"/>
              <a:t>© 2010 Keith A. Pray</a:t>
            </a:r>
          </a:p>
        </p:txBody>
      </p:sp>
      <p:sp>
        <p:nvSpPr>
          <p:cNvPr id="66563" name="Slide Number Placeholder 4"/>
          <p:cNvSpPr>
            <a:spLocks noGrp="1"/>
          </p:cNvSpPr>
          <p:nvPr>
            <p:ph type="sldNum" sz="quarter" idx="11"/>
          </p:nvPr>
        </p:nvSpPr>
        <p:spPr>
          <a:noFill/>
        </p:spPr>
        <p:txBody>
          <a:bodyPr/>
          <a:lstStyle/>
          <a:p>
            <a:fld id="{5D9366B0-9B68-C646-BAE8-43EBB84D54AC}" type="slidenum">
              <a:rPr lang="en-US" smtClean="0"/>
              <a:pPr/>
              <a:t>32</a:t>
            </a:fld>
            <a:endParaRPr lang="en-US" smtClean="0"/>
          </a:p>
        </p:txBody>
      </p:sp>
      <p:sp>
        <p:nvSpPr>
          <p:cNvPr id="66564" name="Date Placeholder 5"/>
          <p:cNvSpPr>
            <a:spLocks noGrp="1"/>
          </p:cNvSpPr>
          <p:nvPr>
            <p:ph type="dt" sz="quarter" idx="12"/>
          </p:nvPr>
        </p:nvSpPr>
        <p:spPr>
          <a:noFill/>
        </p:spPr>
        <p:txBody>
          <a:bodyPr/>
          <a:lstStyle/>
          <a:p>
            <a:fld id="{0FC772E6-6BEE-DA40-8CDB-A390F2A2CD60}" type="datetime1">
              <a:rPr lang="en-US" smtClean="0"/>
              <a:t>4/9/12</a:t>
            </a:fld>
            <a:endParaRPr lang="en-US" smtClean="0"/>
          </a:p>
        </p:txBody>
      </p:sp>
      <p:sp>
        <p:nvSpPr>
          <p:cNvPr id="6656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Crime Stop</a:t>
            </a:r>
          </a:p>
        </p:txBody>
      </p:sp>
      <p:sp>
        <p:nvSpPr>
          <p:cNvPr id="6656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Technical</a:t>
            </a:r>
          </a:p>
          <a:p>
            <a:pPr lvl="1" eaLnBrk="1" hangingPunct="1"/>
            <a:r>
              <a:rPr lang="en-US"/>
              <a:t>Protect Data</a:t>
            </a:r>
          </a:p>
          <a:p>
            <a:pPr lvl="1" eaLnBrk="1" hangingPunct="1"/>
            <a:r>
              <a:rPr lang="en-US"/>
              <a:t>Protect Machine</a:t>
            </a:r>
          </a:p>
          <a:p>
            <a:pPr lvl="1" eaLnBrk="1" hangingPunct="1"/>
            <a:r>
              <a:rPr lang="en-US"/>
              <a:t>Protect Access</a:t>
            </a:r>
          </a:p>
          <a:p>
            <a:pPr eaLnBrk="1" hangingPunct="1"/>
            <a:r>
              <a:rPr lang="en-US">
                <a:ea typeface="ＭＳ Ｐゴシック" charset="-128"/>
                <a:cs typeface="ＭＳ Ｐゴシック" charset="-128"/>
              </a:rPr>
              <a:t>Non-technical?</a:t>
            </a:r>
          </a:p>
          <a:p>
            <a:pPr lvl="1" eaLnBrk="1" hangingPunct="1"/>
            <a:r>
              <a:rPr lang="en-US"/>
              <a:t>Social? </a:t>
            </a:r>
          </a:p>
          <a:p>
            <a:pPr lvl="1" eaLnBrk="1" hangingPunct="1"/>
            <a:r>
              <a:rPr lang="en-US"/>
              <a:t>Legal?</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2010 Keith A. Pray</a:t>
            </a:r>
          </a:p>
        </p:txBody>
      </p:sp>
      <p:sp>
        <p:nvSpPr>
          <p:cNvPr id="21507" name="Slide Number Placeholder 4"/>
          <p:cNvSpPr>
            <a:spLocks noGrp="1"/>
          </p:cNvSpPr>
          <p:nvPr>
            <p:ph type="sldNum" sz="quarter" idx="11"/>
          </p:nvPr>
        </p:nvSpPr>
        <p:spPr>
          <a:noFill/>
        </p:spPr>
        <p:txBody>
          <a:bodyPr/>
          <a:lstStyle/>
          <a:p>
            <a:fld id="{86640772-2D1E-6545-ACC8-3C37B49BD30E}" type="slidenum">
              <a:rPr lang="en-US"/>
              <a:pPr/>
              <a:t>33</a:t>
            </a:fld>
            <a:endParaRPr lang="en-US"/>
          </a:p>
        </p:txBody>
      </p:sp>
      <p:sp>
        <p:nvSpPr>
          <p:cNvPr id="21508" name="Date Placeholder 5"/>
          <p:cNvSpPr>
            <a:spLocks noGrp="1"/>
          </p:cNvSpPr>
          <p:nvPr>
            <p:ph type="dt" sz="quarter" idx="12"/>
          </p:nvPr>
        </p:nvSpPr>
        <p:spPr>
          <a:noFill/>
        </p:spPr>
        <p:txBody>
          <a:bodyPr/>
          <a:lstStyle/>
          <a:p>
            <a:fld id="{EFB888F5-7612-3F45-B63F-336917B6E3C5}" type="datetime1">
              <a:rPr lang="en-US" smtClean="0"/>
              <a:t>4/9/12</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21510"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Students Present Crime</a:t>
            </a:r>
          </a:p>
          <a:p>
            <a:pPr marL="571500" indent="-571500" eaLnBrk="1" hangingPunct="1">
              <a:buFont typeface="Times" charset="0"/>
              <a:buAutoNum type="arabicPeriod"/>
            </a:pPr>
            <a:r>
              <a:rPr lang="en-US" sz="2400" dirty="0" smtClean="0">
                <a:ea typeface="ＭＳ Ｐゴシック" charset="-128"/>
                <a:cs typeface="ＭＳ Ｐゴシック" charset="-128"/>
              </a:rPr>
              <a:t>Crime (Maybe)</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Guest Speaker</a:t>
            </a: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3"/>
          <p:cNvSpPr>
            <a:spLocks noGrp="1"/>
          </p:cNvSpPr>
          <p:nvPr>
            <p:ph type="ftr" sz="quarter" idx="10"/>
          </p:nvPr>
        </p:nvSpPr>
        <p:spPr>
          <a:noFill/>
        </p:spPr>
        <p:txBody>
          <a:bodyPr/>
          <a:lstStyle/>
          <a:p>
            <a:r>
              <a:rPr lang="en-US" smtClean="0"/>
              <a:t>© 2010 Keith A. Pray</a:t>
            </a:r>
          </a:p>
        </p:txBody>
      </p:sp>
      <p:sp>
        <p:nvSpPr>
          <p:cNvPr id="70659" name="Slide Number Placeholder 4"/>
          <p:cNvSpPr>
            <a:spLocks noGrp="1"/>
          </p:cNvSpPr>
          <p:nvPr>
            <p:ph type="sldNum" sz="quarter" idx="11"/>
          </p:nvPr>
        </p:nvSpPr>
        <p:spPr>
          <a:noFill/>
        </p:spPr>
        <p:txBody>
          <a:bodyPr/>
          <a:lstStyle/>
          <a:p>
            <a:fld id="{66A7908D-4573-4A48-A18C-BE5AD6B0E4EF}" type="slidenum">
              <a:rPr lang="en-US"/>
              <a:pPr/>
              <a:t>34</a:t>
            </a:fld>
            <a:endParaRPr lang="en-US"/>
          </a:p>
        </p:txBody>
      </p:sp>
      <p:sp>
        <p:nvSpPr>
          <p:cNvPr id="70660" name="Date Placeholder 5"/>
          <p:cNvSpPr>
            <a:spLocks noGrp="1"/>
          </p:cNvSpPr>
          <p:nvPr>
            <p:ph type="dt" sz="quarter" idx="12"/>
          </p:nvPr>
        </p:nvSpPr>
        <p:spPr>
          <a:noFill/>
        </p:spPr>
        <p:txBody>
          <a:bodyPr/>
          <a:lstStyle/>
          <a:p>
            <a:fld id="{99023488-CE84-3D44-B83F-A5301CA324A9}" type="datetime1">
              <a:rPr lang="en-US" smtClean="0"/>
              <a:t>4/9/12</a:t>
            </a:fld>
            <a:endParaRPr lang="en-US" smtClean="0"/>
          </a:p>
        </p:txBody>
      </p:sp>
      <p:sp>
        <p:nvSpPr>
          <p:cNvPr id="706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70662" name="Rectangle 3"/>
          <p:cNvSpPr>
            <a:spLocks noGrp="1" noChangeArrowheads="1"/>
          </p:cNvSpPr>
          <p:nvPr>
            <p:ph type="body" idx="1"/>
          </p:nvPr>
        </p:nvSpPr>
        <p:spPr/>
        <p:txBody>
          <a:bodyPr/>
          <a:lstStyle/>
          <a:p>
            <a:pPr eaLnBrk="1" hangingPunct="1"/>
            <a:r>
              <a:rPr lang="en-US" sz="2600" dirty="0" smtClean="0">
                <a:ea typeface="ＭＳ Ｐゴシック" charset="-128"/>
                <a:cs typeface="ＭＳ Ｐゴシック" charset="-128"/>
              </a:rPr>
              <a:t>One Page paper:</a:t>
            </a:r>
          </a:p>
          <a:p>
            <a:pPr lvl="1" eaLnBrk="1" hangingPunct="1"/>
            <a:r>
              <a:rPr lang="en-US" sz="1800" dirty="0" smtClean="0"/>
              <a:t>Will eliminating anonymity make computers more secure?</a:t>
            </a:r>
          </a:p>
          <a:p>
            <a:pPr lvl="1" eaLnBrk="1" hangingPunct="1"/>
            <a:endParaRPr lang="en-US" sz="1800" dirty="0" smtClean="0"/>
          </a:p>
          <a:p>
            <a:pPr lvl="1" eaLnBrk="1" hangingPunct="1"/>
            <a:r>
              <a:rPr lang="en-US" sz="1800" dirty="0" smtClean="0"/>
              <a:t>You are expected to cite the relevant chapters of your text book in addition to other sources.</a:t>
            </a:r>
          </a:p>
          <a:p>
            <a:pPr lvl="1" eaLnBrk="1" hangingPunct="1"/>
            <a:r>
              <a:rPr lang="en-US" sz="1800" dirty="0" smtClean="0"/>
              <a:t>Additional sources might include legislation not covered in your text concerning computer related crimes.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2010 Keith A. Pray</a:t>
            </a:r>
          </a:p>
        </p:txBody>
      </p:sp>
      <p:sp>
        <p:nvSpPr>
          <p:cNvPr id="21507" name="Slide Number Placeholder 4"/>
          <p:cNvSpPr>
            <a:spLocks noGrp="1"/>
          </p:cNvSpPr>
          <p:nvPr>
            <p:ph type="sldNum" sz="quarter" idx="11"/>
          </p:nvPr>
        </p:nvSpPr>
        <p:spPr>
          <a:noFill/>
        </p:spPr>
        <p:txBody>
          <a:bodyPr/>
          <a:lstStyle/>
          <a:p>
            <a:fld id="{86640772-2D1E-6545-ACC8-3C37B49BD30E}" type="slidenum">
              <a:rPr lang="en-US"/>
              <a:pPr/>
              <a:t>35</a:t>
            </a:fld>
            <a:endParaRPr lang="en-US"/>
          </a:p>
        </p:txBody>
      </p:sp>
      <p:sp>
        <p:nvSpPr>
          <p:cNvPr id="21508" name="Date Placeholder 5"/>
          <p:cNvSpPr>
            <a:spLocks noGrp="1"/>
          </p:cNvSpPr>
          <p:nvPr>
            <p:ph type="dt" sz="quarter" idx="12"/>
          </p:nvPr>
        </p:nvSpPr>
        <p:spPr>
          <a:noFill/>
        </p:spPr>
        <p:txBody>
          <a:bodyPr/>
          <a:lstStyle/>
          <a:p>
            <a:fld id="{42F257D0-8994-7047-BBD5-048316E24BB9}" type="datetime1">
              <a:rPr lang="en-US" smtClean="0"/>
              <a:t>4/9/12</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21510"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Students Present Crime</a:t>
            </a:r>
          </a:p>
          <a:p>
            <a:pPr marL="571500" indent="-571500" eaLnBrk="1" hangingPunct="1">
              <a:buFont typeface="Times" charset="0"/>
              <a:buAutoNum type="arabicPeriod"/>
            </a:pPr>
            <a:r>
              <a:rPr lang="en-US" sz="2400" dirty="0" smtClean="0">
                <a:ea typeface="ＭＳ Ｐゴシック" charset="-128"/>
                <a:cs typeface="ＭＳ Ｐゴシック" charset="-128"/>
              </a:rPr>
              <a:t>Crime (Maybe)</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Guest Speaker</a:t>
            </a:r>
          </a:p>
        </p:txBody>
      </p:sp>
      <p:sp>
        <p:nvSpPr>
          <p:cNvPr id="277508" name="Rectangle 4"/>
          <p:cNvSpPr>
            <a:spLocks noChangeArrowheads="1"/>
          </p:cNvSpPr>
          <p:nvPr/>
        </p:nvSpPr>
        <p:spPr bwMode="auto">
          <a:xfrm>
            <a:off x="0" y="3352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0"/>
          </p:nvPr>
        </p:nvSpPr>
        <p:spPr>
          <a:noFill/>
        </p:spPr>
        <p:txBody>
          <a:bodyPr/>
          <a:lstStyle/>
          <a:p>
            <a:fld id="{420B1F3F-1F18-2D44-A573-7F321726FFF4}" type="datetime1">
              <a:rPr lang="en-US" smtClean="0"/>
              <a:t>4/9/12</a:t>
            </a:fld>
            <a:endParaRPr lang="en-US" smtClean="0"/>
          </a:p>
        </p:txBody>
      </p:sp>
      <p:sp>
        <p:nvSpPr>
          <p:cNvPr id="72707" name="Rectangle 4"/>
          <p:cNvSpPr>
            <a:spLocks noGrp="1" noChangeArrowheads="1"/>
          </p:cNvSpPr>
          <p:nvPr>
            <p:ph type="ftr" sz="quarter" idx="11"/>
          </p:nvPr>
        </p:nvSpPr>
        <p:spPr>
          <a:noFill/>
        </p:spPr>
        <p:txBody>
          <a:bodyPr/>
          <a:lstStyle/>
          <a:p>
            <a:r>
              <a:rPr lang="en-US" smtClean="0"/>
              <a:t>© 2010 Keith A. Pray</a:t>
            </a:r>
          </a:p>
        </p:txBody>
      </p:sp>
      <p:sp>
        <p:nvSpPr>
          <p:cNvPr id="72708" name="Slide Number Placeholder 5"/>
          <p:cNvSpPr>
            <a:spLocks noGrp="1" noChangeArrowheads="1"/>
          </p:cNvSpPr>
          <p:nvPr>
            <p:ph type="sldNum" sz="quarter" idx="12"/>
          </p:nvPr>
        </p:nvSpPr>
        <p:spPr>
          <a:noFill/>
        </p:spPr>
        <p:txBody>
          <a:bodyPr/>
          <a:lstStyle/>
          <a:p>
            <a:fld id="{1CC2528F-3763-5D4C-9F88-2F0CD6FEA98A}" type="slidenum">
              <a:rPr lang="en-US"/>
              <a:pPr/>
              <a:t>36</a:t>
            </a:fld>
            <a:endParaRPr lang="en-US"/>
          </a:p>
        </p:txBody>
      </p:sp>
      <p:sp>
        <p:nvSpPr>
          <p:cNvPr id="72709"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a:t>
            </a:r>
            <a:r>
              <a:rPr lang="en-US" smtClean="0">
                <a:ea typeface="ＭＳ Ｐゴシック" charset="-128"/>
                <a:cs typeface="ＭＳ Ｐゴシック" charset="-128"/>
              </a:rPr>
              <a:t> 6 </a:t>
            </a:r>
            <a:r>
              <a:rPr lang="en-US">
                <a:ea typeface="ＭＳ Ｐゴシック" charset="-128"/>
                <a:cs typeface="ＭＳ Ｐゴシック" charset="-128"/>
              </a:rPr>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72710"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0"/>
          </p:nvPr>
        </p:nvSpPr>
        <p:spPr>
          <a:noFill/>
        </p:spPr>
        <p:txBody>
          <a:bodyPr/>
          <a:lstStyle/>
          <a:p>
            <a:r>
              <a:rPr lang="en-US" smtClean="0"/>
              <a:t>© 2010 Keith A. Pray</a:t>
            </a:r>
          </a:p>
        </p:txBody>
      </p:sp>
      <p:sp>
        <p:nvSpPr>
          <p:cNvPr id="74755" name="Slide Number Placeholder 4"/>
          <p:cNvSpPr>
            <a:spLocks noGrp="1"/>
          </p:cNvSpPr>
          <p:nvPr>
            <p:ph type="sldNum" sz="quarter" idx="11"/>
          </p:nvPr>
        </p:nvSpPr>
        <p:spPr>
          <a:noFill/>
        </p:spPr>
        <p:txBody>
          <a:bodyPr/>
          <a:lstStyle/>
          <a:p>
            <a:fld id="{831D88A6-B953-4448-8227-0C515DD09AB3}" type="slidenum">
              <a:rPr lang="en-US"/>
              <a:pPr/>
              <a:t>37</a:t>
            </a:fld>
            <a:endParaRPr lang="en-US"/>
          </a:p>
        </p:txBody>
      </p:sp>
      <p:sp>
        <p:nvSpPr>
          <p:cNvPr id="74756" name="Date Placeholder 5"/>
          <p:cNvSpPr>
            <a:spLocks noGrp="1"/>
          </p:cNvSpPr>
          <p:nvPr>
            <p:ph type="dt" sz="quarter" idx="12"/>
          </p:nvPr>
        </p:nvSpPr>
        <p:spPr>
          <a:noFill/>
        </p:spPr>
        <p:txBody>
          <a:bodyPr/>
          <a:lstStyle/>
          <a:p>
            <a:fld id="{BFC74184-0157-5842-9C77-E4BF76803928}" type="datetime1">
              <a:rPr lang="en-US" smtClean="0"/>
              <a:t>4/9/12</a:t>
            </a:fld>
            <a:endParaRPr lang="en-US" smtClean="0"/>
          </a:p>
        </p:txBody>
      </p:sp>
      <p:sp>
        <p:nvSpPr>
          <p:cNvPr id="7475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Assignment – Case Study</a:t>
            </a:r>
            <a:endParaRPr lang="en-US" dirty="0">
              <a:ea typeface="ＭＳ Ｐゴシック" charset="-128"/>
              <a:cs typeface="ＭＳ Ｐゴシック" charset="-128"/>
            </a:endParaRPr>
          </a:p>
        </p:txBody>
      </p:sp>
      <p:sp>
        <p:nvSpPr>
          <p:cNvPr id="74758" name="Rectangle 3"/>
          <p:cNvSpPr>
            <a:spLocks noGrp="1" noChangeArrowheads="1"/>
          </p:cNvSpPr>
          <p:nvPr>
            <p:ph type="body" idx="1"/>
          </p:nvPr>
        </p:nvSpPr>
        <p:spPr>
          <a:xfrm>
            <a:off x="457200" y="1600200"/>
            <a:ext cx="8178800" cy="5029200"/>
          </a:xfrm>
        </p:spPr>
        <p:txBody>
          <a:bodyPr/>
          <a:lstStyle/>
          <a:p>
            <a:pPr eaLnBrk="1" hangingPunct="1">
              <a:lnSpc>
                <a:spcPct val="90000"/>
              </a:lnSpc>
            </a:pPr>
            <a:r>
              <a:rPr lang="en-US" dirty="0">
                <a:ea typeface="ＭＳ Ｐゴシック" charset="-128"/>
                <a:cs typeface="ＭＳ Ｐゴシック" charset="-128"/>
              </a:rPr>
              <a:t>Search for a recent incident</a:t>
            </a:r>
            <a:r>
              <a:rPr lang="en-US" dirty="0" smtClean="0">
                <a:ea typeface="ＭＳ Ｐゴシック" charset="-128"/>
                <a:cs typeface="ＭＳ Ｐゴシック" charset="-128"/>
              </a:rPr>
              <a:t> involving:</a:t>
            </a:r>
            <a:endParaRPr lang="en-US" dirty="0">
              <a:ea typeface="ＭＳ Ｐゴシック" charset="-128"/>
              <a:cs typeface="ＭＳ Ｐゴシック" charset="-128"/>
            </a:endParaRPr>
          </a:p>
          <a:p>
            <a:pPr lvl="1" eaLnBrk="1" hangingPunct="1">
              <a:lnSpc>
                <a:spcPct val="90000"/>
              </a:lnSpc>
            </a:pPr>
            <a:r>
              <a:rPr lang="en-US" dirty="0"/>
              <a:t>Copying employee’s files</a:t>
            </a:r>
          </a:p>
          <a:p>
            <a:pPr lvl="1" eaLnBrk="1" hangingPunct="1">
              <a:lnSpc>
                <a:spcPct val="90000"/>
              </a:lnSpc>
            </a:pPr>
            <a:r>
              <a:rPr lang="en-US" dirty="0"/>
              <a:t>Privacy protection</a:t>
            </a:r>
          </a:p>
          <a:p>
            <a:pPr lvl="1" eaLnBrk="1" hangingPunct="1">
              <a:lnSpc>
                <a:spcPct val="90000"/>
              </a:lnSpc>
            </a:pPr>
            <a:r>
              <a:rPr lang="en-US" dirty="0"/>
              <a:t>Risky system use</a:t>
            </a:r>
          </a:p>
          <a:p>
            <a:pPr lvl="1" eaLnBrk="1" hangingPunct="1">
              <a:lnSpc>
                <a:spcPct val="90000"/>
              </a:lnSpc>
            </a:pPr>
            <a:r>
              <a:rPr lang="en-US" dirty="0"/>
              <a:t>Whistle-blowing</a:t>
            </a:r>
          </a:p>
          <a:p>
            <a:pPr lvl="1" eaLnBrk="1" hangingPunct="1">
              <a:lnSpc>
                <a:spcPct val="90000"/>
              </a:lnSpc>
            </a:pPr>
            <a:r>
              <a:rPr lang="en-US" dirty="0"/>
              <a:t>Release of personal information</a:t>
            </a:r>
          </a:p>
          <a:p>
            <a:pPr lvl="1" eaLnBrk="1" hangingPunct="1">
              <a:lnSpc>
                <a:spcPct val="90000"/>
              </a:lnSpc>
            </a:pPr>
            <a:r>
              <a:rPr lang="en-US" dirty="0"/>
              <a:t>Conflict of interest</a:t>
            </a:r>
          </a:p>
          <a:p>
            <a:pPr lvl="1" eaLnBrk="1" hangingPunct="1">
              <a:lnSpc>
                <a:spcPct val="90000"/>
              </a:lnSpc>
            </a:pPr>
            <a:r>
              <a:rPr lang="en-US" dirty="0"/>
              <a:t>Test plan</a:t>
            </a:r>
          </a:p>
          <a:p>
            <a:pPr lvl="1" eaLnBrk="1" hangingPunct="1">
              <a:lnSpc>
                <a:spcPct val="90000"/>
              </a:lnSpc>
            </a:pPr>
            <a:r>
              <a:rPr lang="en-US" dirty="0"/>
              <a:t>Copyright violation</a:t>
            </a:r>
          </a:p>
          <a:p>
            <a:pPr lvl="1" eaLnBrk="1" hangingPunct="1">
              <a:lnSpc>
                <a:spcPct val="90000"/>
              </a:lnSpc>
            </a:pPr>
            <a:r>
              <a:rPr lang="en-US" dirty="0"/>
              <a:t>Foreign programmers</a:t>
            </a:r>
          </a:p>
          <a:p>
            <a:pPr eaLnBrk="1" hangingPunct="1">
              <a:lnSpc>
                <a:spcPct val="90000"/>
              </a:lnSpc>
            </a:pPr>
            <a:r>
              <a:rPr lang="en-US" dirty="0">
                <a:ea typeface="ＭＳ Ｐゴシック" charset="-128"/>
                <a:cs typeface="ＭＳ Ｐゴシック" charset="-128"/>
              </a:rPr>
              <a:t>Other Types?</a:t>
            </a:r>
          </a:p>
          <a:p>
            <a:pPr lvl="1" eaLnBrk="1" hangingPunct="1">
              <a:lnSpc>
                <a:spcPct val="90000"/>
              </a:lnSpc>
            </a:pPr>
            <a:r>
              <a:rPr lang="en-US" dirty="0" smtClean="0"/>
              <a:t>Try to </a:t>
            </a:r>
            <a:r>
              <a:rPr lang="en-US" dirty="0"/>
              <a:t>find primary sources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3"/>
          <p:cNvSpPr>
            <a:spLocks noGrp="1"/>
          </p:cNvSpPr>
          <p:nvPr>
            <p:ph type="ftr" sz="quarter" idx="10"/>
          </p:nvPr>
        </p:nvSpPr>
        <p:spPr>
          <a:noFill/>
        </p:spPr>
        <p:txBody>
          <a:bodyPr/>
          <a:lstStyle/>
          <a:p>
            <a:r>
              <a:rPr lang="en-US" smtClean="0"/>
              <a:t>© 2010 Keith A. Pray</a:t>
            </a:r>
          </a:p>
        </p:txBody>
      </p:sp>
      <p:sp>
        <p:nvSpPr>
          <p:cNvPr id="76803" name="Slide Number Placeholder 4"/>
          <p:cNvSpPr>
            <a:spLocks noGrp="1"/>
          </p:cNvSpPr>
          <p:nvPr>
            <p:ph type="sldNum" sz="quarter" idx="11"/>
          </p:nvPr>
        </p:nvSpPr>
        <p:spPr>
          <a:noFill/>
        </p:spPr>
        <p:txBody>
          <a:bodyPr/>
          <a:lstStyle/>
          <a:p>
            <a:fld id="{778CECCE-981F-D544-B363-59A3F2EC6CBB}" type="slidenum">
              <a:rPr lang="en-US"/>
              <a:pPr/>
              <a:t>38</a:t>
            </a:fld>
            <a:endParaRPr lang="en-US"/>
          </a:p>
        </p:txBody>
      </p:sp>
      <p:sp>
        <p:nvSpPr>
          <p:cNvPr id="76804" name="Date Placeholder 5"/>
          <p:cNvSpPr>
            <a:spLocks noGrp="1"/>
          </p:cNvSpPr>
          <p:nvPr>
            <p:ph type="dt" sz="quarter" idx="12"/>
          </p:nvPr>
        </p:nvSpPr>
        <p:spPr>
          <a:noFill/>
        </p:spPr>
        <p:txBody>
          <a:bodyPr/>
          <a:lstStyle/>
          <a:p>
            <a:fld id="{0DF34763-B6C2-6D4B-A1B1-5D1A2A9890BD}" type="datetime1">
              <a:rPr lang="en-US" smtClean="0"/>
              <a:t>4/9/12</a:t>
            </a:fld>
            <a:endParaRPr lang="en-US" smtClean="0"/>
          </a:p>
        </p:txBody>
      </p:sp>
      <p:sp>
        <p:nvSpPr>
          <p:cNvPr id="768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Assignment - Judgment</a:t>
            </a:r>
            <a:endParaRPr lang="en-US" dirty="0">
              <a:ea typeface="ＭＳ Ｐゴシック" charset="-128"/>
              <a:cs typeface="ＭＳ Ｐゴシック" charset="-128"/>
            </a:endParaRPr>
          </a:p>
        </p:txBody>
      </p:sp>
      <p:sp>
        <p:nvSpPr>
          <p:cNvPr id="76806" name="Rectangle 3"/>
          <p:cNvSpPr>
            <a:spLocks noGrp="1" noChangeArrowheads="1"/>
          </p:cNvSpPr>
          <p:nvPr>
            <p:ph type="body" idx="1"/>
          </p:nvPr>
        </p:nvSpPr>
        <p:spPr>
          <a:xfrm>
            <a:off x="457200" y="1885950"/>
            <a:ext cx="8686800" cy="4171950"/>
          </a:xfrm>
        </p:spPr>
        <p:txBody>
          <a:bodyPr/>
          <a:lstStyle/>
          <a:p>
            <a:pPr eaLnBrk="1" hangingPunct="1">
              <a:lnSpc>
                <a:spcPct val="90000"/>
              </a:lnSpc>
            </a:pPr>
            <a:r>
              <a:rPr lang="en-US" sz="2200">
                <a:ea typeface="ＭＳ Ｐゴシック" charset="-128"/>
                <a:cs typeface="ＭＳ Ｐゴシック" charset="-128"/>
              </a:rPr>
              <a:t>Brainstorming</a:t>
            </a:r>
          </a:p>
          <a:p>
            <a:pPr lvl="1" eaLnBrk="1" hangingPunct="1">
              <a:lnSpc>
                <a:spcPct val="90000"/>
              </a:lnSpc>
            </a:pPr>
            <a:r>
              <a:rPr lang="en-US" sz="1600"/>
              <a:t>Identify risks, issues, problems, consequences.</a:t>
            </a:r>
          </a:p>
          <a:p>
            <a:pPr lvl="1" eaLnBrk="1" hangingPunct="1">
              <a:lnSpc>
                <a:spcPct val="90000"/>
              </a:lnSpc>
            </a:pPr>
            <a:r>
              <a:rPr lang="en-US" sz="1600"/>
              <a:t>List stakeholders.</a:t>
            </a:r>
          </a:p>
          <a:p>
            <a:pPr lvl="1" eaLnBrk="1" hangingPunct="1">
              <a:lnSpc>
                <a:spcPct val="90000"/>
              </a:lnSpc>
            </a:pPr>
            <a:r>
              <a:rPr lang="en-US" sz="1600"/>
              <a:t>List possible actions.</a:t>
            </a:r>
          </a:p>
          <a:p>
            <a:pPr eaLnBrk="1" hangingPunct="1">
              <a:lnSpc>
                <a:spcPct val="90000"/>
              </a:lnSpc>
            </a:pPr>
            <a:r>
              <a:rPr lang="en-US" sz="2200">
                <a:ea typeface="ＭＳ Ｐゴシック" charset="-128"/>
                <a:cs typeface="ＭＳ Ｐゴシック" charset="-128"/>
              </a:rPr>
              <a:t>Analysis</a:t>
            </a:r>
          </a:p>
          <a:p>
            <a:pPr lvl="1" eaLnBrk="1" hangingPunct="1">
              <a:lnSpc>
                <a:spcPct val="90000"/>
              </a:lnSpc>
            </a:pPr>
            <a:r>
              <a:rPr lang="en-US" sz="1600"/>
              <a:t>Identify responsibilities of decision maker.</a:t>
            </a:r>
          </a:p>
          <a:p>
            <a:pPr lvl="1" eaLnBrk="1" hangingPunct="1">
              <a:lnSpc>
                <a:spcPct val="90000"/>
              </a:lnSpc>
            </a:pPr>
            <a:r>
              <a:rPr lang="en-US" sz="1600"/>
              <a:t>Identify rights of stakeholders</a:t>
            </a:r>
          </a:p>
          <a:p>
            <a:pPr lvl="2" eaLnBrk="1" hangingPunct="1">
              <a:lnSpc>
                <a:spcPct val="90000"/>
              </a:lnSpc>
            </a:pPr>
            <a:r>
              <a:rPr lang="en-US" sz="1800">
                <a:ea typeface="ＭＳ Ｐゴシック" charset="-128"/>
              </a:rPr>
              <a:t>Positive and negative</a:t>
            </a:r>
          </a:p>
          <a:p>
            <a:pPr lvl="1" eaLnBrk="1" hangingPunct="1">
              <a:lnSpc>
                <a:spcPct val="90000"/>
              </a:lnSpc>
            </a:pPr>
            <a:r>
              <a:rPr lang="en-US" sz="1600"/>
              <a:t>Consider consequences of possible actions</a:t>
            </a:r>
          </a:p>
          <a:p>
            <a:pPr lvl="1" eaLnBrk="1" hangingPunct="1">
              <a:lnSpc>
                <a:spcPct val="90000"/>
              </a:lnSpc>
            </a:pPr>
            <a:r>
              <a:rPr lang="en-US" sz="1600"/>
              <a:t>Check codes and ethics principles.</a:t>
            </a:r>
          </a:p>
          <a:p>
            <a:pPr lvl="1" eaLnBrk="1" hangingPunct="1">
              <a:lnSpc>
                <a:spcPct val="90000"/>
              </a:lnSpc>
            </a:pPr>
            <a:r>
              <a:rPr lang="en-US" sz="1600"/>
              <a:t>Analyze each possible action.</a:t>
            </a:r>
          </a:p>
          <a:p>
            <a:pPr lvl="1" eaLnBrk="1" hangingPunct="1">
              <a:lnSpc>
                <a:spcPct val="90000"/>
              </a:lnSpc>
            </a:pPr>
            <a:r>
              <a:rPr lang="en-US" sz="1600"/>
              <a:t>Choose the action you would take. </a:t>
            </a:r>
          </a:p>
          <a:p>
            <a:pPr lvl="2" eaLnBrk="1" hangingPunct="1">
              <a:lnSpc>
                <a:spcPct val="90000"/>
              </a:lnSpc>
            </a:pPr>
            <a:r>
              <a:rPr lang="en-US" sz="1800">
                <a:ea typeface="ＭＳ Ｐゴシック" charset="-128"/>
              </a:rPr>
              <a:t>This is your main point which you must explain and come up with a counter point to respond to.</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pPr eaLnBrk="1" hangingPunct="1"/>
            <a:r>
              <a:rPr lang="en-US" dirty="0" smtClean="0">
                <a:ea typeface="ＭＳ Ｐゴシック" pitchFamily="-109" charset="-128"/>
                <a:cs typeface="ＭＳ Ｐゴシック" pitchFamily="-109" charset="-128"/>
              </a:rPr>
              <a:t>The Impact of Illegal Botnets</a:t>
            </a:r>
            <a:endParaRPr lang="en-US" dirty="0">
              <a:ea typeface="ＭＳ Ｐゴシック" pitchFamily="-109" charset="-128"/>
              <a:cs typeface="ＭＳ Ｐゴシック" pitchFamily="-109" charset="-128"/>
            </a:endParaRPr>
          </a:p>
        </p:txBody>
      </p:sp>
      <p:sp>
        <p:nvSpPr>
          <p:cNvPr id="812035" name="Rectangle 3"/>
          <p:cNvSpPr>
            <a:spLocks noGrp="1" noChangeArrowheads="1"/>
          </p:cNvSpPr>
          <p:nvPr>
            <p:ph type="body" idx="1"/>
          </p:nvPr>
        </p:nvSpPr>
        <p:spPr/>
        <p:txBody>
          <a:bodyPr/>
          <a:lstStyle/>
          <a:p>
            <a:pPr eaLnBrk="1" hangingPunct="1"/>
            <a:r>
              <a:rPr lang="en-US" dirty="0" smtClean="0">
                <a:ea typeface="ＭＳ Ｐゴシック" pitchFamily="-109" charset="-128"/>
                <a:cs typeface="ＭＳ Ｐゴシック" pitchFamily="-109" charset="-128"/>
              </a:rPr>
              <a:t>What is a botnet?</a:t>
            </a:r>
            <a:endParaRPr lang="en-US" dirty="0">
              <a:ea typeface="ＭＳ Ｐゴシック" pitchFamily="-109" charset="-128"/>
              <a:cs typeface="ＭＳ Ｐゴシック" pitchFamily="-109" charset="-128"/>
            </a:endParaRPr>
          </a:p>
          <a:p>
            <a:pPr eaLnBrk="1" hangingPunct="1"/>
            <a:r>
              <a:rPr lang="en-US" dirty="0" smtClean="0">
                <a:ea typeface="ＭＳ Ｐゴシック" pitchFamily="-109" charset="-128"/>
                <a:cs typeface="ＭＳ Ｐゴシック" pitchFamily="-109" charset="-128"/>
              </a:rPr>
              <a:t>How do they spread?</a:t>
            </a:r>
          </a:p>
          <a:p>
            <a:pPr eaLnBrk="1" hangingPunct="1"/>
            <a:r>
              <a:rPr lang="en-US" dirty="0" smtClean="0">
                <a:ea typeface="ＭＳ Ｐゴシック" pitchFamily="-109" charset="-128"/>
                <a:cs typeface="ＭＳ Ｐゴシック" pitchFamily="-109" charset="-128"/>
              </a:rPr>
              <a:t>What can they do?</a:t>
            </a:r>
            <a:endParaRPr lang="en-US" dirty="0">
              <a:ea typeface="ＭＳ Ｐゴシック" pitchFamily="-109" charset="-128"/>
              <a:cs typeface="ＭＳ Ｐゴシック" pitchFamily="-109" charset="-128"/>
            </a:endParaRPr>
          </a:p>
          <a:p>
            <a:pPr eaLnBrk="1" hangingPunct="1"/>
            <a:r>
              <a:rPr lang="en-US" dirty="0" smtClean="0">
                <a:ea typeface="ＭＳ Ｐゴシック" pitchFamily="-109" charset="-128"/>
                <a:cs typeface="ＭＳ Ｐゴシック" pitchFamily="-109" charset="-128"/>
              </a:rPr>
              <a:t>How many?</a:t>
            </a:r>
          </a:p>
          <a:p>
            <a:pPr eaLnBrk="1" hangingPunct="1"/>
            <a:r>
              <a:rPr lang="en-US" dirty="0" smtClean="0">
                <a:ea typeface="ＭＳ Ｐゴシック" pitchFamily="-109" charset="-128"/>
                <a:cs typeface="ＭＳ Ｐゴシック" pitchFamily="-109" charset="-128"/>
              </a:rPr>
              <a:t>Am I at risk?</a:t>
            </a:r>
          </a:p>
          <a:p>
            <a:pPr eaLnBrk="1" hangingPunct="1"/>
            <a:r>
              <a:rPr lang="en-US" dirty="0" smtClean="0">
                <a:ea typeface="ＭＳ Ｐゴシック" pitchFamily="-109" charset="-128"/>
                <a:cs typeface="ＭＳ Ｐゴシック" pitchFamily="-109" charset="-128"/>
              </a:rPr>
              <a:t>The effects</a:t>
            </a:r>
          </a:p>
        </p:txBody>
      </p:sp>
      <p:sp>
        <p:nvSpPr>
          <p:cNvPr id="2" name="TextBox 1"/>
          <p:cNvSpPr txBox="1"/>
          <p:nvPr/>
        </p:nvSpPr>
        <p:spPr>
          <a:xfrm>
            <a:off x="4343400" y="457200"/>
            <a:ext cx="4572000" cy="338554"/>
          </a:xfrm>
          <a:prstGeom prst="rect">
            <a:avLst/>
          </a:prstGeom>
          <a:noFill/>
        </p:spPr>
        <p:txBody>
          <a:bodyPr wrap="square" rtlCol="0">
            <a:spAutoFit/>
          </a:bodyPr>
          <a:lstStyle/>
          <a:p>
            <a:r>
              <a:rPr lang="en-US" sz="1600" dirty="0" smtClean="0">
                <a:solidFill>
                  <a:srgbClr val="000000"/>
                </a:solidFill>
              </a:rPr>
              <a:t>Richard </a:t>
            </a:r>
            <a:r>
              <a:rPr lang="en-US" sz="1600" dirty="0" err="1" smtClean="0">
                <a:solidFill>
                  <a:srgbClr val="000000"/>
                </a:solidFill>
              </a:rPr>
              <a:t>Pianka</a:t>
            </a:r>
            <a:r>
              <a:rPr lang="en-US" sz="1600" dirty="0" smtClean="0">
                <a:solidFill>
                  <a:srgbClr val="000000"/>
                </a:solidFill>
              </a:rPr>
              <a:t> (pianka@wpi.edu)</a:t>
            </a:r>
            <a:endParaRPr lang="en-US" sz="1600" dirty="0">
              <a:solidFill>
                <a:srgbClr val="000000"/>
              </a:solidFill>
            </a:endParaRPr>
          </a:p>
        </p:txBody>
      </p:sp>
      <p:pic>
        <p:nvPicPr>
          <p:cNvPr id="1026" name="Picture 2" descr="http://www.impactlab.net/wp-content/uploads/2008/04/botnet-att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165" y="2111188"/>
            <a:ext cx="4724400" cy="4329705"/>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2"/>
          </p:nvPr>
        </p:nvSpPr>
        <p:spPr/>
        <p:txBody>
          <a:bodyPr/>
          <a:lstStyle/>
          <a:p>
            <a:fld id="{1A852023-59E8-7F41-A095-6464EB8167A9}" type="datetime1">
              <a:rPr lang="en-US" smtClean="0"/>
              <a:t>4/9/12</a:t>
            </a:fld>
            <a:endParaRPr lang="en-US"/>
          </a:p>
        </p:txBody>
      </p:sp>
      <p:sp>
        <p:nvSpPr>
          <p:cNvPr id="7" name="Slide Number Placeholder 6"/>
          <p:cNvSpPr>
            <a:spLocks noGrp="1"/>
          </p:cNvSpPr>
          <p:nvPr>
            <p:ph type="sldNum" sz="quarter" idx="11"/>
          </p:nvPr>
        </p:nvSpPr>
        <p:spPr/>
        <p:txBody>
          <a:bodyPr/>
          <a:lstStyle/>
          <a:p>
            <a:fld id="{C29C510E-AEE8-B94A-A253-09A0CF9544B5}" type="slidenum">
              <a:rPr lang="en-US" smtClean="0"/>
              <a:pPr/>
              <a:t>4</a:t>
            </a:fld>
            <a:endParaRPr lang="en-US"/>
          </a:p>
        </p:txBody>
      </p:sp>
      <p:sp>
        <p:nvSpPr>
          <p:cNvPr id="8" name="Footer Placeholder 7"/>
          <p:cNvSpPr>
            <a:spLocks noGrp="1"/>
          </p:cNvSpPr>
          <p:nvPr>
            <p:ph type="ftr" sz="quarter" idx="10"/>
          </p:nvPr>
        </p:nvSpPr>
        <p:spPr/>
        <p:txBody>
          <a:bodyPr/>
          <a:lstStyle/>
          <a:p>
            <a:r>
              <a:rPr lang="en-US" smtClean="0"/>
              <a:t>© 2010 Keith A. Pray</a:t>
            </a:r>
            <a:endParaRPr lang="en-US"/>
          </a:p>
        </p:txBody>
      </p:sp>
    </p:spTree>
    <p:extLst>
      <p:ext uri="{BB962C8B-B14F-4D97-AF65-F5344CB8AC3E}">
        <p14:creationId xmlns:p14="http://schemas.microsoft.com/office/powerpoint/2010/main" val="3075019222"/>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pPr eaLnBrk="1" hangingPunct="1"/>
            <a:r>
              <a:rPr lang="en-US" dirty="0" err="1" smtClean="0">
                <a:ea typeface="ＭＳ Ｐゴシック" pitchFamily="-109" charset="-128"/>
                <a:cs typeface="ＭＳ Ｐゴシック" pitchFamily="-109" charset="-128"/>
              </a:rPr>
              <a:t>Mafiaboy</a:t>
            </a:r>
            <a:endParaRPr lang="en-US" dirty="0">
              <a:ea typeface="ＭＳ Ｐゴシック" pitchFamily="-109" charset="-128"/>
              <a:cs typeface="ＭＳ Ｐゴシック" pitchFamily="-109" charset="-128"/>
            </a:endParaRPr>
          </a:p>
        </p:txBody>
      </p:sp>
      <p:sp>
        <p:nvSpPr>
          <p:cNvPr id="812035" name="Rectangle 3"/>
          <p:cNvSpPr>
            <a:spLocks noGrp="1" noChangeArrowheads="1"/>
          </p:cNvSpPr>
          <p:nvPr>
            <p:ph type="body" idx="1"/>
          </p:nvPr>
        </p:nvSpPr>
        <p:spPr/>
        <p:txBody>
          <a:bodyPr/>
          <a:lstStyle/>
          <a:p>
            <a:pPr eaLnBrk="1" hangingPunct="1"/>
            <a:r>
              <a:rPr lang="en-US" dirty="0" smtClean="0">
                <a:ea typeface="ＭＳ Ｐゴシック" pitchFamily="-109" charset="-128"/>
                <a:cs typeface="ＭＳ Ｐゴシック" pitchFamily="-109" charset="-128"/>
              </a:rPr>
              <a:t>Michael </a:t>
            </a:r>
            <a:r>
              <a:rPr lang="en-US" dirty="0" err="1" smtClean="0">
                <a:ea typeface="ＭＳ Ｐゴシック" pitchFamily="-109" charset="-128"/>
                <a:cs typeface="ＭＳ Ｐゴシック" pitchFamily="-109" charset="-128"/>
              </a:rPr>
              <a:t>Calce</a:t>
            </a:r>
            <a:endParaRPr lang="en-US" dirty="0">
              <a:ea typeface="ＭＳ Ｐゴシック" pitchFamily="-109" charset="-128"/>
              <a:cs typeface="ＭＳ Ｐゴシック" pitchFamily="-109" charset="-128"/>
            </a:endParaRPr>
          </a:p>
          <a:p>
            <a:pPr eaLnBrk="1" hangingPunct="1"/>
            <a:r>
              <a:rPr lang="en-US" dirty="0" smtClean="0">
                <a:ea typeface="ＭＳ Ｐゴシック" pitchFamily="-109" charset="-128"/>
                <a:cs typeface="ＭＳ Ｐゴシック" pitchFamily="-109" charset="-128"/>
              </a:rPr>
              <a:t>Montreal, Canada</a:t>
            </a:r>
          </a:p>
          <a:p>
            <a:pPr eaLnBrk="1" hangingPunct="1"/>
            <a:r>
              <a:rPr lang="en-US" dirty="0" smtClean="0">
                <a:ea typeface="ＭＳ Ｐゴシック" pitchFamily="-109" charset="-128"/>
                <a:cs typeface="ＭＳ Ｐゴシック" pitchFamily="-109" charset="-128"/>
              </a:rPr>
              <a:t>Took down Yahoo</a:t>
            </a:r>
          </a:p>
          <a:p>
            <a:pPr eaLnBrk="1" hangingPunct="1"/>
            <a:r>
              <a:rPr lang="en-US" dirty="0" smtClean="0">
                <a:ea typeface="ＭＳ Ｐゴシック" pitchFamily="-109" charset="-128"/>
                <a:cs typeface="ＭＳ Ｐゴシック" pitchFamily="-109" charset="-128"/>
              </a:rPr>
              <a:t>Rival shutdown Buy.com</a:t>
            </a:r>
          </a:p>
          <a:p>
            <a:pPr eaLnBrk="1" hangingPunct="1"/>
            <a:r>
              <a:rPr lang="en-US" dirty="0" smtClean="0">
                <a:ea typeface="ＭＳ Ｐゴシック" pitchFamily="-109" charset="-128"/>
                <a:cs typeface="ＭＳ Ｐゴシック" pitchFamily="-109" charset="-128"/>
              </a:rPr>
              <a:t>Responded with </a:t>
            </a:r>
            <a:r>
              <a:rPr lang="en-US" dirty="0" err="1" smtClean="0">
                <a:ea typeface="ＭＳ Ｐゴシック" pitchFamily="-109" charset="-128"/>
                <a:cs typeface="ＭＳ Ｐゴシック" pitchFamily="-109" charset="-128"/>
              </a:rPr>
              <a:t>Zdnet</a:t>
            </a:r>
            <a:r>
              <a:rPr lang="en-US" dirty="0" smtClean="0">
                <a:ea typeface="ＭＳ Ｐゴシック" pitchFamily="-109" charset="-128"/>
                <a:cs typeface="ＭＳ Ｐゴシック" pitchFamily="-109" charset="-128"/>
              </a:rPr>
              <a:t>,</a:t>
            </a:r>
          </a:p>
          <a:p>
            <a:pPr marL="0" indent="0" eaLnBrk="1" hangingPunct="1">
              <a:buNone/>
            </a:pPr>
            <a:r>
              <a:rPr lang="en-US" dirty="0">
                <a:ea typeface="ＭＳ Ｐゴシック" pitchFamily="-109" charset="-128"/>
                <a:cs typeface="ＭＳ Ｐゴシック" pitchFamily="-109" charset="-128"/>
              </a:rPr>
              <a:t> </a:t>
            </a:r>
            <a:r>
              <a:rPr lang="en-US" dirty="0" smtClean="0">
                <a:ea typeface="ＭＳ Ｐゴシック" pitchFamily="-109" charset="-128"/>
                <a:cs typeface="ＭＳ Ｐゴシック" pitchFamily="-109" charset="-128"/>
              </a:rPr>
              <a:t>   E*TRADE, </a:t>
            </a:r>
            <a:r>
              <a:rPr lang="en-US" dirty="0" err="1" smtClean="0">
                <a:ea typeface="ＭＳ Ｐゴシック" pitchFamily="-109" charset="-128"/>
                <a:cs typeface="ＭＳ Ｐゴシック" pitchFamily="-109" charset="-128"/>
              </a:rPr>
              <a:t>Ebay</a:t>
            </a:r>
            <a:r>
              <a:rPr lang="en-US" dirty="0" smtClean="0">
                <a:ea typeface="ＭＳ Ｐゴシック" pitchFamily="-109" charset="-128"/>
                <a:cs typeface="ＭＳ Ｐゴシック" pitchFamily="-109" charset="-128"/>
              </a:rPr>
              <a:t>, CNN,</a:t>
            </a:r>
          </a:p>
          <a:p>
            <a:pPr marL="0" indent="0" eaLnBrk="1" hangingPunct="1">
              <a:buNone/>
            </a:pPr>
            <a:r>
              <a:rPr lang="en-US" dirty="0">
                <a:ea typeface="ＭＳ Ｐゴシック" pitchFamily="-109" charset="-128"/>
                <a:cs typeface="ＭＳ Ｐゴシック" pitchFamily="-109" charset="-128"/>
              </a:rPr>
              <a:t> </a:t>
            </a:r>
            <a:r>
              <a:rPr lang="en-US" dirty="0" smtClean="0">
                <a:ea typeface="ＭＳ Ｐゴシック" pitchFamily="-109" charset="-128"/>
                <a:cs typeface="ＭＳ Ｐゴシック" pitchFamily="-109" charset="-128"/>
              </a:rPr>
              <a:t>   Amazon and Dell</a:t>
            </a:r>
          </a:p>
          <a:p>
            <a:pPr eaLnBrk="1" hangingPunct="1"/>
            <a:r>
              <a:rPr lang="en-US" dirty="0" smtClean="0">
                <a:ea typeface="ＭＳ Ｐゴシック" pitchFamily="-109" charset="-128"/>
                <a:cs typeface="ＭＳ Ｐゴシック" pitchFamily="-109" charset="-128"/>
              </a:rPr>
              <a:t>FBI</a:t>
            </a:r>
            <a:endParaRPr lang="en-US" dirty="0">
              <a:ea typeface="ＭＳ Ｐゴシック" pitchFamily="-109" charset="-128"/>
              <a:cs typeface="ＭＳ Ｐゴシック" pitchFamily="-109" charset="-128"/>
            </a:endParaRPr>
          </a:p>
        </p:txBody>
      </p:sp>
      <p:sp>
        <p:nvSpPr>
          <p:cNvPr id="2" name="TextBox 1"/>
          <p:cNvSpPr txBox="1"/>
          <p:nvPr/>
        </p:nvSpPr>
        <p:spPr>
          <a:xfrm>
            <a:off x="4419600" y="457200"/>
            <a:ext cx="4572000" cy="338554"/>
          </a:xfrm>
          <a:prstGeom prst="rect">
            <a:avLst/>
          </a:prstGeom>
          <a:noFill/>
        </p:spPr>
        <p:txBody>
          <a:bodyPr wrap="square" rtlCol="0">
            <a:spAutoFit/>
          </a:bodyPr>
          <a:lstStyle/>
          <a:p>
            <a:r>
              <a:rPr lang="en-US" sz="1600" dirty="0" smtClean="0">
                <a:solidFill>
                  <a:srgbClr val="000000"/>
                </a:solidFill>
              </a:rPr>
              <a:t>Richard </a:t>
            </a:r>
            <a:r>
              <a:rPr lang="en-US" sz="1600" dirty="0" err="1" smtClean="0">
                <a:solidFill>
                  <a:srgbClr val="000000"/>
                </a:solidFill>
              </a:rPr>
              <a:t>Pianka</a:t>
            </a:r>
            <a:r>
              <a:rPr lang="en-US" sz="1600" dirty="0" smtClean="0">
                <a:solidFill>
                  <a:srgbClr val="000000"/>
                </a:solidFill>
              </a:rPr>
              <a:t> (pianka@wpi.edu)</a:t>
            </a:r>
            <a:endParaRPr lang="en-US" sz="1600" dirty="0">
              <a:solidFill>
                <a:srgbClr val="000000"/>
              </a:solidFill>
            </a:endParaRPr>
          </a:p>
        </p:txBody>
      </p:sp>
      <p:pic>
        <p:nvPicPr>
          <p:cNvPr id="3076" name="Picture 4" descr="https://2qmmgw.bay.livefilestore.com/y1mu9w_f9p3M9znZHfWWKrSDnrhHarDbc0gGuRpb815GQo4ahFThV3jgKariZ9u5K8NklDyJ8m4FZrt6HBcEBtmHCpmUYSWJkHZcsXt2dUBzjNrJGuvHeIz3yjh3Ng6ZsywjTa-mX-f-oMIOgBVvFFxCw/f627426f4a6186b47f2f6a2e528a.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057400"/>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2"/>
          </p:nvPr>
        </p:nvSpPr>
        <p:spPr/>
        <p:txBody>
          <a:bodyPr/>
          <a:lstStyle/>
          <a:p>
            <a:fld id="{3D494C9E-B3CC-DF4D-8BE6-2F00DD9C6414}" type="datetime1">
              <a:rPr lang="en-US" smtClean="0"/>
              <a:t>4/9/12</a:t>
            </a:fld>
            <a:endParaRPr lang="en-US"/>
          </a:p>
        </p:txBody>
      </p:sp>
      <p:sp>
        <p:nvSpPr>
          <p:cNvPr id="7" name="Slide Number Placeholder 6"/>
          <p:cNvSpPr>
            <a:spLocks noGrp="1"/>
          </p:cNvSpPr>
          <p:nvPr>
            <p:ph type="sldNum" sz="quarter" idx="11"/>
          </p:nvPr>
        </p:nvSpPr>
        <p:spPr/>
        <p:txBody>
          <a:bodyPr/>
          <a:lstStyle/>
          <a:p>
            <a:fld id="{C29C510E-AEE8-B94A-A253-09A0CF9544B5}" type="slidenum">
              <a:rPr lang="en-US" smtClean="0"/>
              <a:pPr/>
              <a:t>5</a:t>
            </a:fld>
            <a:endParaRPr lang="en-US"/>
          </a:p>
        </p:txBody>
      </p:sp>
      <p:sp>
        <p:nvSpPr>
          <p:cNvPr id="8" name="Footer Placeholder 7"/>
          <p:cNvSpPr>
            <a:spLocks noGrp="1"/>
          </p:cNvSpPr>
          <p:nvPr>
            <p:ph type="ftr" sz="quarter" idx="10"/>
          </p:nvPr>
        </p:nvSpPr>
        <p:spPr/>
        <p:txBody>
          <a:bodyPr/>
          <a:lstStyle/>
          <a:p>
            <a:r>
              <a:rPr lang="en-US" smtClean="0"/>
              <a:t>© 2010 Keith A. Pray</a:t>
            </a:r>
            <a:endParaRPr lang="en-US"/>
          </a:p>
        </p:txBody>
      </p:sp>
    </p:spTree>
    <p:extLst>
      <p:ext uri="{BB962C8B-B14F-4D97-AF65-F5344CB8AC3E}">
        <p14:creationId xmlns:p14="http://schemas.microsoft.com/office/powerpoint/2010/main" val="3921654890"/>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267200"/>
            <a:ext cx="8458200" cy="2552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05" name="Rectangle 2"/>
          <p:cNvSpPr>
            <a:spLocks noGrp="1" noChangeArrowheads="1"/>
          </p:cNvSpPr>
          <p:nvPr>
            <p:ph type="title"/>
          </p:nvPr>
        </p:nvSpPr>
        <p:spPr/>
        <p:txBody>
          <a:bodyPr/>
          <a:lstStyle/>
          <a:p>
            <a:pPr eaLnBrk="1" hangingPunct="1"/>
            <a:r>
              <a:rPr lang="en-US" dirty="0" err="1" smtClean="0">
                <a:ea typeface="ＭＳ Ｐゴシック" pitchFamily="-109" charset="-128"/>
                <a:cs typeface="ＭＳ Ｐゴシック" pitchFamily="-109" charset="-128"/>
              </a:rPr>
              <a:t>Torpig</a:t>
            </a:r>
            <a:endParaRPr lang="en-US" dirty="0">
              <a:ea typeface="ＭＳ Ｐゴシック" pitchFamily="-109" charset="-128"/>
              <a:cs typeface="ＭＳ Ｐゴシック" pitchFamily="-109" charset="-128"/>
            </a:endParaRPr>
          </a:p>
        </p:txBody>
      </p:sp>
      <p:sp>
        <p:nvSpPr>
          <p:cNvPr id="812035" name="Rectangle 3"/>
          <p:cNvSpPr>
            <a:spLocks noGrp="1" noChangeArrowheads="1"/>
          </p:cNvSpPr>
          <p:nvPr>
            <p:ph sz="half" idx="1"/>
          </p:nvPr>
        </p:nvSpPr>
        <p:spPr/>
        <p:txBody>
          <a:bodyPr/>
          <a:lstStyle/>
          <a:p>
            <a:pPr eaLnBrk="1" hangingPunct="1"/>
            <a:r>
              <a:rPr lang="en-US" dirty="0" err="1" smtClean="0">
                <a:ea typeface="ＭＳ Ｐゴシック" pitchFamily="-109" charset="-128"/>
                <a:cs typeface="ＭＳ Ｐゴシック" pitchFamily="-109" charset="-128"/>
              </a:rPr>
              <a:t>Mebroot</a:t>
            </a:r>
            <a:endParaRPr lang="en-US" dirty="0" smtClean="0">
              <a:ea typeface="ＭＳ Ｐゴシック" pitchFamily="-109" charset="-128"/>
              <a:cs typeface="ＭＳ Ｐゴシック" pitchFamily="-109" charset="-128"/>
            </a:endParaRPr>
          </a:p>
          <a:p>
            <a:pPr eaLnBrk="1" hangingPunct="1"/>
            <a:r>
              <a:rPr lang="en-US" dirty="0" smtClean="0">
                <a:ea typeface="ＭＳ Ｐゴシック" pitchFamily="-109" charset="-128"/>
                <a:cs typeface="ＭＳ Ｐゴシック" pitchFamily="-109" charset="-128"/>
              </a:rPr>
              <a:t>Hijacked by UCSB</a:t>
            </a:r>
          </a:p>
          <a:p>
            <a:pPr eaLnBrk="1" hangingPunct="1"/>
            <a:r>
              <a:rPr lang="en-US" dirty="0" smtClean="0">
                <a:ea typeface="ＭＳ Ｐゴシック" pitchFamily="-109" charset="-128"/>
                <a:cs typeface="ＭＳ Ｐゴシック" pitchFamily="-109" charset="-128"/>
              </a:rPr>
              <a:t>70gb of data in 10 days</a:t>
            </a:r>
          </a:p>
          <a:p>
            <a:pPr eaLnBrk="1" hangingPunct="1"/>
            <a:r>
              <a:rPr lang="en-US" dirty="0" smtClean="0">
                <a:ea typeface="ＭＳ Ｐゴシック" pitchFamily="-109" charset="-128"/>
                <a:cs typeface="ＭＳ Ｐゴシック" pitchFamily="-109" charset="-128"/>
              </a:rPr>
              <a:t>Credit Cards &amp; Bank Accounts</a:t>
            </a:r>
            <a:endParaRPr lang="en-US" dirty="0">
              <a:ea typeface="ＭＳ Ｐゴシック" pitchFamily="-109" charset="-128"/>
              <a:cs typeface="ＭＳ Ｐゴシック" pitchFamily="-109" charset="-128"/>
            </a:endParaRPr>
          </a:p>
        </p:txBody>
      </p:sp>
      <p:sp>
        <p:nvSpPr>
          <p:cNvPr id="3" name="Content Placeholder 2"/>
          <p:cNvSpPr>
            <a:spLocks noGrp="1"/>
          </p:cNvSpPr>
          <p:nvPr>
            <p:ph sz="half" idx="2"/>
          </p:nvPr>
        </p:nvSpPr>
        <p:spPr>
          <a:xfrm>
            <a:off x="4648200" y="1981200"/>
            <a:ext cx="4038600" cy="3048000"/>
          </a:xfrm>
        </p:spPr>
        <p:txBody>
          <a:bodyPr/>
          <a:lstStyle/>
          <a:p>
            <a:r>
              <a:rPr lang="en-US" dirty="0" smtClean="0"/>
              <a:t>Domain Flux</a:t>
            </a:r>
          </a:p>
          <a:p>
            <a:r>
              <a:rPr lang="en-US" dirty="0" smtClean="0"/>
              <a:t>Data Mines</a:t>
            </a:r>
          </a:p>
          <a:p>
            <a:r>
              <a:rPr lang="en-US" dirty="0" smtClean="0"/>
              <a:t>Emails, Logins, Web Servers, Mail Servers, Windows Passwords</a:t>
            </a:r>
          </a:p>
        </p:txBody>
      </p:sp>
      <p:sp>
        <p:nvSpPr>
          <p:cNvPr id="2" name="TextBox 1"/>
          <p:cNvSpPr txBox="1"/>
          <p:nvPr/>
        </p:nvSpPr>
        <p:spPr>
          <a:xfrm>
            <a:off x="4572000" y="457200"/>
            <a:ext cx="4572000" cy="338554"/>
          </a:xfrm>
          <a:prstGeom prst="rect">
            <a:avLst/>
          </a:prstGeom>
          <a:noFill/>
        </p:spPr>
        <p:txBody>
          <a:bodyPr wrap="square" rtlCol="0">
            <a:spAutoFit/>
          </a:bodyPr>
          <a:lstStyle/>
          <a:p>
            <a:r>
              <a:rPr lang="en-US" sz="1600" dirty="0" smtClean="0">
                <a:solidFill>
                  <a:srgbClr val="000000"/>
                </a:solidFill>
              </a:rPr>
              <a:t>Richard </a:t>
            </a:r>
            <a:r>
              <a:rPr lang="en-US" sz="1600" dirty="0" err="1" smtClean="0">
                <a:solidFill>
                  <a:srgbClr val="000000"/>
                </a:solidFill>
              </a:rPr>
              <a:t>Pianka</a:t>
            </a:r>
            <a:r>
              <a:rPr lang="en-US" sz="1600" dirty="0" smtClean="0">
                <a:solidFill>
                  <a:srgbClr val="000000"/>
                </a:solidFill>
              </a:rPr>
              <a:t> (pianka@wpi.edu)</a:t>
            </a:r>
            <a:endParaRPr lang="en-US" sz="1600" dirty="0">
              <a:solidFill>
                <a:srgbClr val="000000"/>
              </a:solidFill>
            </a:endParaRPr>
          </a:p>
        </p:txBody>
      </p:sp>
      <p:sp>
        <p:nvSpPr>
          <p:cNvPr id="7" name="Date Placeholder 6"/>
          <p:cNvSpPr>
            <a:spLocks noGrp="1"/>
          </p:cNvSpPr>
          <p:nvPr>
            <p:ph type="dt" sz="half" idx="12"/>
          </p:nvPr>
        </p:nvSpPr>
        <p:spPr/>
        <p:txBody>
          <a:bodyPr/>
          <a:lstStyle/>
          <a:p>
            <a:fld id="{C62DDD74-DE21-6341-A0BB-0CB429DF6B76}" type="datetime1">
              <a:rPr lang="en-US" smtClean="0"/>
              <a:t>4/9/12</a:t>
            </a:fld>
            <a:endParaRPr lang="en-US"/>
          </a:p>
        </p:txBody>
      </p:sp>
      <p:sp>
        <p:nvSpPr>
          <p:cNvPr id="8" name="Slide Number Placeholder 7"/>
          <p:cNvSpPr>
            <a:spLocks noGrp="1"/>
          </p:cNvSpPr>
          <p:nvPr>
            <p:ph type="sldNum" sz="quarter" idx="11"/>
          </p:nvPr>
        </p:nvSpPr>
        <p:spPr/>
        <p:txBody>
          <a:bodyPr/>
          <a:lstStyle/>
          <a:p>
            <a:fld id="{FBB22216-265E-E349-BB77-84207622541A}" type="slidenum">
              <a:rPr lang="en-US" smtClean="0"/>
              <a:pPr/>
              <a:t>6</a:t>
            </a:fld>
            <a:endParaRPr lang="en-US"/>
          </a:p>
        </p:txBody>
      </p:sp>
      <p:sp>
        <p:nvSpPr>
          <p:cNvPr id="9" name="Footer Placeholder 8"/>
          <p:cNvSpPr>
            <a:spLocks noGrp="1"/>
          </p:cNvSpPr>
          <p:nvPr>
            <p:ph type="ftr" sz="quarter" idx="10"/>
          </p:nvPr>
        </p:nvSpPr>
        <p:spPr/>
        <p:txBody>
          <a:bodyPr/>
          <a:lstStyle/>
          <a:p>
            <a:r>
              <a:rPr lang="en-US" smtClean="0"/>
              <a:t>© 2010 Keith A. Pray</a:t>
            </a:r>
            <a:endParaRPr lang="en-US"/>
          </a:p>
        </p:txBody>
      </p:sp>
    </p:spTree>
    <p:extLst>
      <p:ext uri="{BB962C8B-B14F-4D97-AF65-F5344CB8AC3E}">
        <p14:creationId xmlns:p14="http://schemas.microsoft.com/office/powerpoint/2010/main" val="95655059"/>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pPr eaLnBrk="1" hangingPunct="1"/>
            <a:r>
              <a:rPr lang="en-US" dirty="0" smtClean="0">
                <a:ea typeface="ＭＳ Ｐゴシック" pitchFamily="-109" charset="-128"/>
                <a:cs typeface="ＭＳ Ｐゴシック" pitchFamily="-109" charset="-128"/>
              </a:rPr>
              <a:t>The Future</a:t>
            </a:r>
            <a:endParaRPr lang="en-US" dirty="0">
              <a:ea typeface="ＭＳ Ｐゴシック" pitchFamily="-109" charset="-128"/>
              <a:cs typeface="ＭＳ Ｐゴシック" pitchFamily="-109" charset="-128"/>
            </a:endParaRPr>
          </a:p>
        </p:txBody>
      </p:sp>
      <p:sp>
        <p:nvSpPr>
          <p:cNvPr id="812035" name="Rectangle 3"/>
          <p:cNvSpPr>
            <a:spLocks noGrp="1" noChangeArrowheads="1"/>
          </p:cNvSpPr>
          <p:nvPr>
            <p:ph sz="half" idx="1"/>
          </p:nvPr>
        </p:nvSpPr>
        <p:spPr/>
        <p:txBody>
          <a:bodyPr/>
          <a:lstStyle/>
          <a:p>
            <a:pPr eaLnBrk="1" hangingPunct="1"/>
            <a:r>
              <a:rPr lang="en-US" dirty="0" smtClean="0">
                <a:ea typeface="ＭＳ Ｐゴシック" pitchFamily="-109" charset="-128"/>
                <a:cs typeface="ＭＳ Ｐゴシック" pitchFamily="-109" charset="-128"/>
              </a:rPr>
              <a:t>Hidden computers</a:t>
            </a:r>
          </a:p>
          <a:p>
            <a:pPr eaLnBrk="1" hangingPunct="1"/>
            <a:r>
              <a:rPr lang="en-US" dirty="0" smtClean="0">
                <a:ea typeface="ＭＳ Ｐゴシック" pitchFamily="-109" charset="-128"/>
                <a:cs typeface="ＭＳ Ｐゴシック" pitchFamily="-109" charset="-128"/>
              </a:rPr>
              <a:t>DEFCON</a:t>
            </a:r>
          </a:p>
          <a:p>
            <a:pPr eaLnBrk="1" hangingPunct="1"/>
            <a:r>
              <a:rPr lang="en-US" dirty="0" smtClean="0">
                <a:ea typeface="ＭＳ Ｐゴシック" pitchFamily="-109" charset="-128"/>
                <a:cs typeface="ＭＳ Ｐゴシック" pitchFamily="-109" charset="-128"/>
              </a:rPr>
              <a:t>Android Rootkit</a:t>
            </a:r>
          </a:p>
          <a:p>
            <a:pPr eaLnBrk="1" hangingPunct="1"/>
            <a:r>
              <a:rPr lang="en-US" dirty="0" smtClean="0">
                <a:ea typeface="ＭＳ Ｐゴシック" pitchFamily="-109" charset="-128"/>
                <a:cs typeface="ＭＳ Ｐゴシック" pitchFamily="-109" charset="-128"/>
              </a:rPr>
              <a:t>Mobile Botnets</a:t>
            </a:r>
          </a:p>
          <a:p>
            <a:pPr eaLnBrk="1" hangingPunct="1"/>
            <a:r>
              <a:rPr lang="en-US" dirty="0" err="1" smtClean="0">
                <a:ea typeface="ＭＳ Ｐゴシック" pitchFamily="-109" charset="-128"/>
                <a:cs typeface="ＭＳ Ｐゴシック" pitchFamily="-109" charset="-128"/>
              </a:rPr>
              <a:t>WeatherFist</a:t>
            </a:r>
            <a:endParaRPr lang="en-US" dirty="0" smtClean="0">
              <a:ea typeface="ＭＳ Ｐゴシック" pitchFamily="-109" charset="-128"/>
              <a:cs typeface="ＭＳ Ｐゴシック" pitchFamily="-109" charset="-128"/>
            </a:endParaRPr>
          </a:p>
          <a:p>
            <a:pPr eaLnBrk="1" hangingPunct="1"/>
            <a:r>
              <a:rPr lang="en-US" dirty="0" smtClean="0">
                <a:ea typeface="ＭＳ Ｐゴシック" pitchFamily="-109" charset="-128"/>
                <a:cs typeface="ＭＳ Ｐゴシック" pitchFamily="-109" charset="-128"/>
              </a:rPr>
              <a:t>Everyday devices</a:t>
            </a:r>
            <a:endParaRPr lang="en-US" dirty="0">
              <a:ea typeface="ＭＳ Ｐゴシック" pitchFamily="-109" charset="-128"/>
              <a:cs typeface="ＭＳ Ｐゴシック" pitchFamily="-109" charset="-128"/>
            </a:endParaRPr>
          </a:p>
        </p:txBody>
      </p:sp>
      <p:sp>
        <p:nvSpPr>
          <p:cNvPr id="2" name="TextBox 1"/>
          <p:cNvSpPr txBox="1"/>
          <p:nvPr/>
        </p:nvSpPr>
        <p:spPr>
          <a:xfrm>
            <a:off x="4419600" y="457200"/>
            <a:ext cx="4572000" cy="338554"/>
          </a:xfrm>
          <a:prstGeom prst="rect">
            <a:avLst/>
          </a:prstGeom>
          <a:noFill/>
        </p:spPr>
        <p:txBody>
          <a:bodyPr wrap="square" rtlCol="0">
            <a:spAutoFit/>
          </a:bodyPr>
          <a:lstStyle/>
          <a:p>
            <a:r>
              <a:rPr lang="en-US" sz="1600" dirty="0" smtClean="0">
                <a:solidFill>
                  <a:schemeClr val="tx1"/>
                </a:solidFill>
              </a:rPr>
              <a:t>Richard </a:t>
            </a:r>
            <a:r>
              <a:rPr lang="en-US" sz="1600" dirty="0" err="1" smtClean="0">
                <a:solidFill>
                  <a:schemeClr val="tx1"/>
                </a:solidFill>
              </a:rPr>
              <a:t>Pianka</a:t>
            </a:r>
            <a:r>
              <a:rPr lang="en-US" sz="1600" dirty="0" smtClean="0">
                <a:solidFill>
                  <a:schemeClr val="tx1"/>
                </a:solidFill>
              </a:rPr>
              <a:t> (pianka@wpi.edu)</a:t>
            </a:r>
            <a:endParaRPr lang="en-US" sz="1600" dirty="0">
              <a:solidFill>
                <a:schemeClr val="tx1"/>
              </a:solidFill>
            </a:endParaRPr>
          </a:p>
        </p:txBody>
      </p:sp>
      <p:pic>
        <p:nvPicPr>
          <p:cNvPr id="4098" name="Picture 2" descr="http://www.blogcdn.com/www.engadgetmobile.com/media/2008/10/android-op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752600"/>
            <a:ext cx="3095625" cy="3733800"/>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2"/>
          </p:nvPr>
        </p:nvSpPr>
        <p:spPr/>
        <p:txBody>
          <a:bodyPr/>
          <a:lstStyle/>
          <a:p>
            <a:fld id="{3E40818A-F81A-FE4C-BF91-FC0B388DB5EA}" type="datetime1">
              <a:rPr lang="en-US" smtClean="0"/>
              <a:t>4/9/12</a:t>
            </a:fld>
            <a:endParaRPr lang="en-US"/>
          </a:p>
        </p:txBody>
      </p:sp>
      <p:sp>
        <p:nvSpPr>
          <p:cNvPr id="7" name="Slide Number Placeholder 6"/>
          <p:cNvSpPr>
            <a:spLocks noGrp="1"/>
          </p:cNvSpPr>
          <p:nvPr>
            <p:ph type="sldNum" sz="quarter" idx="11"/>
          </p:nvPr>
        </p:nvSpPr>
        <p:spPr/>
        <p:txBody>
          <a:bodyPr/>
          <a:lstStyle/>
          <a:p>
            <a:fld id="{FBB22216-265E-E349-BB77-84207622541A}" type="slidenum">
              <a:rPr lang="en-US" smtClean="0"/>
              <a:pPr/>
              <a:t>7</a:t>
            </a:fld>
            <a:endParaRPr lang="en-US"/>
          </a:p>
        </p:txBody>
      </p:sp>
      <p:sp>
        <p:nvSpPr>
          <p:cNvPr id="8" name="Footer Placeholder 7"/>
          <p:cNvSpPr>
            <a:spLocks noGrp="1"/>
          </p:cNvSpPr>
          <p:nvPr>
            <p:ph type="ftr" sz="quarter" idx="10"/>
          </p:nvPr>
        </p:nvSpPr>
        <p:spPr/>
        <p:txBody>
          <a:bodyPr/>
          <a:lstStyle/>
          <a:p>
            <a:r>
              <a:rPr lang="en-US" smtClean="0"/>
              <a:t>© 2010 Keith A. Pray</a:t>
            </a:r>
            <a:endParaRPr lang="en-US"/>
          </a:p>
        </p:txBody>
      </p:sp>
    </p:spTree>
    <p:extLst>
      <p:ext uri="{BB962C8B-B14F-4D97-AF65-F5344CB8AC3E}">
        <p14:creationId xmlns:p14="http://schemas.microsoft.com/office/powerpoint/2010/main" val="2525050638"/>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pPr eaLnBrk="1" hangingPunct="1"/>
            <a:r>
              <a:rPr lang="en-US" dirty="0" smtClean="0">
                <a:ea typeface="ＭＳ Ｐゴシック" pitchFamily="-109" charset="-128"/>
                <a:cs typeface="ＭＳ Ｐゴシック" pitchFamily="-109" charset="-128"/>
              </a:rPr>
              <a:t>References</a:t>
            </a:r>
            <a:endParaRPr lang="en-US" dirty="0">
              <a:ea typeface="ＭＳ Ｐゴシック" pitchFamily="-109" charset="-128"/>
              <a:cs typeface="ＭＳ Ｐゴシック" pitchFamily="-109" charset="-128"/>
            </a:endParaRPr>
          </a:p>
        </p:txBody>
      </p:sp>
      <p:sp>
        <p:nvSpPr>
          <p:cNvPr id="812035" name="Rectangle 3"/>
          <p:cNvSpPr>
            <a:spLocks noGrp="1" noChangeArrowheads="1"/>
          </p:cNvSpPr>
          <p:nvPr>
            <p:ph idx="1"/>
          </p:nvPr>
        </p:nvSpPr>
        <p:spPr/>
        <p:txBody>
          <a:bodyPr/>
          <a:lstStyle/>
          <a:p>
            <a:pPr eaLnBrk="1" hangingPunct="1"/>
            <a:r>
              <a:rPr lang="en-US" sz="1200" dirty="0" err="1"/>
              <a:t>Calce</a:t>
            </a:r>
            <a:r>
              <a:rPr lang="en-US" sz="1200" dirty="0"/>
              <a:t>, Michael, and Craig Silverman. </a:t>
            </a:r>
            <a:r>
              <a:rPr lang="en-US" sz="1200" i="1" dirty="0" err="1"/>
              <a:t>Mafiaboy</a:t>
            </a:r>
            <a:r>
              <a:rPr lang="en-US" sz="1200" i="1" dirty="0"/>
              <a:t>: How I Cracked the Internet and Why It's Still Broken</a:t>
            </a:r>
            <a:r>
              <a:rPr lang="en-US" sz="1200" dirty="0"/>
              <a:t>. Penguin Group Canada, 2008. Print.</a:t>
            </a:r>
            <a:endParaRPr lang="en-US" sz="1200" dirty="0" smtClean="0">
              <a:ea typeface="ＭＳ Ｐゴシック" pitchFamily="-109" charset="-128"/>
              <a:cs typeface="ＭＳ Ｐゴシック" pitchFamily="-109" charset="-128"/>
            </a:endParaRPr>
          </a:p>
          <a:p>
            <a:pPr eaLnBrk="1" hangingPunct="1"/>
            <a:endParaRPr lang="en-US" sz="1200" dirty="0" smtClean="0">
              <a:ea typeface="ＭＳ Ｐゴシック" pitchFamily="-109" charset="-128"/>
              <a:cs typeface="ＭＳ Ｐゴシック" pitchFamily="-109" charset="-128"/>
            </a:endParaRPr>
          </a:p>
          <a:p>
            <a:pPr marL="0" indent="0" eaLnBrk="1" hangingPunct="1">
              <a:buNone/>
            </a:pPr>
            <a:r>
              <a:rPr lang="en-US" sz="1200" dirty="0" smtClean="0">
                <a:ea typeface="ＭＳ Ｐゴシック" pitchFamily="-109" charset="-128"/>
                <a:cs typeface="ＭＳ Ｐゴシック" pitchFamily="-109" charset="-128"/>
              </a:rPr>
              <a:t>Accessed Sunday, November 14</a:t>
            </a:r>
            <a:r>
              <a:rPr lang="en-US" sz="1200" baseline="30000" dirty="0" smtClean="0">
                <a:ea typeface="ＭＳ Ｐゴシック" pitchFamily="-109" charset="-128"/>
                <a:cs typeface="ＭＳ Ｐゴシック" pitchFamily="-109" charset="-128"/>
              </a:rPr>
              <a:t>th</a:t>
            </a:r>
            <a:r>
              <a:rPr lang="en-US" sz="1200" dirty="0" smtClean="0">
                <a:ea typeface="ＭＳ Ｐゴシック" pitchFamily="-109" charset="-128"/>
                <a:cs typeface="ＭＳ Ｐゴシック" pitchFamily="-109" charset="-128"/>
              </a:rPr>
              <a:t>, 2010:</a:t>
            </a:r>
          </a:p>
          <a:p>
            <a:pPr eaLnBrk="1" hangingPunct="1"/>
            <a:r>
              <a:rPr lang="en-US" sz="1200" dirty="0" smtClean="0"/>
              <a:t>http</a:t>
            </a:r>
            <a:r>
              <a:rPr lang="en-US" sz="1200" dirty="0"/>
              <a:t>://www.infosecurity-magazine.com/view/13620/bredolab-downed-botnet-linked-with-spamitcom/</a:t>
            </a:r>
            <a:endParaRPr lang="en-US" sz="1200" dirty="0" smtClean="0">
              <a:ea typeface="ＭＳ Ｐゴシック" pitchFamily="-109" charset="-128"/>
              <a:cs typeface="ＭＳ Ｐゴシック" pitchFamily="-109" charset="-128"/>
            </a:endParaRPr>
          </a:p>
          <a:p>
            <a:pPr eaLnBrk="1" hangingPunct="1"/>
            <a:r>
              <a:rPr lang="en-US" sz="1200" dirty="0"/>
              <a:t>http://news.cnet.com/8301-1009_3-20019602-83.html</a:t>
            </a:r>
            <a:endParaRPr lang="en-US" sz="1200" dirty="0" smtClean="0">
              <a:ea typeface="ＭＳ Ｐゴシック" pitchFamily="-109" charset="-128"/>
              <a:cs typeface="ＭＳ Ｐゴシック" pitchFamily="-109" charset="-128"/>
            </a:endParaRPr>
          </a:p>
          <a:p>
            <a:pPr eaLnBrk="1" hangingPunct="1"/>
            <a:r>
              <a:rPr lang="en-US" sz="1200" dirty="0" smtClean="0">
                <a:ea typeface="ＭＳ Ｐゴシック" pitchFamily="-109" charset="-128"/>
                <a:cs typeface="ＭＳ Ｐゴシック" pitchFamily="-109" charset="-128"/>
              </a:rPr>
              <a:t>http</a:t>
            </a:r>
            <a:r>
              <a:rPr lang="en-US" sz="1200" dirty="0">
                <a:ea typeface="ＭＳ Ｐゴシック" pitchFamily="-109" charset="-128"/>
                <a:cs typeface="ＭＳ Ｐゴシック" pitchFamily="-109" charset="-128"/>
              </a:rPr>
              <a:t>://web.archive.org/web/20071112081103/http://www.infoworld.com/articles/ic/xml/00/02/10/000210icyankees.html</a:t>
            </a:r>
            <a:endParaRPr lang="en-US" sz="1200" dirty="0" smtClean="0">
              <a:ea typeface="ＭＳ Ｐゴシック" pitchFamily="-109" charset="-128"/>
              <a:cs typeface="ＭＳ Ｐゴシック" pitchFamily="-109" charset="-128"/>
            </a:endParaRPr>
          </a:p>
          <a:p>
            <a:pPr eaLnBrk="1" hangingPunct="1"/>
            <a:r>
              <a:rPr lang="en-US" sz="1200" dirty="0" smtClean="0">
                <a:ea typeface="ＭＳ Ｐゴシック" pitchFamily="-109" charset="-128"/>
                <a:cs typeface="ＭＳ Ｐゴシック" pitchFamily="-109" charset="-128"/>
              </a:rPr>
              <a:t>http</a:t>
            </a:r>
            <a:r>
              <a:rPr lang="en-US" sz="1200" dirty="0">
                <a:ea typeface="ＭＳ Ｐゴシック" pitchFamily="-109" charset="-128"/>
                <a:cs typeface="ＭＳ Ｐゴシック" pitchFamily="-109" charset="-128"/>
              </a:rPr>
              <a:t>://www.cs.ucsb.edu/~seclab/projects/torpig/torpig.pdf</a:t>
            </a:r>
          </a:p>
          <a:p>
            <a:pPr eaLnBrk="1" hangingPunct="1"/>
            <a:r>
              <a:rPr lang="en-US" sz="1200" dirty="0" smtClean="0">
                <a:ea typeface="ＭＳ Ｐゴシック" pitchFamily="-109" charset="-128"/>
                <a:cs typeface="ＭＳ Ｐゴシック" pitchFamily="-109" charset="-128"/>
              </a:rPr>
              <a:t>http</a:t>
            </a:r>
            <a:r>
              <a:rPr lang="en-US" sz="1200" dirty="0">
                <a:ea typeface="ＭＳ Ｐゴシック" pitchFamily="-109" charset="-128"/>
                <a:cs typeface="ＭＳ Ｐゴシック" pitchFamily="-109" charset="-128"/>
              </a:rPr>
              <a:t>://</a:t>
            </a:r>
            <a:r>
              <a:rPr lang="en-US" sz="1200" dirty="0" smtClean="0">
                <a:ea typeface="ＭＳ Ｐゴシック" pitchFamily="-109" charset="-128"/>
                <a:cs typeface="ＭＳ Ｐゴシック" pitchFamily="-109" charset="-128"/>
              </a:rPr>
              <a:t>www.prnewswire.com/news-releases/identity-fraud-is-at-an-all-time-high-according-to-javelin-strategy-and-researchs-2010-identity-fraud-survey-report-84005552.html</a:t>
            </a:r>
          </a:p>
          <a:p>
            <a:pPr eaLnBrk="1" hangingPunct="1"/>
            <a:r>
              <a:rPr lang="en-US" sz="1200" dirty="0"/>
              <a:t>http://www.pcmag.com/article2/0,2817,2371865,00.asp</a:t>
            </a:r>
            <a:endParaRPr lang="en-US" sz="1200" dirty="0" smtClean="0">
              <a:ea typeface="ＭＳ Ｐゴシック" pitchFamily="-109" charset="-128"/>
              <a:cs typeface="ＭＳ Ｐゴシック" pitchFamily="-109" charset="-128"/>
            </a:endParaRPr>
          </a:p>
          <a:p>
            <a:pPr eaLnBrk="1" hangingPunct="1"/>
            <a:r>
              <a:rPr lang="en-US" sz="1200" dirty="0">
                <a:ea typeface="ＭＳ Ｐゴシック" pitchFamily="-109" charset="-128"/>
                <a:cs typeface="ＭＳ Ｐゴシック" pitchFamily="-109" charset="-128"/>
              </a:rPr>
              <a:t>http://</a:t>
            </a:r>
            <a:r>
              <a:rPr lang="en-US" sz="1200" dirty="0" smtClean="0">
                <a:ea typeface="ＭＳ Ｐゴシック" pitchFamily="-109" charset="-128"/>
                <a:cs typeface="ＭＳ Ｐゴシック" pitchFamily="-109" charset="-128"/>
              </a:rPr>
              <a:t>www.defcon.org/images/defcon-18/dc-18-presentations/Trustwave-Spiderlabs/DEFCON-18-Trustwave-Spiderlabs-Android-Rootkit-WP.pdf</a:t>
            </a:r>
          </a:p>
          <a:p>
            <a:pPr eaLnBrk="1" hangingPunct="1"/>
            <a:r>
              <a:rPr lang="en-US" sz="1200" dirty="0"/>
              <a:t>http://www.futurecrimes.com/mobile-computing-crime/mobile-phone-botnets-is-your-refrigerator-next/</a:t>
            </a:r>
            <a:endParaRPr lang="en-US" sz="1200" dirty="0" smtClean="0">
              <a:ea typeface="ＭＳ Ｐゴシック" pitchFamily="-109" charset="-128"/>
              <a:cs typeface="ＭＳ Ｐゴシック" pitchFamily="-109" charset="-128"/>
            </a:endParaRPr>
          </a:p>
          <a:p>
            <a:pPr eaLnBrk="1" hangingPunct="1"/>
            <a:endParaRPr lang="en-US" sz="1200" dirty="0">
              <a:ea typeface="ＭＳ Ｐゴシック" pitchFamily="-109" charset="-128"/>
              <a:cs typeface="ＭＳ Ｐゴシック" pitchFamily="-109" charset="-128"/>
            </a:endParaRPr>
          </a:p>
        </p:txBody>
      </p:sp>
      <p:sp>
        <p:nvSpPr>
          <p:cNvPr id="2" name="TextBox 1"/>
          <p:cNvSpPr txBox="1"/>
          <p:nvPr/>
        </p:nvSpPr>
        <p:spPr>
          <a:xfrm>
            <a:off x="4495800" y="457200"/>
            <a:ext cx="4572000" cy="338554"/>
          </a:xfrm>
          <a:prstGeom prst="rect">
            <a:avLst/>
          </a:prstGeom>
          <a:noFill/>
        </p:spPr>
        <p:txBody>
          <a:bodyPr wrap="square" rtlCol="0">
            <a:spAutoFit/>
          </a:bodyPr>
          <a:lstStyle/>
          <a:p>
            <a:r>
              <a:rPr lang="en-US" sz="1600" dirty="0" smtClean="0">
                <a:solidFill>
                  <a:srgbClr val="000000"/>
                </a:solidFill>
              </a:rPr>
              <a:t>Richard </a:t>
            </a:r>
            <a:r>
              <a:rPr lang="en-US" sz="1600" dirty="0" err="1" smtClean="0">
                <a:solidFill>
                  <a:srgbClr val="000000"/>
                </a:solidFill>
              </a:rPr>
              <a:t>Pianka</a:t>
            </a:r>
            <a:r>
              <a:rPr lang="en-US" sz="1600" dirty="0" smtClean="0">
                <a:solidFill>
                  <a:srgbClr val="000000"/>
                </a:solidFill>
              </a:rPr>
              <a:t> (pianka@wpi.edu)</a:t>
            </a:r>
            <a:endParaRPr lang="en-US" sz="1600" dirty="0">
              <a:solidFill>
                <a:srgbClr val="000000"/>
              </a:solidFill>
            </a:endParaRPr>
          </a:p>
        </p:txBody>
      </p:sp>
      <p:sp>
        <p:nvSpPr>
          <p:cNvPr id="5" name="Date Placeholder 4"/>
          <p:cNvSpPr>
            <a:spLocks noGrp="1"/>
          </p:cNvSpPr>
          <p:nvPr>
            <p:ph type="dt" sz="half" idx="12"/>
          </p:nvPr>
        </p:nvSpPr>
        <p:spPr/>
        <p:txBody>
          <a:bodyPr/>
          <a:lstStyle/>
          <a:p>
            <a:fld id="{17843A8D-FB9F-6942-B56A-3BE7238993F3}" type="datetime1">
              <a:rPr lang="en-US" smtClean="0"/>
              <a:t>4/9/12</a:t>
            </a:fld>
            <a:endParaRPr lang="en-US"/>
          </a:p>
        </p:txBody>
      </p:sp>
      <p:sp>
        <p:nvSpPr>
          <p:cNvPr id="6" name="Slide Number Placeholder 5"/>
          <p:cNvSpPr>
            <a:spLocks noGrp="1"/>
          </p:cNvSpPr>
          <p:nvPr>
            <p:ph type="sldNum" sz="quarter" idx="11"/>
          </p:nvPr>
        </p:nvSpPr>
        <p:spPr/>
        <p:txBody>
          <a:bodyPr/>
          <a:lstStyle/>
          <a:p>
            <a:fld id="{C29C510E-AEE8-B94A-A253-09A0CF9544B5}" type="slidenum">
              <a:rPr lang="en-US" smtClean="0"/>
              <a:pPr/>
              <a:t>8</a:t>
            </a:fld>
            <a:endParaRPr lang="en-US" dirty="0"/>
          </a:p>
        </p:txBody>
      </p:sp>
      <p:sp>
        <p:nvSpPr>
          <p:cNvPr id="7" name="Footer Placeholder 6"/>
          <p:cNvSpPr>
            <a:spLocks noGrp="1"/>
          </p:cNvSpPr>
          <p:nvPr>
            <p:ph type="ftr" sz="quarter" idx="10"/>
          </p:nvPr>
        </p:nvSpPr>
        <p:spPr/>
        <p:txBody>
          <a:bodyPr/>
          <a:lstStyle/>
          <a:p>
            <a:r>
              <a:rPr lang="en-US" smtClean="0"/>
              <a:t>© 2010 Keith A. Pray</a:t>
            </a:r>
            <a:endParaRPr lang="en-US"/>
          </a:p>
        </p:txBody>
      </p:sp>
    </p:spTree>
    <p:extLst>
      <p:ext uri="{BB962C8B-B14F-4D97-AF65-F5344CB8AC3E}">
        <p14:creationId xmlns:p14="http://schemas.microsoft.com/office/powerpoint/2010/main" val="90896550"/>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2010 Keith A. Pray</a:t>
            </a:r>
            <a:endParaRPr lang="en-US"/>
          </a:p>
        </p:txBody>
      </p:sp>
      <p:sp>
        <p:nvSpPr>
          <p:cNvPr id="54276" name="Date Placeholder 5"/>
          <p:cNvSpPr>
            <a:spLocks noGrp="1"/>
          </p:cNvSpPr>
          <p:nvPr>
            <p:ph type="dt" sz="quarter" idx="12"/>
          </p:nvPr>
        </p:nvSpPr>
        <p:spPr>
          <a:noFill/>
        </p:spPr>
        <p:txBody>
          <a:bodyPr/>
          <a:lstStyle/>
          <a:p>
            <a:fld id="{C49BF878-6589-C048-9627-B9E0FA344722}" type="datetime1">
              <a:rPr lang="en-US" smtClean="0"/>
              <a:t>4/9/12</a:t>
            </a:fld>
            <a:endParaRPr lang="en-US" dirty="0" smtClean="0"/>
          </a:p>
        </p:txBody>
      </p:sp>
      <p:sp>
        <p:nvSpPr>
          <p:cNvPr id="5427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Identity Theft in Online Banking</a:t>
            </a:r>
            <a:br>
              <a:rPr lang="en-US" dirty="0" smtClean="0">
                <a:ea typeface="ＭＳ Ｐゴシック" charset="-128"/>
                <a:cs typeface="ＭＳ Ｐゴシック" charset="-128"/>
              </a:rPr>
            </a:br>
            <a:r>
              <a:rPr lang="en-US" dirty="0" smtClean="0">
                <a:ea typeface="ＭＳ Ｐゴシック" charset="-128"/>
                <a:cs typeface="ＭＳ Ｐゴシック" charset="-128"/>
              </a:rPr>
              <a:t>Nathaniel </a:t>
            </a:r>
            <a:r>
              <a:rPr lang="en-US" dirty="0" err="1" smtClean="0">
                <a:ea typeface="ＭＳ Ｐゴシック" charset="-128"/>
                <a:cs typeface="ＭＳ Ｐゴシック" charset="-128"/>
              </a:rPr>
              <a:t>Selvo</a:t>
            </a:r>
            <a:endParaRPr lang="en-US" dirty="0">
              <a:ea typeface="ＭＳ Ｐゴシック" charset="-128"/>
              <a:cs typeface="ＭＳ Ｐゴシック" charset="-128"/>
            </a:endParaRPr>
          </a:p>
        </p:txBody>
      </p:sp>
      <p:sp>
        <p:nvSpPr>
          <p:cNvPr id="54278" name="Rectangle 3"/>
          <p:cNvSpPr>
            <a:spLocks noGrp="1" noChangeArrowheads="1"/>
          </p:cNvSpPr>
          <p:nvPr>
            <p:ph type="body" idx="1"/>
          </p:nvPr>
        </p:nvSpPr>
        <p:spPr/>
        <p:txBody>
          <a:bodyPr/>
          <a:lstStyle/>
          <a:p>
            <a:pPr eaLnBrk="1" hangingPunct="1"/>
            <a:r>
              <a:rPr lang="en-US" dirty="0" smtClean="0">
                <a:ea typeface="ＭＳ Ｐゴシック" charset="-128"/>
                <a:cs typeface="ＭＳ Ｐゴシック" charset="-128"/>
              </a:rPr>
              <a:t>What is identity theft?</a:t>
            </a:r>
          </a:p>
          <a:p>
            <a:pPr eaLnBrk="1" hangingPunct="1"/>
            <a:r>
              <a:rPr lang="en-US" dirty="0" smtClean="0">
                <a:ea typeface="ＭＳ Ｐゴシック" charset="-128"/>
                <a:cs typeface="ＭＳ Ｐゴシック" charset="-128"/>
              </a:rPr>
              <a:t>Computing’s role in identity theft</a:t>
            </a:r>
          </a:p>
          <a:p>
            <a:pPr eaLnBrk="1" hangingPunct="1"/>
            <a:r>
              <a:rPr lang="en-US" dirty="0" smtClean="0">
                <a:ea typeface="ＭＳ Ｐゴシック" charset="-128"/>
                <a:cs typeface="ＭＳ Ｐゴシック" charset="-128"/>
              </a:rPr>
              <a:t>Annoyances and lasting effects</a:t>
            </a:r>
          </a:p>
          <a:p>
            <a:pPr eaLnBrk="1" hangingPunct="1"/>
            <a:r>
              <a:rPr lang="en-US" dirty="0" smtClean="0">
                <a:ea typeface="ＭＳ Ｐゴシック" charset="-128"/>
                <a:cs typeface="ＭＳ Ｐゴシック" charset="-128"/>
              </a:rPr>
              <a:t>Countering identity theft</a:t>
            </a: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endParaRPr lang="en-US" dirty="0">
              <a:ea typeface="ＭＳ Ｐゴシック" charset="-128"/>
              <a:cs typeface="ＭＳ Ｐゴシック" charset="-128"/>
            </a:endParaRPr>
          </a:p>
        </p:txBody>
      </p:sp>
      <p:sp>
        <p:nvSpPr>
          <p:cNvPr id="7" name="Slide Number Placeholder 5"/>
          <p:cNvSpPr>
            <a:spLocks noGrp="1"/>
          </p:cNvSpPr>
          <p:nvPr>
            <p:ph type="sldNum" sz="quarter" idx="11"/>
          </p:nvPr>
        </p:nvSpPr>
        <p:spPr/>
        <p:txBody>
          <a:bodyPr/>
          <a:lstStyle/>
          <a:p>
            <a:fld id="{C29C510E-AEE8-B94A-A253-09A0CF9544B5}" type="slidenum">
              <a:rPr lang="en-US" smtClean="0"/>
              <a:pPr/>
              <a:t>9</a:t>
            </a:fld>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53513</TotalTime>
  <Words>3757</Words>
  <Application>Microsoft Macintosh PowerPoint</Application>
  <PresentationFormat>On-screen Show (4:3)</PresentationFormat>
  <Paragraphs>583</Paragraphs>
  <Slides>38</Slides>
  <Notes>35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Pixel</vt:lpstr>
      <vt:lpstr>Class 6 Crime</vt:lpstr>
      <vt:lpstr>PowerPoint Presentation</vt:lpstr>
      <vt:lpstr>Overview</vt:lpstr>
      <vt:lpstr>The Impact of Illegal Botnets</vt:lpstr>
      <vt:lpstr>Mafiaboy</vt:lpstr>
      <vt:lpstr>Torpig</vt:lpstr>
      <vt:lpstr>The Future</vt:lpstr>
      <vt:lpstr>References</vt:lpstr>
      <vt:lpstr>Identity Theft in Online Banking Nathaniel Selvo</vt:lpstr>
      <vt:lpstr>What is Identity Theft? Nathaniel Selvo</vt:lpstr>
      <vt:lpstr>Cyberexacerbation  Nathaniel Selvo</vt:lpstr>
      <vt:lpstr>Harms of Identity Theft Nathaniel Selvo</vt:lpstr>
      <vt:lpstr>How to Foil Identity Theft Nathaniel Selvo</vt:lpstr>
      <vt:lpstr>Works Cited Nathaniel Selvo</vt:lpstr>
      <vt:lpstr>Electronic Piracy in the music industry</vt:lpstr>
      <vt:lpstr>Birth of Digital Music Piracy</vt:lpstr>
      <vt:lpstr>Recording Industry Association Of America</vt:lpstr>
      <vt:lpstr>Further Attempts to Prevent Piracy</vt:lpstr>
      <vt:lpstr>Works Cited</vt:lpstr>
      <vt:lpstr>Overview</vt:lpstr>
      <vt:lpstr>Crime How</vt:lpstr>
      <vt:lpstr>Crime Bane</vt:lpstr>
      <vt:lpstr>Buffer Overrun</vt:lpstr>
      <vt:lpstr>TCP Three-way Handshake</vt:lpstr>
      <vt:lpstr>SYN Flood Attack</vt:lpstr>
      <vt:lpstr>Ping Attack</vt:lpstr>
      <vt:lpstr>Crime Why</vt:lpstr>
      <vt:lpstr>Crime Time</vt:lpstr>
      <vt:lpstr>Crime Doers</vt:lpstr>
      <vt:lpstr>Crime Gain</vt:lpstr>
      <vt:lpstr>Crime Pay</vt:lpstr>
      <vt:lpstr>Crime Stop</vt:lpstr>
      <vt:lpstr>Overview</vt:lpstr>
      <vt:lpstr>Assignment</vt:lpstr>
      <vt:lpstr>Overview</vt:lpstr>
      <vt:lpstr>Class 6  The End</vt:lpstr>
      <vt:lpstr>Assignment – Case Study</vt:lpstr>
      <vt:lpstr>Assignment - Judgment</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352</cp:revision>
  <cp:lastPrinted>2004-04-28T16:30:48Z</cp:lastPrinted>
  <dcterms:created xsi:type="dcterms:W3CDTF">2010-11-15T02:33:50Z</dcterms:created>
  <dcterms:modified xsi:type="dcterms:W3CDTF">2012-04-10T02:35:01Z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