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docProps/custom.xml" ContentType="application/vnd.openxmlformats-officedocument.custom-properties+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notesSlides/notesSlide18.xml" ContentType="application/vnd.openxmlformats-officedocument.presentationml.notesSlide+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22"/>
  </p:notesMasterIdLst>
  <p:handoutMasterIdLst>
    <p:handoutMasterId r:id="rId23"/>
  </p:handoutMasterIdLst>
  <p:sldIdLst>
    <p:sldId id="256" r:id="rId2"/>
    <p:sldId id="345" r:id="rId3"/>
    <p:sldId id="378" r:id="rId4"/>
    <p:sldId id="390" r:id="rId5"/>
    <p:sldId id="391" r:id="rId6"/>
    <p:sldId id="377" r:id="rId7"/>
    <p:sldId id="406" r:id="rId8"/>
    <p:sldId id="410" r:id="rId9"/>
    <p:sldId id="411" r:id="rId10"/>
    <p:sldId id="329" r:id="rId11"/>
    <p:sldId id="387" r:id="rId12"/>
    <p:sldId id="388" r:id="rId13"/>
    <p:sldId id="389" r:id="rId14"/>
    <p:sldId id="382" r:id="rId15"/>
    <p:sldId id="392" r:id="rId16"/>
    <p:sldId id="393" r:id="rId17"/>
    <p:sldId id="394" r:id="rId18"/>
    <p:sldId id="407" r:id="rId19"/>
    <p:sldId id="408" r:id="rId20"/>
    <p:sldId id="409" r:id="rId21"/>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84875" autoAdjust="0"/>
  </p:normalViewPr>
  <p:slideViewPr>
    <p:cSldViewPr>
      <p:cViewPr varScale="1">
        <p:scale>
          <a:sx n="140" d="100"/>
          <a:sy n="140" d="100"/>
        </p:scale>
        <p:origin x="-14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heme" Target="theme/theme1.xml"/><Relationship Id="rId14" Type="http://schemas.openxmlformats.org/officeDocument/2006/relationships/slide" Target="slides/slide13.xml"/><Relationship Id="rId23" Type="http://schemas.openxmlformats.org/officeDocument/2006/relationships/handoutMaster" Target="handoutMasters/handoutMaster1.xml"/><Relationship Id="rId4" Type="http://schemas.openxmlformats.org/officeDocument/2006/relationships/slide" Target="slides/slide3.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notesMaster" Target="notesMasters/notesMaster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D73CB562-9D88-BC48-9DF4-81C7D287FD1E}" type="datetime1">
              <a:rPr lang="en-US"/>
              <a:pPr/>
              <a:t>10/31/10</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83748E0A-B16A-6D44-98D0-3F126B012D1A}"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2D9551E6-16E7-8043-9736-C42536B20873}" type="datetime1">
              <a:rPr lang="en-US"/>
              <a:pPr/>
              <a:t>10/31/10</a:t>
            </a:fld>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67E2518-8E1E-404B-BF69-028B399220E7}"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21832D2C-B9EE-C64D-8017-5490517247E6}" type="datetime1">
              <a:rPr lang="en-US"/>
              <a:pPr/>
              <a:t>10/31/10</a:t>
            </a:fld>
            <a:endParaRPr lang="en-US"/>
          </a:p>
        </p:txBody>
      </p:sp>
      <p:sp>
        <p:nvSpPr>
          <p:cNvPr id="16387" name="Rectangle 7"/>
          <p:cNvSpPr>
            <a:spLocks noGrp="1" noChangeArrowheads="1"/>
          </p:cNvSpPr>
          <p:nvPr>
            <p:ph type="sldNum" sz="quarter" idx="5"/>
          </p:nvPr>
        </p:nvSpPr>
        <p:spPr>
          <a:noFill/>
        </p:spPr>
        <p:txBody>
          <a:bodyPr/>
          <a:lstStyle/>
          <a:p>
            <a:fld id="{AE1DED69-A7E2-3B4F-95E3-D8C130B5205C}" type="slidenum">
              <a:rPr lang="en-US"/>
              <a:pPr/>
              <a:t>1</a:t>
            </a:fld>
            <a:endParaRPr lang="en-US"/>
          </a:p>
        </p:txBody>
      </p:sp>
      <p:sp>
        <p:nvSpPr>
          <p:cNvPr id="16388" name="Rectangle 2"/>
          <p:cNvSpPr>
            <a:spLocks noRo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Here’s the title slide. Excited</a:t>
            </a:r>
            <a:r>
              <a:rPr lang="en-US" dirty="0" smtClean="0">
                <a:latin typeface="Arial" charset="0"/>
                <a:ea typeface="ＭＳ Ｐゴシック" charset="-128"/>
                <a:cs typeface="ＭＳ Ｐゴシック" charset="-128"/>
              </a:rPr>
              <a:t> again, </a:t>
            </a:r>
            <a:r>
              <a:rPr lang="en-US" dirty="0">
                <a:latin typeface="Arial" charset="0"/>
                <a:ea typeface="ＭＳ Ｐゴシック" charset="-128"/>
                <a:cs typeface="ＭＳ Ｐゴシック" charset="-128"/>
              </a:rPr>
              <a:t>aren’t you? You should </a:t>
            </a:r>
            <a:r>
              <a:rPr lang="en-US" dirty="0" smtClean="0">
                <a:latin typeface="Arial" charset="0"/>
                <a:ea typeface="ＭＳ Ｐゴシック" charset="-128"/>
                <a:cs typeface="ＭＳ Ｐゴシック" charset="-128"/>
              </a:rPr>
              <a:t>be.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91D920F6-D40E-6F4E-B162-ECA397724E65}" type="datetime1">
              <a:rPr lang="en-US"/>
              <a:pPr/>
              <a:t>10/31/10</a:t>
            </a:fld>
            <a:endParaRPr lang="en-US"/>
          </a:p>
        </p:txBody>
      </p:sp>
      <p:sp>
        <p:nvSpPr>
          <p:cNvPr id="38915" name="Rectangle 7"/>
          <p:cNvSpPr>
            <a:spLocks noGrp="1" noChangeArrowheads="1"/>
          </p:cNvSpPr>
          <p:nvPr>
            <p:ph type="sldNum" sz="quarter" idx="5"/>
          </p:nvPr>
        </p:nvSpPr>
        <p:spPr>
          <a:noFill/>
        </p:spPr>
        <p:txBody>
          <a:bodyPr/>
          <a:lstStyle/>
          <a:p>
            <a:fld id="{82238AB0-682E-DD4E-B2F2-FA48FF481CE2}" type="slidenum">
              <a:rPr lang="en-US"/>
              <a:pPr/>
              <a:t>12</a:t>
            </a:fld>
            <a:endParaRPr lang="en-US"/>
          </a:p>
        </p:txBody>
      </p:sp>
      <p:sp>
        <p:nvSpPr>
          <p:cNvPr id="38916" name="Rectangle 2"/>
          <p:cNvSpPr>
            <a:spLocks noChangeArrowheads="1" noTextEdit="1"/>
          </p:cNvSpPr>
          <p:nvPr>
            <p:ph type="sldImg"/>
          </p:nvPr>
        </p:nvSpPr>
        <p:spPr>
          <a:solidFill>
            <a:srgbClr val="FFFFFF"/>
          </a:solidFill>
          <a:ln/>
        </p:spPr>
      </p:sp>
      <p:sp>
        <p:nvSpPr>
          <p:cNvPr id="38917"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Turning natural resources into personal property.</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p:spPr>
        <p:txBody>
          <a:bodyPr/>
          <a:lstStyle/>
          <a:p>
            <a:fld id="{D87C5D1D-2761-1B41-8BDE-BEEFAF63954D}" type="datetime1">
              <a:rPr lang="en-US"/>
              <a:pPr/>
              <a:t>10/31/10</a:t>
            </a:fld>
            <a:endParaRPr lang="en-US"/>
          </a:p>
        </p:txBody>
      </p:sp>
      <p:sp>
        <p:nvSpPr>
          <p:cNvPr id="40963" name="Rectangle 7"/>
          <p:cNvSpPr>
            <a:spLocks noGrp="1" noChangeArrowheads="1"/>
          </p:cNvSpPr>
          <p:nvPr>
            <p:ph type="sldNum" sz="quarter" idx="5"/>
          </p:nvPr>
        </p:nvSpPr>
        <p:spPr>
          <a:noFill/>
        </p:spPr>
        <p:txBody>
          <a:bodyPr/>
          <a:lstStyle/>
          <a:p>
            <a:fld id="{2887E5F2-4F0D-544E-9176-DCC3A9A8462D}" type="slidenum">
              <a:rPr lang="en-US"/>
              <a:pPr/>
              <a:t>13</a:t>
            </a:fld>
            <a:endParaRPr lang="en-US"/>
          </a:p>
        </p:txBody>
      </p:sp>
      <p:sp>
        <p:nvSpPr>
          <p:cNvPr id="40964" name="Rectangle 2"/>
          <p:cNvSpPr>
            <a:spLocks noChangeArrowheads="1" noTextEdit="1"/>
          </p:cNvSpPr>
          <p:nvPr>
            <p:ph type="sldImg"/>
          </p:nvPr>
        </p:nvSpPr>
        <p:spPr>
          <a:solidFill>
            <a:srgbClr val="FFFFFF"/>
          </a:solidFill>
          <a:ln/>
        </p:spPr>
      </p:sp>
      <p:sp>
        <p:nvSpPr>
          <p:cNvPr id="40965"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Actions can be ethically mandatory, prohibited or acceptable.</a:t>
            </a:r>
          </a:p>
          <a:p>
            <a:pPr eaLnBrk="1" hangingPunct="1"/>
            <a:r>
              <a:rPr lang="en-US">
                <a:latin typeface="Arial" charset="0"/>
                <a:ea typeface="ＭＳ Ｐゴシック" charset="-128"/>
                <a:cs typeface="ＭＳ Ｐゴシック" charset="-128"/>
              </a:rPr>
              <a:t>Positive: someone else has to do something.</a:t>
            </a:r>
          </a:p>
          <a:p>
            <a:pPr eaLnBrk="1" hangingPunct="1"/>
            <a:r>
              <a:rPr lang="en-US">
                <a:latin typeface="Arial" charset="0"/>
                <a:ea typeface="ＭＳ Ｐゴシック" charset="-128"/>
                <a:cs typeface="ＭＳ Ｐゴシック" charset="-128"/>
              </a:rPr>
              <a:t>Harming someone else may be unavoidable.</a:t>
            </a:r>
          </a:p>
          <a:p>
            <a:pPr eaLnBrk="1" hangingPunct="1"/>
            <a:r>
              <a:rPr lang="en-US">
                <a:latin typeface="Arial" charset="0"/>
                <a:ea typeface="ＭＳ Ｐゴシック" charset="-128"/>
                <a:cs typeface="ＭＳ Ｐゴシック" charset="-128"/>
              </a:rPr>
              <a:t>Examples?</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p:spPr>
        <p:txBody>
          <a:bodyPr/>
          <a:lstStyle/>
          <a:p>
            <a:fld id="{16DD2F68-0285-BC4F-B6E5-365E68EB9A9C}" type="datetime1">
              <a:rPr lang="en-US"/>
              <a:pPr/>
              <a:t>10/31/10</a:t>
            </a:fld>
            <a:endParaRPr lang="en-US"/>
          </a:p>
        </p:txBody>
      </p:sp>
      <p:sp>
        <p:nvSpPr>
          <p:cNvPr id="43011" name="Rectangle 7"/>
          <p:cNvSpPr>
            <a:spLocks noGrp="1" noChangeArrowheads="1"/>
          </p:cNvSpPr>
          <p:nvPr>
            <p:ph type="sldNum" sz="quarter" idx="5"/>
          </p:nvPr>
        </p:nvSpPr>
        <p:spPr>
          <a:noFill/>
        </p:spPr>
        <p:txBody>
          <a:bodyPr/>
          <a:lstStyle/>
          <a:p>
            <a:fld id="{22E94733-EA09-5D4B-9988-08D986FE2D13}" type="slidenum">
              <a:rPr lang="en-US"/>
              <a:pPr/>
              <a:t>14</a:t>
            </a:fld>
            <a:endParaRPr lang="en-US"/>
          </a:p>
        </p:txBody>
      </p:sp>
      <p:sp>
        <p:nvSpPr>
          <p:cNvPr id="43012" name="Rectangle 2"/>
          <p:cNvSpPr>
            <a:spLocks noChangeArrowheads="1"/>
          </p:cNvSpPr>
          <p:nvPr>
            <p:ph type="sldImg"/>
          </p:nvPr>
        </p:nvSpPr>
        <p:spPr>
          <a:solidFill>
            <a:srgbClr val="FFFFFF"/>
          </a:solidFill>
          <a:ln/>
        </p:spPr>
      </p:sp>
      <p:sp>
        <p:nvSpPr>
          <p:cNvPr id="43013"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417F0E88-FBFF-1947-B11B-AE9B5A5DCF8F}" type="datetime1">
              <a:rPr lang="en-US"/>
              <a:pPr/>
              <a:t>10/31/10</a:t>
            </a:fld>
            <a:endParaRPr lang="en-US"/>
          </a:p>
        </p:txBody>
      </p:sp>
      <p:sp>
        <p:nvSpPr>
          <p:cNvPr id="45059" name="Rectangle 7"/>
          <p:cNvSpPr>
            <a:spLocks noGrp="1" noChangeArrowheads="1"/>
          </p:cNvSpPr>
          <p:nvPr>
            <p:ph type="sldNum" sz="quarter" idx="5"/>
          </p:nvPr>
        </p:nvSpPr>
        <p:spPr>
          <a:noFill/>
        </p:spPr>
        <p:txBody>
          <a:bodyPr/>
          <a:lstStyle/>
          <a:p>
            <a:fld id="{7138DB73-B850-4746-A46E-AE1B308895D4}" type="slidenum">
              <a:rPr lang="en-US"/>
              <a:pPr/>
              <a:t>15</a:t>
            </a:fld>
            <a:endParaRPr lang="en-US"/>
          </a:p>
        </p:txBody>
      </p:sp>
      <p:sp>
        <p:nvSpPr>
          <p:cNvPr id="45060" name="Rectangle 2"/>
          <p:cNvSpPr>
            <a:spLocks noChangeArrowheads="1" noTextEdit="1"/>
          </p:cNvSpPr>
          <p:nvPr>
            <p:ph type="sldImg"/>
          </p:nvPr>
        </p:nvSpPr>
        <p:spPr>
          <a:solidFill>
            <a:srgbClr val="FFFFFF"/>
          </a:solidFill>
          <a:ln/>
        </p:spPr>
      </p:sp>
      <p:sp>
        <p:nvSpPr>
          <p:cNvPr id="45061"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Kant said that ethical rules are absolute, e.g. do not lie, even if it hurts someone else.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CD77DC26-39F9-7642-8F1E-FAC97C7393EC}" type="datetime1">
              <a:rPr lang="en-US"/>
              <a:pPr/>
              <a:t>10/31/10</a:t>
            </a:fld>
            <a:endParaRPr lang="en-US"/>
          </a:p>
        </p:txBody>
      </p:sp>
      <p:sp>
        <p:nvSpPr>
          <p:cNvPr id="47107" name="Rectangle 7"/>
          <p:cNvSpPr>
            <a:spLocks noGrp="1" noChangeArrowheads="1"/>
          </p:cNvSpPr>
          <p:nvPr>
            <p:ph type="sldNum" sz="quarter" idx="5"/>
          </p:nvPr>
        </p:nvSpPr>
        <p:spPr>
          <a:noFill/>
        </p:spPr>
        <p:txBody>
          <a:bodyPr/>
          <a:lstStyle/>
          <a:p>
            <a:fld id="{613A84A1-3AE9-A445-8F47-3578531A7276}" type="slidenum">
              <a:rPr lang="en-US"/>
              <a:pPr/>
              <a:t>16</a:t>
            </a:fld>
            <a:endParaRPr lang="en-US"/>
          </a:p>
        </p:txBody>
      </p:sp>
      <p:sp>
        <p:nvSpPr>
          <p:cNvPr id="47108" name="Rectangle 2"/>
          <p:cNvSpPr>
            <a:spLocks noChangeArrowheads="1" noTextEdit="1"/>
          </p:cNvSpPr>
          <p:nvPr>
            <p:ph type="sldImg"/>
          </p:nvPr>
        </p:nvSpPr>
        <p:spPr>
          <a:solidFill>
            <a:srgbClr val="FFFFFF"/>
          </a:solidFill>
          <a:ln/>
        </p:spPr>
      </p:sp>
      <p:sp>
        <p:nvSpPr>
          <p:cNvPr id="47109"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Sins of omission and commission.</a:t>
            </a:r>
          </a:p>
          <a:p>
            <a:pPr eaLnBrk="1" hangingPunct="1"/>
            <a:r>
              <a:rPr lang="en-US">
                <a:latin typeface="Arial" charset="0"/>
                <a:ea typeface="ＭＳ Ｐゴシック" charset="-128"/>
                <a:cs typeface="ＭＳ Ｐゴシック" charset="-128"/>
              </a:rPr>
              <a:t>Increase utility (happiness).</a:t>
            </a:r>
          </a:p>
          <a:p>
            <a:pPr eaLnBrk="1" hangingPunct="1"/>
            <a:r>
              <a:rPr lang="en-US">
                <a:latin typeface="Arial" charset="0"/>
                <a:ea typeface="ＭＳ Ｐゴシック" charset="-128"/>
                <a:cs typeface="ＭＳ Ｐゴシック" charset="-128"/>
              </a:rPr>
              <a:t>Greatest good for greatest number.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D17E190D-3AA2-1242-90AD-96745955D1A2}" type="datetime1">
              <a:rPr lang="en-US"/>
              <a:pPr/>
              <a:t>10/31/10</a:t>
            </a:fld>
            <a:endParaRPr lang="en-US"/>
          </a:p>
        </p:txBody>
      </p:sp>
      <p:sp>
        <p:nvSpPr>
          <p:cNvPr id="49155" name="Rectangle 7"/>
          <p:cNvSpPr>
            <a:spLocks noGrp="1" noChangeArrowheads="1"/>
          </p:cNvSpPr>
          <p:nvPr>
            <p:ph type="sldNum" sz="quarter" idx="5"/>
          </p:nvPr>
        </p:nvSpPr>
        <p:spPr>
          <a:noFill/>
        </p:spPr>
        <p:txBody>
          <a:bodyPr/>
          <a:lstStyle/>
          <a:p>
            <a:fld id="{037428D0-9ADA-B648-87A2-D808FA971673}" type="slidenum">
              <a:rPr lang="en-US"/>
              <a:pPr/>
              <a:t>17</a:t>
            </a:fld>
            <a:endParaRPr lang="en-US"/>
          </a:p>
        </p:txBody>
      </p:sp>
      <p:sp>
        <p:nvSpPr>
          <p:cNvPr id="49156" name="Rectangle 2"/>
          <p:cNvSpPr>
            <a:spLocks noChangeArrowheads="1" noTextEdit="1"/>
          </p:cNvSpPr>
          <p:nvPr>
            <p:ph type="sldImg"/>
          </p:nvPr>
        </p:nvSpPr>
        <p:spPr>
          <a:solidFill>
            <a:srgbClr val="FFFFFF"/>
          </a:solidFill>
          <a:ln/>
        </p:spPr>
      </p:sp>
      <p:sp>
        <p:nvSpPr>
          <p:cNvPr id="49157"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Sins of omission and commission.</a:t>
            </a:r>
          </a:p>
          <a:p>
            <a:pPr eaLnBrk="1" hangingPunct="1"/>
            <a:r>
              <a:rPr lang="en-US">
                <a:latin typeface="Arial" charset="0"/>
                <a:ea typeface="ＭＳ Ｐゴシック" charset="-128"/>
                <a:cs typeface="ＭＳ Ｐゴシック" charset="-128"/>
              </a:rPr>
              <a:t>Increase utility (happiness).</a:t>
            </a:r>
          </a:p>
          <a:p>
            <a:pPr eaLnBrk="1" hangingPunct="1"/>
            <a:r>
              <a:rPr lang="en-US">
                <a:latin typeface="Arial" charset="0"/>
                <a:ea typeface="ＭＳ Ｐゴシック" charset="-128"/>
                <a:cs typeface="ＭＳ Ｐゴシック" charset="-128"/>
              </a:rPr>
              <a:t>Greatest good for greatest number.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fld id="{B435183B-AB6D-7044-A505-96D39EDAFFE2}" type="datetime1">
              <a:rPr lang="en-US" smtClean="0"/>
              <a:pPr/>
              <a:t>10/31/10</a:t>
            </a:fld>
            <a:endParaRPr lang="en-US" smtClean="0"/>
          </a:p>
        </p:txBody>
      </p:sp>
      <p:sp>
        <p:nvSpPr>
          <p:cNvPr id="51203" name="Rectangle 7"/>
          <p:cNvSpPr>
            <a:spLocks noGrp="1" noChangeArrowheads="1"/>
          </p:cNvSpPr>
          <p:nvPr>
            <p:ph type="sldNum" sz="quarter" idx="5"/>
          </p:nvPr>
        </p:nvSpPr>
        <p:spPr>
          <a:noFill/>
        </p:spPr>
        <p:txBody>
          <a:bodyPr/>
          <a:lstStyle/>
          <a:p>
            <a:fld id="{E5B0B3C3-CE47-E84F-B51F-E9CBAD8F739E}" type="slidenum">
              <a:rPr lang="en-US"/>
              <a:pPr/>
              <a:t>18</a:t>
            </a:fld>
            <a:endParaRPr lang="en-US"/>
          </a:p>
        </p:txBody>
      </p:sp>
      <p:sp>
        <p:nvSpPr>
          <p:cNvPr id="51204" name="Rectangle 2"/>
          <p:cNvSpPr>
            <a:spLocks noChangeArrowheads="1"/>
          </p:cNvSpPr>
          <p:nvPr>
            <p:ph type="sldImg"/>
          </p:nvPr>
        </p:nvSpPr>
        <p:spPr>
          <a:solidFill>
            <a:srgbClr val="FFFFFF"/>
          </a:solidFill>
          <a:ln/>
        </p:spPr>
      </p:sp>
      <p:sp>
        <p:nvSpPr>
          <p:cNvPr id="51205" name="Rectangle 3"/>
          <p:cNvSpPr>
            <a:spLocks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No and not necessarily.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fld id="{5EDEEDD9-B1ED-B441-8405-3518511F90FE}" type="datetime1">
              <a:rPr lang="en-US" smtClean="0"/>
              <a:pPr/>
              <a:t>10/31/10</a:t>
            </a:fld>
            <a:endParaRPr lang="en-US" smtClean="0"/>
          </a:p>
        </p:txBody>
      </p:sp>
      <p:sp>
        <p:nvSpPr>
          <p:cNvPr id="53251" name="Rectangle 7"/>
          <p:cNvSpPr>
            <a:spLocks noGrp="1" noChangeArrowheads="1"/>
          </p:cNvSpPr>
          <p:nvPr>
            <p:ph type="sldNum" sz="quarter" idx="5"/>
          </p:nvPr>
        </p:nvSpPr>
        <p:spPr>
          <a:noFill/>
        </p:spPr>
        <p:txBody>
          <a:bodyPr/>
          <a:lstStyle/>
          <a:p>
            <a:fld id="{9BC5D38F-238F-D848-BC7C-5F570298AC6A}" type="slidenum">
              <a:rPr lang="en-US"/>
              <a:pPr/>
              <a:t>19</a:t>
            </a:fld>
            <a:endParaRPr lang="en-US"/>
          </a:p>
        </p:txBody>
      </p:sp>
      <p:sp>
        <p:nvSpPr>
          <p:cNvPr id="53252" name="Rectangle 2"/>
          <p:cNvSpPr>
            <a:spLocks noChangeArrowheads="1" noTextEdit="1"/>
          </p:cNvSpPr>
          <p:nvPr>
            <p:ph type="sldImg"/>
          </p:nvPr>
        </p:nvSpPr>
        <p:spPr>
          <a:solidFill>
            <a:srgbClr val="FFFFFF"/>
          </a:solidFill>
          <a:ln/>
        </p:spPr>
      </p:sp>
      <p:sp>
        <p:nvSpPr>
          <p:cNvPr id="53253"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a:latin typeface="Arial" charset="0"/>
                <a:ea typeface="ＭＳ Ｐゴシック" charset="-128"/>
                <a:cs typeface="ＭＳ Ｐゴシック" charset="-128"/>
              </a:rPr>
              <a:t>Who agrees? Who disagrees? Why?</a:t>
            </a:r>
          </a:p>
          <a:p>
            <a:pPr eaLnBrk="1" hangingPunct="1"/>
            <a:r>
              <a:rPr lang="en-US" dirty="0">
                <a:latin typeface="Arial" charset="0"/>
                <a:ea typeface="ＭＳ Ｐゴシック" charset="-128"/>
                <a:cs typeface="ＭＳ Ｐゴシック" charset="-128"/>
              </a:rPr>
              <a:t>Can anyone give examples?</a:t>
            </a:r>
            <a:r>
              <a:rPr lang="en-US" dirty="0" smtClean="0">
                <a:latin typeface="Arial" charset="0"/>
                <a:ea typeface="ＭＳ Ｐゴシック" charset="-128"/>
                <a:cs typeface="ＭＳ Ｐゴシック" charset="-128"/>
              </a:rPr>
              <a:t> </a:t>
            </a:r>
          </a:p>
          <a:p>
            <a:pPr eaLnBrk="1" hangingPunct="1"/>
            <a:r>
              <a:rPr lang="en-US" dirty="0">
                <a:latin typeface="Arial" charset="0"/>
                <a:ea typeface="ＭＳ Ｐゴシック" charset="-128"/>
                <a:cs typeface="ＭＳ Ｐゴシック" charset="-128"/>
              </a:rPr>
              <a:t>From </a:t>
            </a:r>
            <a:r>
              <a:rPr lang="en-US" dirty="0" err="1">
                <a:latin typeface="Arial" charset="0"/>
                <a:ea typeface="ＭＳ Ｐゴシック" charset="-128"/>
                <a:cs typeface="ＭＳ Ｐゴシック" charset="-128"/>
              </a:rPr>
              <a:t>Wikipedia</a:t>
            </a:r>
            <a:r>
              <a:rPr lang="en-US" dirty="0">
                <a:latin typeface="Arial" charset="0"/>
                <a:ea typeface="ＭＳ Ｐゴシック" charset="-128"/>
                <a:cs typeface="ＭＳ Ｐゴシック" charset="-128"/>
              </a:rPr>
              <a:t>:</a:t>
            </a:r>
          </a:p>
          <a:p>
            <a:pPr eaLnBrk="1" hangingPunct="1"/>
            <a:r>
              <a:rPr lang="en-US" dirty="0">
                <a:latin typeface="Arial" charset="0"/>
                <a:ea typeface="ＭＳ Ｐゴシック" charset="-128"/>
                <a:cs typeface="ＭＳ Ｐゴシック" charset="-128"/>
              </a:rPr>
              <a:t>“Consent of the governed" is a political theory stating that a government's legitimacy and moral right to use state power is, or ought to be, derived from the people or society over which that power is exercised. This theory of "consent" is historically contrasted to the divine right of kings and has often been invoked against the legitimacy of colonialism. Following John Locke's notion of a nation of "free and equal" citizens, the Founders of the United States believed that consent of the governed was the only legitimate basis upon which one "free and equal" citizen could exercise legal authority over another -- otherwise neither equal could overcome the other.</a:t>
            </a:r>
          </a:p>
          <a:p>
            <a:pPr eaLnBrk="1" hangingPunct="1"/>
            <a:endParaRPr lang="en-US" dirty="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fld id="{6BAAF775-FA78-4547-9CE7-C896C169F731}" type="datetime1">
              <a:rPr lang="en-US" smtClean="0"/>
              <a:pPr/>
              <a:t>10/31/10</a:t>
            </a:fld>
            <a:endParaRPr lang="en-US" smtClean="0"/>
          </a:p>
        </p:txBody>
      </p:sp>
      <p:sp>
        <p:nvSpPr>
          <p:cNvPr id="55299" name="Rectangle 7"/>
          <p:cNvSpPr>
            <a:spLocks noGrp="1" noChangeArrowheads="1"/>
          </p:cNvSpPr>
          <p:nvPr>
            <p:ph type="sldNum" sz="quarter" idx="5"/>
          </p:nvPr>
        </p:nvSpPr>
        <p:spPr>
          <a:noFill/>
        </p:spPr>
        <p:txBody>
          <a:bodyPr/>
          <a:lstStyle/>
          <a:p>
            <a:fld id="{02B38F29-6A26-A74F-96B3-D6243065C582}" type="slidenum">
              <a:rPr lang="en-US"/>
              <a:pPr/>
              <a:t>20</a:t>
            </a:fld>
            <a:endParaRPr lang="en-US"/>
          </a:p>
        </p:txBody>
      </p:sp>
      <p:sp>
        <p:nvSpPr>
          <p:cNvPr id="55300" name="Rectangle 2"/>
          <p:cNvSpPr>
            <a:spLocks noChangeArrowheads="1" noTextEdit="1"/>
          </p:cNvSpPr>
          <p:nvPr>
            <p:ph type="sldImg"/>
          </p:nvPr>
        </p:nvSpPr>
        <p:spPr>
          <a:solidFill>
            <a:srgbClr val="FFFFFF"/>
          </a:solidFill>
          <a:ln/>
        </p:spPr>
      </p:sp>
      <p:sp>
        <p:nvSpPr>
          <p:cNvPr id="55301"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smtClean="0">
                <a:latin typeface="Arial" charset="0"/>
                <a:ea typeface="ＭＳ Ｐゴシック" charset="-128"/>
                <a:cs typeface="ＭＳ Ｐゴシック" charset="-128"/>
              </a:rPr>
              <a:t>Professionals have special expertise; people rely on them.</a:t>
            </a:r>
          </a:p>
          <a:p>
            <a:pPr eaLnBrk="1" hangingPunct="1"/>
            <a:r>
              <a:rPr lang="en-US" smtClean="0">
                <a:latin typeface="Arial" charset="0"/>
                <a:ea typeface="ＭＳ Ｐゴシック" charset="-128"/>
                <a:cs typeface="ＭＳ Ｐゴシック" charset="-128"/>
              </a:rPr>
              <a:t>Their actions affect large numbers of people.</a:t>
            </a:r>
          </a:p>
          <a:p>
            <a:pPr eaLnBrk="1" hangingPunct="1"/>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C0DFFEAE-3D2C-BA46-9529-D4EE37DC1220}" type="datetime1">
              <a:rPr lang="en-US"/>
              <a:pPr/>
              <a:t>10/31/10</a:t>
            </a:fld>
            <a:endParaRPr lang="en-US"/>
          </a:p>
        </p:txBody>
      </p:sp>
      <p:sp>
        <p:nvSpPr>
          <p:cNvPr id="18435" name="Rectangle 7"/>
          <p:cNvSpPr>
            <a:spLocks noGrp="1" noChangeArrowheads="1"/>
          </p:cNvSpPr>
          <p:nvPr>
            <p:ph type="sldNum" sz="quarter" idx="5"/>
          </p:nvPr>
        </p:nvSpPr>
        <p:spPr>
          <a:noFill/>
        </p:spPr>
        <p:txBody>
          <a:bodyPr/>
          <a:lstStyle/>
          <a:p>
            <a:fld id="{76767990-C677-8747-B9C3-ACEED376F726}" type="slidenum">
              <a:rPr lang="en-US"/>
              <a:pPr/>
              <a:t>2</a:t>
            </a:fld>
            <a:endParaRPr lang="en-US"/>
          </a:p>
        </p:txBody>
      </p:sp>
      <p:sp>
        <p:nvSpPr>
          <p:cNvPr id="18436" name="Rectangle 2"/>
          <p:cNvSpPr>
            <a:spLocks noChangeArrowheads="1"/>
          </p:cNvSpPr>
          <p:nvPr>
            <p:ph type="sldImg"/>
          </p:nvPr>
        </p:nvSpPr>
        <p:spPr>
          <a:solidFill>
            <a:srgbClr val="FFFFFF"/>
          </a:solidFill>
          <a:ln/>
        </p:spPr>
      </p:sp>
      <p:sp>
        <p:nvSpPr>
          <p:cNvPr id="18437" name="Rectangle 3"/>
          <p:cNvSpPr>
            <a:spLocks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Be sure to go over changes to syllabus.</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p:spPr>
        <p:txBody>
          <a:bodyPr/>
          <a:lstStyle/>
          <a:p>
            <a:fld id="{78A30319-D9E5-164B-80C7-CD7380CD0202}" type="datetime1">
              <a:rPr lang="en-US"/>
              <a:pPr/>
              <a:t>10/31/10</a:t>
            </a:fld>
            <a:endParaRPr lang="en-US"/>
          </a:p>
        </p:txBody>
      </p:sp>
      <p:sp>
        <p:nvSpPr>
          <p:cNvPr id="24579" name="Rectangle 7"/>
          <p:cNvSpPr>
            <a:spLocks noGrp="1" noChangeArrowheads="1"/>
          </p:cNvSpPr>
          <p:nvPr>
            <p:ph type="sldNum" sz="quarter" idx="5"/>
          </p:nvPr>
        </p:nvSpPr>
        <p:spPr>
          <a:noFill/>
        </p:spPr>
        <p:txBody>
          <a:bodyPr/>
          <a:lstStyle/>
          <a:p>
            <a:fld id="{80078414-0B97-4E4C-88D6-7CC3BC319E7B}" type="slidenum">
              <a:rPr lang="en-US"/>
              <a:pPr/>
              <a:t>3</a:t>
            </a:fld>
            <a:endParaRPr lang="en-US"/>
          </a:p>
        </p:txBody>
      </p:sp>
      <p:sp>
        <p:nvSpPr>
          <p:cNvPr id="24580" name="Rectangle 2"/>
          <p:cNvSpPr>
            <a:spLocks noChangeArrowheads="1"/>
          </p:cNvSpPr>
          <p:nvPr>
            <p:ph type="sldImg"/>
          </p:nvPr>
        </p:nvSpPr>
        <p:spPr>
          <a:solidFill>
            <a:srgbClr val="FFFFFF"/>
          </a:solidFill>
          <a:ln/>
        </p:spPr>
      </p:sp>
      <p:sp>
        <p:nvSpPr>
          <p:cNvPr id="24581"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18C04332-7292-1D40-B710-36B193FA3A7E}" type="datetime1">
              <a:rPr lang="en-US"/>
              <a:pPr/>
              <a:t>10/31/10</a:t>
            </a:fld>
            <a:endParaRPr lang="en-US"/>
          </a:p>
        </p:txBody>
      </p:sp>
      <p:sp>
        <p:nvSpPr>
          <p:cNvPr id="26627" name="Rectangle 7"/>
          <p:cNvSpPr>
            <a:spLocks noGrp="1" noChangeArrowheads="1"/>
          </p:cNvSpPr>
          <p:nvPr>
            <p:ph type="sldNum" sz="quarter" idx="5"/>
          </p:nvPr>
        </p:nvSpPr>
        <p:spPr>
          <a:noFill/>
        </p:spPr>
        <p:txBody>
          <a:bodyPr/>
          <a:lstStyle/>
          <a:p>
            <a:fld id="{B417F31E-ECC1-AF42-850A-6D77729E886F}" type="slidenum">
              <a:rPr lang="en-US"/>
              <a:pPr/>
              <a:t>4</a:t>
            </a:fld>
            <a:endParaRPr lang="en-US"/>
          </a:p>
        </p:txBody>
      </p:sp>
      <p:sp>
        <p:nvSpPr>
          <p:cNvPr id="26628" name="Rectangle 2"/>
          <p:cNvSpPr>
            <a:spLocks noChangeArrowheads="1" noTextEdit="1"/>
          </p:cNvSpPr>
          <p:nvPr>
            <p:ph type="sldImg"/>
          </p:nvPr>
        </p:nvSpPr>
        <p:spPr>
          <a:solidFill>
            <a:srgbClr val="FFFFFF"/>
          </a:solidFill>
          <a:ln/>
        </p:spPr>
      </p:sp>
      <p:sp>
        <p:nvSpPr>
          <p:cNvPr id="26629"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a:latin typeface="Arial" charset="0"/>
                <a:ea typeface="ＭＳ Ｐゴシック" charset="-128"/>
                <a:cs typeface="ＭＳ Ｐゴシック" charset="-128"/>
              </a:rPr>
              <a:t>Well-functioning society. E.g. perjury laws in US.</a:t>
            </a:r>
          </a:p>
          <a:p>
            <a:pPr eaLnBrk="1" hangingPunct="1"/>
            <a:r>
              <a:rPr lang="en-US" dirty="0">
                <a:latin typeface="Arial" charset="0"/>
                <a:ea typeface="ＭＳ Ｐゴシック" charset="-128"/>
                <a:cs typeface="ＭＳ Ｐゴシック" charset="-128"/>
              </a:rPr>
              <a:t>Trust, honesty.</a:t>
            </a:r>
          </a:p>
          <a:p>
            <a:pPr eaLnBrk="1" hangingPunct="1"/>
            <a:r>
              <a:rPr lang="en-US" dirty="0">
                <a:latin typeface="Arial" charset="0"/>
                <a:ea typeface="ＭＳ Ｐゴシック" charset="-128"/>
                <a:cs typeface="ＭＳ Ｐゴシック" charset="-128"/>
              </a:rPr>
              <a:t>Guide to what to do.</a:t>
            </a:r>
          </a:p>
          <a:p>
            <a:pPr eaLnBrk="1" hangingPunct="1"/>
            <a:r>
              <a:rPr lang="en-US" dirty="0">
                <a:latin typeface="Arial" charset="0"/>
                <a:ea typeface="ＭＳ Ｐゴシック" charset="-128"/>
                <a:cs typeface="ＭＳ Ｐゴシック" charset="-128"/>
              </a:rPr>
              <a:t>Depends on your values</a:t>
            </a:r>
            <a:r>
              <a:rPr lang="en-US" dirty="0" smtClean="0">
                <a:latin typeface="Arial" charset="0"/>
                <a:ea typeface="ＭＳ Ｐゴシック" charset="-128"/>
                <a:cs typeface="ＭＳ Ｐゴシック" charset="-128"/>
              </a:rPr>
              <a:t>.</a:t>
            </a:r>
          </a:p>
          <a:p>
            <a:pPr eaLnBrk="1" hangingPunct="1"/>
            <a:r>
              <a:rPr lang="en-US" dirty="0" smtClean="0"/>
              <a:t>‘Do the right thing.’ </a:t>
            </a:r>
          </a:p>
          <a:p>
            <a:pPr eaLnBrk="1" hangingPunct="1"/>
            <a:r>
              <a:rPr lang="en-US" dirty="0" smtClean="0">
                <a:ea typeface="ＭＳ Ｐゴシック" charset="-128"/>
                <a:cs typeface="ＭＳ Ｐゴシック" charset="-128"/>
              </a:rPr>
              <a:t>Based on belief that people:</a:t>
            </a:r>
            <a:r>
              <a:rPr lang="en-US" baseline="0" dirty="0" smtClean="0">
                <a:ea typeface="ＭＳ Ｐゴシック" charset="-128"/>
                <a:cs typeface="ＭＳ Ｐゴシック" charset="-128"/>
              </a:rPr>
              <a:t> </a:t>
            </a:r>
            <a:r>
              <a:rPr lang="en-US" dirty="0" smtClean="0"/>
              <a:t>Are rational, Make free choices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2A87704E-12C3-3340-90E5-BF9C0EC7C80A}" type="datetime1">
              <a:rPr lang="en-US"/>
              <a:pPr/>
              <a:t>10/31/10</a:t>
            </a:fld>
            <a:endParaRPr lang="en-US"/>
          </a:p>
        </p:txBody>
      </p:sp>
      <p:sp>
        <p:nvSpPr>
          <p:cNvPr id="28675" name="Rectangle 7"/>
          <p:cNvSpPr>
            <a:spLocks noGrp="1" noChangeArrowheads="1"/>
          </p:cNvSpPr>
          <p:nvPr>
            <p:ph type="sldNum" sz="quarter" idx="5"/>
          </p:nvPr>
        </p:nvSpPr>
        <p:spPr>
          <a:noFill/>
        </p:spPr>
        <p:txBody>
          <a:bodyPr/>
          <a:lstStyle/>
          <a:p>
            <a:fld id="{54508D2B-BAB8-8C4B-B1BC-5A6329FFB10F}" type="slidenum">
              <a:rPr lang="en-US"/>
              <a:pPr/>
              <a:t>5</a:t>
            </a:fld>
            <a:endParaRPr lang="en-US"/>
          </a:p>
        </p:txBody>
      </p:sp>
      <p:sp>
        <p:nvSpPr>
          <p:cNvPr id="28676" name="Rectangle 2"/>
          <p:cNvSpPr>
            <a:spLocks noChangeArrowheads="1"/>
          </p:cNvSpPr>
          <p:nvPr>
            <p:ph type="sldImg"/>
          </p:nvPr>
        </p:nvSpPr>
        <p:spPr>
          <a:solidFill>
            <a:srgbClr val="FFFFFF"/>
          </a:solidFill>
          <a:ln/>
        </p:spPr>
      </p:sp>
      <p:sp>
        <p:nvSpPr>
          <p:cNvPr id="28677" name="Rectangle 3"/>
          <p:cNvSpPr>
            <a:spLocks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 Use town roads and intersections as morals, hot air balloons as ethical theories example.</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Deontological (Greek</a:t>
            </a:r>
            <a:r>
              <a:rPr lang="en-US" baseline="0" dirty="0" smtClean="0">
                <a:latin typeface="Arial" charset="0"/>
                <a:ea typeface="ＭＳ Ｐゴシック" charset="-128"/>
                <a:cs typeface="ＭＳ Ｐゴシック" charset="-128"/>
              </a:rPr>
              <a:t> </a:t>
            </a:r>
            <a:r>
              <a:rPr lang="en-US" baseline="0" dirty="0" err="1" smtClean="0">
                <a:latin typeface="Arial" charset="0"/>
                <a:ea typeface="ＭＳ Ｐゴシック" charset="-128"/>
                <a:cs typeface="ＭＳ Ｐゴシック" charset="-128"/>
              </a:rPr>
              <a:t>deon</a:t>
            </a:r>
            <a:r>
              <a:rPr lang="en-US" baseline="0" dirty="0" smtClean="0">
                <a:latin typeface="Arial" charset="0"/>
                <a:ea typeface="ＭＳ Ｐゴシック" charset="-128"/>
                <a:cs typeface="ＭＳ Ｐゴシック" charset="-128"/>
              </a:rPr>
              <a:t> = duty)</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Emphasizes duty and absolute rules to be followed whether they lead to good or bad consequences. </a:t>
            </a:r>
          </a:p>
          <a:p>
            <a:pPr eaLnBrk="1" hangingPunct="1"/>
            <a:r>
              <a:rPr lang="en-US" dirty="0" smtClean="0">
                <a:latin typeface="Arial" charset="0"/>
                <a:ea typeface="ＭＳ Ｐゴシック" charset="-128"/>
                <a:cs typeface="ＭＳ Ｐゴシック" charset="-128"/>
              </a:rPr>
              <a:t>Kant often primary example.</a:t>
            </a:r>
          </a:p>
          <a:p>
            <a:pPr eaLnBrk="1" hangingPunct="1"/>
            <a:r>
              <a:rPr lang="en-US" dirty="0" smtClean="0">
                <a:latin typeface="Arial" charset="0"/>
                <a:ea typeface="ＭＳ Ｐゴシック" charset="-128"/>
                <a:cs typeface="ＭＳ Ｐゴシック" charset="-128"/>
              </a:rPr>
              <a:t>Rules should apply to everyone.</a:t>
            </a:r>
          </a:p>
          <a:p>
            <a:pPr eaLnBrk="1" hangingPunct="1"/>
            <a:r>
              <a:rPr lang="en-US" dirty="0" smtClean="0">
                <a:latin typeface="Arial" charset="0"/>
                <a:ea typeface="ＭＳ Ｐゴシック" charset="-128"/>
                <a:cs typeface="ＭＳ Ｐゴシック" charset="-128"/>
              </a:rPr>
              <a:t>Good rules intrinsically follow logic. Follow reason not emotion to make decisions.</a:t>
            </a:r>
          </a:p>
          <a:p>
            <a:pPr eaLnBrk="1" hangingPunct="1"/>
            <a:r>
              <a:rPr lang="en-US" dirty="0" smtClean="0">
                <a:latin typeface="Arial" charset="0"/>
                <a:ea typeface="ＭＳ Ｐゴシック" charset="-128"/>
                <a:cs typeface="ＭＳ Ｐゴシック" charset="-128"/>
              </a:rPr>
              <a:t>Treat people as an ends, not solely as a means</a:t>
            </a:r>
            <a:r>
              <a:rPr lang="en-US" dirty="0" smtClean="0">
                <a:latin typeface="Arial" charset="0"/>
                <a:ea typeface="ＭＳ Ｐゴシック" charset="-128"/>
                <a:cs typeface="ＭＳ Ｐゴシック" charset="-128"/>
              </a:rPr>
              <a:t>. Respect for persons.</a:t>
            </a:r>
          </a:p>
          <a:p>
            <a:pPr eaLnBrk="1" hangingPunct="1"/>
            <a:endParaRPr lang="en-US" dirty="0" smtClean="0">
              <a:latin typeface="Arial" charset="0"/>
              <a:ea typeface="ＭＳ Ｐゴシック" charset="-128"/>
              <a:cs typeface="ＭＳ Ｐゴシック" charset="-128"/>
            </a:endParaRPr>
          </a:p>
          <a:p>
            <a:pPr eaLnBrk="1" hangingPunct="1"/>
            <a:r>
              <a:rPr lang="en-US" dirty="0" err="1" smtClean="0">
                <a:latin typeface="Arial" charset="0"/>
                <a:ea typeface="ＭＳ Ｐゴシック" charset="-128"/>
                <a:cs typeface="ＭＳ Ｐゴシック" charset="-128"/>
              </a:rPr>
              <a:t>Consequentialist</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Main example is Utilitarianism.</a:t>
            </a:r>
          </a:p>
          <a:p>
            <a:pPr eaLnBrk="1" hangingPunct="1"/>
            <a:r>
              <a:rPr lang="en-US" dirty="0" smtClean="0">
                <a:latin typeface="Arial" charset="0"/>
                <a:ea typeface="ＭＳ Ｐゴシック" charset="-128"/>
                <a:cs typeface="ＭＳ Ｐゴシック" charset="-128"/>
              </a:rPr>
              <a:t>Increase aggregate utility or happiness. How to measure?</a:t>
            </a:r>
          </a:p>
          <a:p>
            <a:pPr eaLnBrk="1" hangingPunct="1"/>
            <a:r>
              <a:rPr lang="en-US" dirty="0" smtClean="0">
                <a:latin typeface="Arial" charset="0"/>
                <a:ea typeface="ＭＳ Ｐゴシック" charset="-128"/>
                <a:cs typeface="ＭＳ Ｐゴシック" charset="-128"/>
              </a:rPr>
              <a:t>Applies to individual actions.</a:t>
            </a:r>
          </a:p>
          <a:p>
            <a:pPr eaLnBrk="1" hangingPunct="1"/>
            <a:r>
              <a:rPr lang="en-US" dirty="0" smtClean="0">
                <a:latin typeface="Arial" charset="0"/>
                <a:ea typeface="ＭＳ Ｐゴシック" charset="-128"/>
                <a:cs typeface="ＭＳ Ｐゴシック" charset="-128"/>
              </a:rPr>
              <a:t>Rule utilitarianism versus Act utilitarianism.</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Social Contract Theory</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Decides a moral rule is ethical if rational people would collectively accept it as binding because it benefits society.</a:t>
            </a:r>
          </a:p>
          <a:p>
            <a:pPr eaLnBrk="1" hangingPunct="1"/>
            <a:r>
              <a:rPr lang="en-US" dirty="0" smtClean="0">
                <a:latin typeface="Arial" charset="0"/>
                <a:ea typeface="ＭＳ Ｐゴシック" charset="-128"/>
                <a:cs typeface="ＭＳ Ｐゴシック" charset="-128"/>
              </a:rPr>
              <a:t>Uses rights as basis, explains people’s selfishness in absence of common agreement, analysis of moral issues regarding people and government.</a:t>
            </a:r>
          </a:p>
          <a:p>
            <a:pPr eaLnBrk="1" hangingPunct="1"/>
            <a:r>
              <a:rPr lang="en-US" dirty="0" smtClean="0">
                <a:latin typeface="Arial" charset="0"/>
                <a:ea typeface="ＭＳ Ｐゴシック" charset="-128"/>
                <a:cs typeface="ＭＳ Ｐゴシック" charset="-128"/>
              </a:rPr>
              <a:t>Did we explicitly agree to the contract? Characterization of actions can change outcome of analysis, does not solve conflicting rights, possibly unjust to those unable to uphold their side of the contract</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From </a:t>
            </a:r>
            <a:r>
              <a:rPr lang="en-US" dirty="0" err="1" smtClean="0">
                <a:latin typeface="Arial" charset="0"/>
                <a:ea typeface="ＭＳ Ｐゴシック" charset="-128"/>
                <a:cs typeface="ＭＳ Ｐゴシック" charset="-128"/>
              </a:rPr>
              <a:t>Wikipedia</a:t>
            </a:r>
            <a:r>
              <a:rPr lang="en-US" dirty="0" smtClean="0">
                <a:latin typeface="Arial" charset="0"/>
                <a:ea typeface="ＭＳ Ｐゴシック" charset="-128"/>
                <a:cs typeface="ＭＳ Ｐゴシック" charset="-128"/>
              </a:rPr>
              <a:t>:</a:t>
            </a:r>
          </a:p>
          <a:p>
            <a:pPr eaLnBrk="1" hangingPunct="1"/>
            <a:r>
              <a:rPr lang="en-US" dirty="0" smtClean="0">
                <a:latin typeface="Arial" charset="0"/>
                <a:ea typeface="ＭＳ Ｐゴシック" charset="-128"/>
                <a:cs typeface="ＭＳ Ｐゴシック" charset="-128"/>
              </a:rPr>
              <a:t>“Consent of the governed" is a political theory stating that a government's legitimacy and moral right to use state power is, or ought to be, derived from the people or society over which that power is exercised. This theory of "consent" is historically contrasted to the divine right of kings and has often been invoked against the legitimacy of colonialism. Following John Locke's notion of a nation of "free and equal" citizens, the Founders of the United States believed that consent of the governed was the only legitimate basis upon which one "free and equal" citizen could exercise legal authority over another -- otherwise neither equal could overcome the other.</a:t>
            </a:r>
          </a:p>
          <a:p>
            <a:pPr eaLnBrk="1" hangingPunct="1"/>
            <a:r>
              <a:rPr lang="en-US" dirty="0" smtClean="0">
                <a:ea typeface="ＭＳ Ｐゴシック" charset="-128"/>
                <a:cs typeface="ＭＳ Ｐゴシック" charset="-128"/>
              </a:rPr>
              <a:t>Are laws based on ethics? No Are all laws ethical? Not necessarily.</a:t>
            </a:r>
          </a:p>
          <a:p>
            <a:pPr eaLnBrk="1" hangingPunct="1"/>
            <a:r>
              <a:rPr lang="en-US" dirty="0" smtClean="0">
                <a:ea typeface="ＭＳ Ｐゴシック" charset="-128"/>
                <a:cs typeface="ＭＳ Ｐゴシック" charset="-128"/>
              </a:rPr>
              <a:t>Not liking a law doesn’t give you the right to disregard it.</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Character Based Theory</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Stresses character development and moral education,</a:t>
            </a:r>
            <a:r>
              <a:rPr lang="en-US" baseline="0" dirty="0" smtClean="0">
                <a:latin typeface="Arial" charset="0"/>
                <a:ea typeface="ＭＳ Ｐゴシック" charset="-128"/>
                <a:cs typeface="ＭＳ Ｐゴシック" charset="-128"/>
              </a:rPr>
              <a:t> not formalized rules.</a:t>
            </a:r>
          </a:p>
          <a:p>
            <a:pPr eaLnBrk="1" hangingPunct="1"/>
            <a:r>
              <a:rPr lang="en-US" baseline="0" dirty="0" smtClean="0">
                <a:latin typeface="Arial" charset="0"/>
                <a:ea typeface="ＭＳ Ｐゴシック" charset="-128"/>
                <a:cs typeface="ＭＳ Ｐゴシック" charset="-128"/>
              </a:rPr>
              <a:t>What kind of person should I be?</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Depends on homogeneous community standards for morality.</a:t>
            </a:r>
          </a:p>
          <a:p>
            <a:pPr eaLnBrk="1" hangingPunct="1"/>
            <a:r>
              <a:rPr lang="en-US" baseline="0" dirty="0" smtClean="0">
                <a:latin typeface="Arial" charset="0"/>
                <a:ea typeface="ＭＳ Ｐゴシック" charset="-128"/>
                <a:cs typeface="ＭＳ Ｐゴシック" charset="-128"/>
              </a:rPr>
              <a:t>Plato and Aristotle, more recently by Alasdair </a:t>
            </a:r>
            <a:r>
              <a:rPr lang="en-US" baseline="0" dirty="0" err="1" smtClean="0">
                <a:latin typeface="Arial" charset="0"/>
                <a:ea typeface="ＭＳ Ｐゴシック" charset="-128"/>
                <a:cs typeface="ＭＳ Ｐゴシック" charset="-128"/>
              </a:rPr>
              <a:t>MacIntyre</a:t>
            </a:r>
            <a:r>
              <a:rPr lang="en-US" baseline="0" dirty="0" smtClean="0">
                <a:latin typeface="Arial" charset="0"/>
                <a:ea typeface="ＭＳ Ｐゴシック" charset="-128"/>
                <a:cs typeface="ＭＳ Ｐゴシック" charset="-128"/>
              </a:rPr>
              <a:t>.</a:t>
            </a:r>
            <a:endParaRPr lang="en-US" dirty="0" smtClean="0">
              <a:latin typeface="Arial" charset="0"/>
              <a:ea typeface="ＭＳ Ｐゴシック" charset="-128"/>
              <a:cs typeface="ＭＳ Ｐゴシック" charset="-128"/>
            </a:endParaRP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Watch out for theories going to far; violating rights of a few for the “good” of the many</a:t>
            </a:r>
            <a:r>
              <a:rPr lang="en-US" dirty="0" smtClean="0">
                <a:latin typeface="Arial" charset="0"/>
                <a:ea typeface="ＭＳ Ｐゴシック" charset="-128"/>
                <a:cs typeface="ＭＳ Ｐゴシック" charset="-128"/>
              </a:rPr>
              <a:t>. (Utilitarianism) </a:t>
            </a:r>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6D809B47-E945-D345-B118-B04B9937C110}" type="datetime1">
              <a:rPr lang="en-US"/>
              <a:pPr/>
              <a:t>10/31/10</a:t>
            </a:fld>
            <a:endParaRPr lang="en-US"/>
          </a:p>
        </p:txBody>
      </p:sp>
      <p:sp>
        <p:nvSpPr>
          <p:cNvPr id="22531" name="Rectangle 7"/>
          <p:cNvSpPr>
            <a:spLocks noGrp="1" noChangeArrowheads="1"/>
          </p:cNvSpPr>
          <p:nvPr>
            <p:ph type="sldNum" sz="quarter" idx="5"/>
          </p:nvPr>
        </p:nvSpPr>
        <p:spPr>
          <a:noFill/>
        </p:spPr>
        <p:txBody>
          <a:bodyPr/>
          <a:lstStyle/>
          <a:p>
            <a:fld id="{87006334-2CB7-DA41-8ED8-A04917BF54B4}" type="slidenum">
              <a:rPr lang="en-US"/>
              <a:pPr/>
              <a:t>6</a:t>
            </a:fld>
            <a:endParaRPr lang="en-US"/>
          </a:p>
        </p:txBody>
      </p:sp>
      <p:sp>
        <p:nvSpPr>
          <p:cNvPr id="22532" name="Rectangle 2"/>
          <p:cNvSpPr>
            <a:spLocks noChangeArrowheads="1"/>
          </p:cNvSpPr>
          <p:nvPr>
            <p:ph type="sldImg"/>
          </p:nvPr>
        </p:nvSpPr>
        <p:spPr>
          <a:solidFill>
            <a:srgbClr val="FFFFFF"/>
          </a:solidFill>
          <a:ln/>
        </p:spPr>
      </p:sp>
      <p:sp>
        <p:nvSpPr>
          <p:cNvPr id="22533"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8D6EC272-A5CB-914B-A4D6-D91FCF05894D}" type="datetime1">
              <a:rPr lang="en-US"/>
              <a:pPr/>
              <a:t>10/31/10</a:t>
            </a:fld>
            <a:endParaRPr lang="en-US"/>
          </a:p>
        </p:txBody>
      </p:sp>
      <p:sp>
        <p:nvSpPr>
          <p:cNvPr id="30723" name="Rectangle 7"/>
          <p:cNvSpPr>
            <a:spLocks noGrp="1" noChangeArrowheads="1"/>
          </p:cNvSpPr>
          <p:nvPr>
            <p:ph type="sldNum" sz="quarter" idx="5"/>
          </p:nvPr>
        </p:nvSpPr>
        <p:spPr>
          <a:noFill/>
        </p:spPr>
        <p:txBody>
          <a:bodyPr/>
          <a:lstStyle/>
          <a:p>
            <a:fld id="{8E6E0973-75F2-0E4E-B6DA-CAB1228F13FA}" type="slidenum">
              <a:rPr lang="en-US"/>
              <a:pPr/>
              <a:t>7</a:t>
            </a:fld>
            <a:endParaRPr lang="en-US"/>
          </a:p>
        </p:txBody>
      </p:sp>
      <p:sp>
        <p:nvSpPr>
          <p:cNvPr id="30724" name="Rectangle 2"/>
          <p:cNvSpPr>
            <a:spLocks noChangeArrowheads="1" noTextEdit="1"/>
          </p:cNvSpPr>
          <p:nvPr>
            <p:ph type="sldImg"/>
          </p:nvPr>
        </p:nvSpPr>
        <p:spPr>
          <a:solidFill>
            <a:srgbClr val="FFFFFF"/>
          </a:solidFill>
          <a:ln/>
        </p:spPr>
      </p:sp>
      <p:sp>
        <p:nvSpPr>
          <p:cNvPr id="30725"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Doctors</a:t>
            </a:r>
            <a:r>
              <a:rPr lang="en-US" dirty="0" smtClean="0">
                <a:latin typeface="Arial" charset="0"/>
                <a:ea typeface="ＭＳ Ｐゴシック" charset="-128"/>
                <a:cs typeface="ＭＳ Ｐゴシック" charset="-128"/>
              </a:rPr>
              <a:t>, lawyers, accountants…</a:t>
            </a:r>
          </a:p>
          <a:p>
            <a:pPr eaLnBrk="1" hangingPunct="1"/>
            <a:r>
              <a:rPr lang="en-US" dirty="0" smtClean="0">
                <a:latin typeface="Arial" charset="0"/>
                <a:ea typeface="ＭＳ Ｐゴシック" charset="-128"/>
                <a:cs typeface="ＭＳ Ｐゴシック" charset="-128"/>
              </a:rPr>
              <a:t>Do all examples given share these characteristics</a:t>
            </a:r>
            <a:r>
              <a:rPr lang="en-US" dirty="0" smtClean="0">
                <a:latin typeface="Arial" charset="0"/>
                <a:ea typeface="ＭＳ Ｐゴシック" charset="-128"/>
                <a:cs typeface="ＭＳ Ｐゴシック" charset="-128"/>
              </a:rPr>
              <a:t>? Shown in slide on click.</a:t>
            </a:r>
          </a:p>
          <a:p>
            <a:pPr eaLnBrk="1" hangingPunct="1"/>
            <a:r>
              <a:rPr lang="en-US" dirty="0" smtClean="0">
                <a:latin typeface="Arial" charset="0"/>
                <a:ea typeface="ＭＳ Ｐゴシック" charset="-128"/>
                <a:cs typeface="ＭＳ Ｐゴシック" charset="-128"/>
              </a:rPr>
              <a:t>Why would they?</a:t>
            </a:r>
          </a:p>
          <a:p>
            <a:pPr eaLnBrk="1" hangingPunct="1"/>
            <a:r>
              <a:rPr lang="en-US" dirty="0" smtClean="0">
                <a:latin typeface="Arial" charset="0"/>
                <a:ea typeface="ＭＳ Ｐゴシック" charset="-128"/>
                <a:cs typeface="ＭＳ Ｐゴシック" charset="-128"/>
              </a:rPr>
              <a:t>Professional societies. AMA, ABA, ACM, IEEE-CS.</a:t>
            </a:r>
          </a:p>
          <a:p>
            <a:pPr eaLnBrk="1" hangingPunct="1"/>
            <a:r>
              <a:rPr lang="en-US" dirty="0" smtClean="0">
                <a:latin typeface="Arial" charset="0"/>
                <a:ea typeface="ＭＳ Ｐゴシック" charset="-128"/>
                <a:cs typeface="ＭＳ Ｐゴシック" charset="-128"/>
              </a:rPr>
              <a:t>How are standards enforced? Force of law? Disbarment?</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Why Ethics? Professionals have special expertise; people rely on them. Their actions affect large numbers of people.</a:t>
            </a:r>
          </a:p>
          <a:p>
            <a:pPr eaLnBrk="1" hangingPunct="1"/>
            <a:r>
              <a:rPr lang="en-US" dirty="0" smtClean="0">
                <a:latin typeface="Arial" charset="0"/>
                <a:ea typeface="ＭＳ Ｐゴシック" charset="-128"/>
                <a:cs typeface="ＭＳ Ｐゴシック" charset="-128"/>
              </a:rPr>
              <a:t>Computing related careers not fully formed profession, no licensing.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4BA9326E-038A-6241-B644-2323582678F9}" type="datetime1">
              <a:rPr lang="en-US"/>
              <a:pPr/>
              <a:t>10/31/10</a:t>
            </a:fld>
            <a:endParaRPr lang="en-US"/>
          </a:p>
        </p:txBody>
      </p:sp>
      <p:sp>
        <p:nvSpPr>
          <p:cNvPr id="34819" name="Rectangle 7"/>
          <p:cNvSpPr>
            <a:spLocks noGrp="1" noChangeArrowheads="1"/>
          </p:cNvSpPr>
          <p:nvPr>
            <p:ph type="sldNum" sz="quarter" idx="5"/>
          </p:nvPr>
        </p:nvSpPr>
        <p:spPr>
          <a:noFill/>
        </p:spPr>
        <p:txBody>
          <a:bodyPr/>
          <a:lstStyle/>
          <a:p>
            <a:fld id="{746F47B4-5ED8-2A4F-AC3F-221BBAFECE7D}" type="slidenum">
              <a:rPr lang="en-US"/>
              <a:pPr/>
              <a:t>10</a:t>
            </a:fld>
            <a:endParaRPr lang="en-US"/>
          </a:p>
        </p:txBody>
      </p:sp>
      <p:sp>
        <p:nvSpPr>
          <p:cNvPr id="34820" name="Rectangle 2"/>
          <p:cNvSpPr>
            <a:spLocks noRo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case. In this particular presentation there are no further slides but it will say this on The End for most of them so I figured I’d get you ready for it now.</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pPr/>
              <a:t>10/31/10</a:t>
            </a:fld>
            <a:endParaRPr lang="en-US"/>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pPr/>
              <a:t>11</a:t>
            </a:fld>
            <a:endParaRPr lang="en-US"/>
          </a:p>
        </p:txBody>
      </p:sp>
      <p:sp>
        <p:nvSpPr>
          <p:cNvPr id="36868" name="Rectangle 2"/>
          <p:cNvSpPr>
            <a:spLocks noChangeArrowheads="1" noTextEdit="1"/>
          </p:cNvSpPr>
          <p:nvPr>
            <p:ph type="sldImg"/>
          </p:nvPr>
        </p:nvSpPr>
        <p:spPr>
          <a:solidFill>
            <a:srgbClr val="FFFFFF"/>
          </a:solidFill>
          <a:ln/>
        </p:spPr>
      </p:sp>
      <p:sp>
        <p:nvSpPr>
          <p:cNvPr id="36869" name="Rectangle 3"/>
          <p:cNvSpPr>
            <a:spLocks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God? Society? Government?</a:t>
            </a:r>
          </a:p>
          <a:p>
            <a:pPr eaLnBrk="1" hangingPunct="1"/>
            <a:r>
              <a:rPr lang="en-US">
                <a:latin typeface="Arial" charset="0"/>
                <a:ea typeface="ＭＳ Ｐゴシック" charset="-128"/>
                <a:cs typeface="ＭＳ Ｐゴシック" charset="-128"/>
              </a:rPr>
              <a:t>Privacy? Due process?</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06BCC20E-4844-CD4A-882B-371F2FEFCF7D}" type="datetime1">
              <a:rPr lang="en-US" smtClean="0"/>
              <a:t>10/31/10</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2010 Keith A. Pray</a:t>
            </a:r>
            <a:endParaRPr lang="en-US"/>
          </a:p>
        </p:txBody>
      </p:sp>
      <p:sp>
        <p:nvSpPr>
          <p:cNvPr id="22" name="Rectangle 5"/>
          <p:cNvSpPr>
            <a:spLocks noGrp="1" noChangeArrowheads="1"/>
          </p:cNvSpPr>
          <p:nvPr>
            <p:ph type="sldNum" sz="quarter" idx="12"/>
          </p:nvPr>
        </p:nvSpPr>
        <p:spPr/>
        <p:txBody>
          <a:bodyPr/>
          <a:lstStyle>
            <a:lvl1pPr>
              <a:defRPr/>
            </a:lvl1pPr>
          </a:lstStyle>
          <a:p>
            <a:fld id="{9661DAA7-463B-6B41-8C8C-3E7DCDF69883}" type="slidenum">
              <a:rPr lang="en-US"/>
              <a:pPr/>
              <a:t>‹#›</a:t>
            </a:fld>
            <a:endParaRPr lang="en-US"/>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9BAF2F56-87BF-DF4B-B9B2-B8F82B8217E3}"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4131D35C-A4BB-CC4A-BEE2-1C48CE312BAE}" type="datetime1">
              <a:rPr lang="en-US" smtClean="0"/>
              <a:t>10/31/10</a:t>
            </a:fld>
            <a:endParaRPr lang="en-US"/>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06CC75AE-C81C-AA44-BFF9-68FE4EB056F7}"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388A8C5C-91B7-7D4D-AE3C-E8E82683E9A9}" type="datetime1">
              <a:rPr lang="en-US" smtClean="0"/>
              <a:t>10/31/10</a:t>
            </a:fld>
            <a:endParaRPr lang="en-US"/>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E5AF9EC5-BC40-DF43-AD8A-0990B71B6BC4}"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09E0B2D8-6825-774C-AD6E-14164603EB8C}" type="datetime1">
              <a:rPr lang="en-US" smtClean="0"/>
              <a:t>10/31/10</a:t>
            </a:fld>
            <a:endParaRPr lang="en-US"/>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F9FAD9F0-8740-DE44-9126-AD57619A667C}"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66ED0373-4F7E-324A-8DA6-228C268CA7DB}" type="datetime1">
              <a:rPr lang="en-US" smtClean="0"/>
              <a:t>10/31/10</a:t>
            </a:fld>
            <a:endParaRPr lang="en-US"/>
          </a:p>
        </p:txBody>
      </p:sp>
    </p:spTree>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2BCBF26-1454-7342-B925-23E84B7B5D65}"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3BAE47A8-4F2D-7A41-AAB8-40ACC0D04EDB}" type="datetime1">
              <a:rPr lang="en-US" smtClean="0"/>
              <a:t>10/31/10</a:t>
            </a:fld>
            <a:endParaRPr lang="en-US"/>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2791F122-3127-B34E-9899-A67E57370B5A}"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A7984C58-2448-B246-9872-CFDF36C866D5}" type="datetime1">
              <a:rPr lang="en-US" smtClean="0"/>
              <a:t>10/31/10</a:t>
            </a:fld>
            <a:endParaRPr lang="en-US"/>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925FC35D-1540-7B4F-93D5-1028EA63EC09}"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920CC7E6-90B5-8242-B39C-8CBB0D40A5AA}" type="datetime1">
              <a:rPr lang="en-US" smtClean="0"/>
              <a:t>10/31/10</a:t>
            </a:fld>
            <a:endParaRPr lang="en-US"/>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1755B615-78E8-C049-AE36-207773F272EF}"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03E0726C-5B4B-BE47-9BB5-5144B5694B90}" type="datetime1">
              <a:rPr lang="en-US" smtClean="0"/>
              <a:t>10/31/10</a:t>
            </a:fld>
            <a:endParaRPr lang="en-US"/>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E7650A78-78F5-B142-AF30-2FD8D9FC56C1}"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5DB81A53-8E43-C548-9A5B-A56B25CE9B6E}" type="datetime1">
              <a:rPr lang="en-US" smtClean="0"/>
              <a:t>10/31/10</a:t>
            </a:fld>
            <a:endParaRPr lang="en-US"/>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CD1609FD-8990-2D43-9C25-45EF6E88A0CC}"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E9B0E695-2A88-2347-90BD-F0C63B027A74}" type="datetime1">
              <a:rPr lang="en-US" smtClean="0"/>
              <a:t>10/31/10</a:t>
            </a:fld>
            <a:endParaRPr lang="en-US"/>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2010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E828250D-70B0-604B-A681-0559C433B230}"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326E0FEA-19C3-A740-BB5A-5050601C6407}" type="datetime1">
              <a:rPr lang="en-US" smtClean="0"/>
              <a:t>10/31/10</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ransition>
    <p:pull/>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0"/>
          </p:nvPr>
        </p:nvSpPr>
        <p:spPr>
          <a:noFill/>
        </p:spPr>
        <p:txBody>
          <a:bodyPr/>
          <a:lstStyle/>
          <a:p>
            <a:fld id="{A5169840-6FA5-E14D-AEF4-234EAFA13FFF}" type="datetime1">
              <a:rPr lang="en-US" smtClean="0"/>
              <a:t>10/31/10</a:t>
            </a:fld>
            <a:endParaRPr lang="en-US" smtClean="0"/>
          </a:p>
        </p:txBody>
      </p:sp>
      <p:sp>
        <p:nvSpPr>
          <p:cNvPr id="15363" name="Rectangle 4"/>
          <p:cNvSpPr>
            <a:spLocks noGrp="1" noChangeArrowheads="1"/>
          </p:cNvSpPr>
          <p:nvPr>
            <p:ph type="ftr" sz="quarter" idx="11"/>
          </p:nvPr>
        </p:nvSpPr>
        <p:spPr>
          <a:noFill/>
        </p:spPr>
        <p:txBody>
          <a:bodyPr/>
          <a:lstStyle/>
          <a:p>
            <a:r>
              <a:rPr lang="en-US" smtClean="0"/>
              <a:t>© 2010 Keith A. Pray</a:t>
            </a:r>
            <a:endParaRPr lang="en-US"/>
          </a:p>
        </p:txBody>
      </p:sp>
      <p:sp>
        <p:nvSpPr>
          <p:cNvPr id="15364" name="Slide Number Placeholder 5"/>
          <p:cNvSpPr>
            <a:spLocks noGrp="1" noChangeArrowheads="1"/>
          </p:cNvSpPr>
          <p:nvPr>
            <p:ph type="sldNum" sz="quarter" idx="12"/>
          </p:nvPr>
        </p:nvSpPr>
        <p:spPr>
          <a:noFill/>
        </p:spPr>
        <p:txBody>
          <a:bodyPr/>
          <a:lstStyle/>
          <a:p>
            <a:fld id="{B4DB77BB-6A1F-6A4E-8228-0B3DE5169FFD}" type="slidenum">
              <a:rPr lang="en-US"/>
              <a:pPr/>
              <a:t>1</a:t>
            </a:fld>
            <a:endParaRPr lang="en-US"/>
          </a:p>
        </p:txBody>
      </p:sp>
      <p:sp>
        <p:nvSpPr>
          <p:cNvPr id="15365"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2</a:t>
            </a:r>
            <a:br>
              <a:rPr lang="en-US" sz="4000">
                <a:ea typeface="ＭＳ Ｐゴシック" charset="-128"/>
                <a:cs typeface="ＭＳ Ｐゴシック" charset="-128"/>
              </a:rPr>
            </a:br>
            <a:r>
              <a:rPr lang="en-US" sz="4000">
                <a:ea typeface="ＭＳ Ｐゴシック" charset="-128"/>
                <a:cs typeface="ＭＳ Ｐゴシック" charset="-128"/>
              </a:rPr>
              <a:t>Ethics And Professions</a:t>
            </a:r>
          </a:p>
        </p:txBody>
      </p:sp>
      <p:sp>
        <p:nvSpPr>
          <p:cNvPr id="15366"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endParaRPr lang="en-US">
              <a:ea typeface="ＭＳ Ｐゴシック" charset="-128"/>
              <a:cs typeface="ＭＳ Ｐゴシック" charset="-128"/>
            </a:endParaRPr>
          </a:p>
          <a:p>
            <a:pPr defTabSz="242888" eaLnBrk="1" hangingPunct="1">
              <a:buFont typeface="Wingdings" charset="2"/>
              <a:buNone/>
            </a:pPr>
            <a:endParaRPr lang="en-US" sz="2500">
              <a:ea typeface="ＭＳ Ｐゴシック" charset="-128"/>
              <a:cs typeface="ＭＳ Ｐゴシック" charset="-128"/>
            </a:endParaRPr>
          </a:p>
        </p:txBody>
      </p:sp>
    </p:spTree>
  </p:cSld>
  <p:clrMapOvr>
    <a:masterClrMapping/>
  </p:clrMapOvr>
  <p:transition>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0"/>
          </p:nvPr>
        </p:nvSpPr>
        <p:spPr>
          <a:noFill/>
        </p:spPr>
        <p:txBody>
          <a:bodyPr/>
          <a:lstStyle/>
          <a:p>
            <a:fld id="{9539D9EF-D206-1745-8C66-5D0148DDFC84}" type="datetime1">
              <a:rPr lang="en-US" smtClean="0"/>
              <a:t>10/31/10</a:t>
            </a:fld>
            <a:endParaRPr lang="en-US" smtClean="0"/>
          </a:p>
        </p:txBody>
      </p:sp>
      <p:sp>
        <p:nvSpPr>
          <p:cNvPr id="33795" name="Rectangle 4"/>
          <p:cNvSpPr>
            <a:spLocks noGrp="1" noChangeArrowheads="1"/>
          </p:cNvSpPr>
          <p:nvPr>
            <p:ph type="ftr" sz="quarter" idx="11"/>
          </p:nvPr>
        </p:nvSpPr>
        <p:spPr>
          <a:noFill/>
        </p:spPr>
        <p:txBody>
          <a:bodyPr/>
          <a:lstStyle/>
          <a:p>
            <a:r>
              <a:rPr lang="en-US" smtClean="0"/>
              <a:t>© 2010 Keith A. Pray</a:t>
            </a:r>
            <a:endParaRPr lang="en-US"/>
          </a:p>
        </p:txBody>
      </p:sp>
      <p:sp>
        <p:nvSpPr>
          <p:cNvPr id="33796" name="Slide Number Placeholder 5"/>
          <p:cNvSpPr>
            <a:spLocks noGrp="1" noChangeArrowheads="1"/>
          </p:cNvSpPr>
          <p:nvPr>
            <p:ph type="sldNum" sz="quarter" idx="12"/>
          </p:nvPr>
        </p:nvSpPr>
        <p:spPr>
          <a:noFill/>
        </p:spPr>
        <p:txBody>
          <a:bodyPr/>
          <a:lstStyle/>
          <a:p>
            <a:fld id="{D9741DB8-B0E5-2046-A049-012430D514EC}" type="slidenum">
              <a:rPr lang="en-US"/>
              <a:pPr/>
              <a:t>10</a:t>
            </a:fld>
            <a:endParaRPr lang="en-US"/>
          </a:p>
        </p:txBody>
      </p:sp>
      <p:sp>
        <p:nvSpPr>
          <p:cNvPr id="33797" name="Rectangle 2"/>
          <p:cNvSpPr>
            <a:spLocks noGrp="1" noChangeArrowheads="1"/>
          </p:cNvSpPr>
          <p:nvPr>
            <p:ph type="ctrTitle"/>
          </p:nvPr>
        </p:nvSpPr>
        <p:spPr/>
        <p:txBody>
          <a:bodyPr/>
          <a:lstStyle/>
          <a:p>
            <a:pPr eaLnBrk="1" hangingPunct="1"/>
            <a:r>
              <a:rPr lang="en-US">
                <a:ea typeface="ＭＳ Ｐゴシック" charset="-128"/>
                <a:cs typeface="ＭＳ Ｐゴシック" charset="-128"/>
              </a:rPr>
              <a:t>Class 2 </a:t>
            </a:r>
            <a:br>
              <a:rPr lang="en-US">
                <a:ea typeface="ＭＳ Ｐゴシック" charset="-128"/>
                <a:cs typeface="ＭＳ Ｐゴシック" charset="-128"/>
              </a:rPr>
            </a:br>
            <a:r>
              <a:rPr lang="en-US">
                <a:ea typeface="ＭＳ Ｐゴシック" charset="-128"/>
                <a:cs typeface="ＭＳ Ｐゴシック" charset="-128"/>
              </a:rPr>
              <a:t>The End</a:t>
            </a:r>
          </a:p>
        </p:txBody>
      </p:sp>
      <p:sp>
        <p:nvSpPr>
          <p:cNvPr id="3379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endParaRPr lang="en-US" sz="2500">
              <a:ea typeface="ＭＳ Ｐゴシック" charset="-128"/>
              <a:cs typeface="ＭＳ Ｐゴシック" charset="-128"/>
            </a:endParaRPr>
          </a:p>
        </p:txBody>
      </p:sp>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smtClean="0"/>
              <a:t>© 2010 Keith A. Pray</a:t>
            </a:r>
            <a:endParaRPr lang="en-US"/>
          </a:p>
        </p:txBody>
      </p:sp>
      <p:sp>
        <p:nvSpPr>
          <p:cNvPr id="35843" name="Slide Number Placeholder 4"/>
          <p:cNvSpPr>
            <a:spLocks noGrp="1"/>
          </p:cNvSpPr>
          <p:nvPr>
            <p:ph type="sldNum" sz="quarter" idx="11"/>
          </p:nvPr>
        </p:nvSpPr>
        <p:spPr>
          <a:noFill/>
        </p:spPr>
        <p:txBody>
          <a:bodyPr/>
          <a:lstStyle/>
          <a:p>
            <a:fld id="{EC502B3B-9A8A-284F-AF6B-4081260913DA}" type="slidenum">
              <a:rPr lang="en-US"/>
              <a:pPr/>
              <a:t>11</a:t>
            </a:fld>
            <a:endParaRPr lang="en-US"/>
          </a:p>
        </p:txBody>
      </p:sp>
      <p:sp>
        <p:nvSpPr>
          <p:cNvPr id="35844" name="Date Placeholder 5"/>
          <p:cNvSpPr>
            <a:spLocks noGrp="1"/>
          </p:cNvSpPr>
          <p:nvPr>
            <p:ph type="dt" sz="quarter" idx="12"/>
          </p:nvPr>
        </p:nvSpPr>
        <p:spPr>
          <a:noFill/>
        </p:spPr>
        <p:txBody>
          <a:bodyPr/>
          <a:lstStyle/>
          <a:p>
            <a:fld id="{D8F8E51E-FF95-EC4C-8FC6-4A288E12C100}" type="datetime1">
              <a:rPr lang="en-US" smtClean="0"/>
              <a:t>10/31/10</a:t>
            </a:fld>
            <a:endParaRPr lang="en-US" smtClean="0"/>
          </a:p>
        </p:txBody>
      </p:sp>
      <p:sp>
        <p:nvSpPr>
          <p:cNvPr id="3584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Rights</a:t>
            </a:r>
          </a:p>
        </p:txBody>
      </p:sp>
      <p:sp>
        <p:nvSpPr>
          <p:cNvPr id="3584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Where do they come from?</a:t>
            </a:r>
          </a:p>
          <a:p>
            <a:pPr eaLnBrk="1" hangingPunct="1"/>
            <a:r>
              <a:rPr lang="en-US">
                <a:ea typeface="ＭＳ Ｐゴシック" charset="-128"/>
                <a:cs typeface="ＭＳ Ｐゴシック" charset="-128"/>
              </a:rPr>
              <a:t>What are they?</a:t>
            </a:r>
          </a:p>
          <a:p>
            <a:pPr lvl="1" eaLnBrk="1" hangingPunct="1"/>
            <a:r>
              <a:rPr lang="en-US"/>
              <a:t>“Life, liberty, and property” – Locke.</a:t>
            </a:r>
          </a:p>
          <a:p>
            <a:pPr lvl="1" eaLnBrk="1" hangingPunct="1"/>
            <a:r>
              <a:rPr lang="en-US"/>
              <a:t>“Life, liberty, and the pursuit of happiness” – Jefferson.</a:t>
            </a:r>
          </a:p>
          <a:p>
            <a:pPr lvl="1" eaLnBrk="1" hangingPunct="1"/>
            <a:r>
              <a:rPr lang="en-US"/>
              <a:t>Others?</a:t>
            </a:r>
          </a:p>
          <a:p>
            <a:pPr eaLnBrk="1" hangingPunct="1"/>
            <a:endParaRPr lang="en-US">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 2010 Keith A. Pray</a:t>
            </a:r>
            <a:endParaRPr lang="en-US"/>
          </a:p>
        </p:txBody>
      </p:sp>
      <p:sp>
        <p:nvSpPr>
          <p:cNvPr id="37891" name="Slide Number Placeholder 4"/>
          <p:cNvSpPr>
            <a:spLocks noGrp="1"/>
          </p:cNvSpPr>
          <p:nvPr>
            <p:ph type="sldNum" sz="quarter" idx="11"/>
          </p:nvPr>
        </p:nvSpPr>
        <p:spPr>
          <a:noFill/>
        </p:spPr>
        <p:txBody>
          <a:bodyPr/>
          <a:lstStyle/>
          <a:p>
            <a:fld id="{5ED78140-088D-F749-986F-AF5ECB5DAD2C}" type="slidenum">
              <a:rPr lang="en-US"/>
              <a:pPr/>
              <a:t>12</a:t>
            </a:fld>
            <a:endParaRPr lang="en-US"/>
          </a:p>
        </p:txBody>
      </p:sp>
      <p:sp>
        <p:nvSpPr>
          <p:cNvPr id="37892" name="Date Placeholder 5"/>
          <p:cNvSpPr>
            <a:spLocks noGrp="1"/>
          </p:cNvSpPr>
          <p:nvPr>
            <p:ph type="dt" sz="quarter" idx="12"/>
          </p:nvPr>
        </p:nvSpPr>
        <p:spPr>
          <a:noFill/>
        </p:spPr>
        <p:txBody>
          <a:bodyPr/>
          <a:lstStyle/>
          <a:p>
            <a:fld id="{14265EC4-D394-7B4F-B0C9-CDB9130B4734}" type="datetime1">
              <a:rPr lang="en-US" smtClean="0"/>
              <a:t>10/31/10</a:t>
            </a:fld>
            <a:endParaRPr lang="en-US" smtClean="0"/>
          </a:p>
        </p:txBody>
      </p:sp>
      <p:sp>
        <p:nvSpPr>
          <p:cNvPr id="3789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Rights</a:t>
            </a:r>
          </a:p>
        </p:txBody>
      </p:sp>
      <p:sp>
        <p:nvSpPr>
          <p:cNvPr id="3789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How does one acquire a specific right?</a:t>
            </a:r>
          </a:p>
          <a:p>
            <a:pPr lvl="1" eaLnBrk="1" hangingPunct="1"/>
            <a:r>
              <a:rPr lang="en-US"/>
              <a:t>E.g. ownership?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p:spPr>
        <p:txBody>
          <a:bodyPr/>
          <a:lstStyle/>
          <a:p>
            <a:r>
              <a:rPr lang="en-US" smtClean="0"/>
              <a:t>© 2010 Keith A. Pray</a:t>
            </a:r>
            <a:endParaRPr lang="en-US"/>
          </a:p>
        </p:txBody>
      </p:sp>
      <p:sp>
        <p:nvSpPr>
          <p:cNvPr id="39939" name="Slide Number Placeholder 4"/>
          <p:cNvSpPr>
            <a:spLocks noGrp="1"/>
          </p:cNvSpPr>
          <p:nvPr>
            <p:ph type="sldNum" sz="quarter" idx="11"/>
          </p:nvPr>
        </p:nvSpPr>
        <p:spPr>
          <a:noFill/>
        </p:spPr>
        <p:txBody>
          <a:bodyPr/>
          <a:lstStyle/>
          <a:p>
            <a:fld id="{33F09F61-0EEC-C242-A7B3-350D33F02DE8}" type="slidenum">
              <a:rPr lang="en-US"/>
              <a:pPr/>
              <a:t>13</a:t>
            </a:fld>
            <a:endParaRPr lang="en-US"/>
          </a:p>
        </p:txBody>
      </p:sp>
      <p:sp>
        <p:nvSpPr>
          <p:cNvPr id="39940" name="Date Placeholder 5"/>
          <p:cNvSpPr>
            <a:spLocks noGrp="1"/>
          </p:cNvSpPr>
          <p:nvPr>
            <p:ph type="dt" sz="quarter" idx="12"/>
          </p:nvPr>
        </p:nvSpPr>
        <p:spPr>
          <a:noFill/>
        </p:spPr>
        <p:txBody>
          <a:bodyPr/>
          <a:lstStyle/>
          <a:p>
            <a:fld id="{EF6A97F3-F35F-D74F-8E69-DD7F077336E5}" type="datetime1">
              <a:rPr lang="en-US" smtClean="0"/>
              <a:t>10/31/10</a:t>
            </a:fld>
            <a:endParaRPr lang="en-US" smtClean="0"/>
          </a:p>
        </p:txBody>
      </p:sp>
      <p:sp>
        <p:nvSpPr>
          <p:cNvPr id="3994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Distinctions</a:t>
            </a:r>
          </a:p>
        </p:txBody>
      </p:sp>
      <p:sp>
        <p:nvSpPr>
          <p:cNvPr id="39942"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Actions: Right, wrong, OK.</a:t>
            </a:r>
          </a:p>
          <a:p>
            <a:pPr eaLnBrk="1" hangingPunct="1"/>
            <a:r>
              <a:rPr lang="en-US">
                <a:ea typeface="ＭＳ Ｐゴシック" charset="-128"/>
                <a:cs typeface="ＭＳ Ｐゴシック" charset="-128"/>
              </a:rPr>
              <a:t>Types of rights</a:t>
            </a:r>
          </a:p>
          <a:p>
            <a:pPr lvl="1" eaLnBrk="1" hangingPunct="1"/>
            <a:r>
              <a:rPr lang="en-US"/>
              <a:t>Negative (liberties)</a:t>
            </a:r>
          </a:p>
          <a:p>
            <a:pPr lvl="1" eaLnBrk="1" hangingPunct="1"/>
            <a:r>
              <a:rPr lang="en-US"/>
              <a:t>Positive (claim-rights)</a:t>
            </a:r>
          </a:p>
          <a:p>
            <a:pPr eaLnBrk="1" hangingPunct="1"/>
            <a:r>
              <a:rPr lang="en-US">
                <a:ea typeface="ＭＳ Ｐゴシック" charset="-128"/>
                <a:cs typeface="ＭＳ Ｐゴシック" charset="-128"/>
              </a:rPr>
              <a:t>Harm vs. wrong</a:t>
            </a:r>
          </a:p>
          <a:p>
            <a:pPr lvl="1" eaLnBrk="1" hangingPunct="1"/>
            <a:r>
              <a:rPr lang="en-US"/>
              <a:t>“No harm, no foul”?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p:spPr>
        <p:txBody>
          <a:bodyPr/>
          <a:lstStyle/>
          <a:p>
            <a:r>
              <a:rPr lang="en-US" smtClean="0"/>
              <a:t>© 2010 Keith A. Pray</a:t>
            </a:r>
            <a:endParaRPr lang="en-US"/>
          </a:p>
        </p:txBody>
      </p:sp>
      <p:sp>
        <p:nvSpPr>
          <p:cNvPr id="41987" name="Slide Number Placeholder 4"/>
          <p:cNvSpPr>
            <a:spLocks noGrp="1"/>
          </p:cNvSpPr>
          <p:nvPr>
            <p:ph type="sldNum" sz="quarter" idx="11"/>
          </p:nvPr>
        </p:nvSpPr>
        <p:spPr>
          <a:noFill/>
        </p:spPr>
        <p:txBody>
          <a:bodyPr/>
          <a:lstStyle/>
          <a:p>
            <a:fld id="{89981BE2-FB6B-C14A-8C98-39DB807F200C}" type="slidenum">
              <a:rPr lang="en-US"/>
              <a:pPr/>
              <a:t>14</a:t>
            </a:fld>
            <a:endParaRPr lang="en-US"/>
          </a:p>
        </p:txBody>
      </p:sp>
      <p:sp>
        <p:nvSpPr>
          <p:cNvPr id="41988" name="Date Placeholder 5"/>
          <p:cNvSpPr>
            <a:spLocks noGrp="1"/>
          </p:cNvSpPr>
          <p:nvPr>
            <p:ph type="dt" sz="quarter" idx="12"/>
          </p:nvPr>
        </p:nvSpPr>
        <p:spPr>
          <a:noFill/>
        </p:spPr>
        <p:txBody>
          <a:bodyPr/>
          <a:lstStyle/>
          <a:p>
            <a:fld id="{7A398109-F85C-2B48-8133-4AA04212317C}" type="datetime1">
              <a:rPr lang="en-US" smtClean="0"/>
              <a:t>10/31/10</a:t>
            </a:fld>
            <a:endParaRPr lang="en-US" smtClean="0"/>
          </a:p>
        </p:txBody>
      </p:sp>
      <p:sp>
        <p:nvSpPr>
          <p:cNvPr id="41989" name="Rectangle 2"/>
          <p:cNvSpPr>
            <a:spLocks noGrp="1" noChangeArrowheads="1"/>
          </p:cNvSpPr>
          <p:nvPr>
            <p:ph type="title"/>
          </p:nvPr>
        </p:nvSpPr>
        <p:spPr/>
        <p:txBody>
          <a:bodyPr/>
          <a:lstStyle/>
          <a:p>
            <a:pPr eaLnBrk="1" hangingPunct="1"/>
            <a:r>
              <a:rPr lang="en-US" dirty="0">
                <a:ea typeface="ＭＳ Ｐゴシック" charset="-128"/>
                <a:cs typeface="ＭＳ Ｐゴシック" charset="-128"/>
              </a:rPr>
              <a:t>Ethics</a:t>
            </a:r>
          </a:p>
        </p:txBody>
      </p:sp>
      <p:sp>
        <p:nvSpPr>
          <p:cNvPr id="41990" name="Rectangle 3"/>
          <p:cNvSpPr>
            <a:spLocks noGrp="1" noChangeArrowheads="1"/>
          </p:cNvSpPr>
          <p:nvPr>
            <p:ph type="body" idx="1"/>
          </p:nvPr>
        </p:nvSpPr>
        <p:spPr/>
        <p:txBody>
          <a:bodyPr/>
          <a:lstStyle/>
          <a:p>
            <a:pPr eaLnBrk="1" hangingPunct="1"/>
            <a:r>
              <a:rPr lang="en-US" dirty="0">
                <a:ea typeface="ＭＳ Ｐゴシック" charset="-128"/>
                <a:cs typeface="ＭＳ Ｐゴシック" charset="-128"/>
              </a:rPr>
              <a:t>What is it?</a:t>
            </a:r>
          </a:p>
          <a:p>
            <a:pPr lvl="1" eaLnBrk="1" hangingPunct="1"/>
            <a:r>
              <a:rPr lang="en-US" dirty="0"/>
              <a:t>‘Do the right thing.’ </a:t>
            </a:r>
          </a:p>
          <a:p>
            <a:pPr eaLnBrk="1" hangingPunct="1"/>
            <a:r>
              <a:rPr lang="en-US" dirty="0">
                <a:ea typeface="ＭＳ Ｐゴシック" charset="-128"/>
                <a:cs typeface="ＭＳ Ｐゴシック" charset="-128"/>
              </a:rPr>
              <a:t>Based on belief that people:</a:t>
            </a:r>
          </a:p>
          <a:p>
            <a:pPr lvl="1" eaLnBrk="1" hangingPunct="1"/>
            <a:r>
              <a:rPr lang="en-US" dirty="0"/>
              <a:t>Are rational</a:t>
            </a:r>
          </a:p>
          <a:p>
            <a:pPr lvl="1" eaLnBrk="1" hangingPunct="1"/>
            <a:r>
              <a:rPr lang="en-US" dirty="0"/>
              <a:t>Make free choices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p:spPr>
        <p:txBody>
          <a:bodyPr/>
          <a:lstStyle/>
          <a:p>
            <a:r>
              <a:rPr lang="en-US" smtClean="0"/>
              <a:t>© 2010 Keith A. Pray</a:t>
            </a:r>
            <a:endParaRPr lang="en-US"/>
          </a:p>
        </p:txBody>
      </p:sp>
      <p:sp>
        <p:nvSpPr>
          <p:cNvPr id="44035" name="Slide Number Placeholder 4"/>
          <p:cNvSpPr>
            <a:spLocks noGrp="1"/>
          </p:cNvSpPr>
          <p:nvPr>
            <p:ph type="sldNum" sz="quarter" idx="11"/>
          </p:nvPr>
        </p:nvSpPr>
        <p:spPr>
          <a:noFill/>
        </p:spPr>
        <p:txBody>
          <a:bodyPr/>
          <a:lstStyle/>
          <a:p>
            <a:fld id="{F9C9365A-D8CF-1940-A8DC-8A922B8D967B}" type="slidenum">
              <a:rPr lang="en-US"/>
              <a:pPr/>
              <a:t>15</a:t>
            </a:fld>
            <a:endParaRPr lang="en-US"/>
          </a:p>
        </p:txBody>
      </p:sp>
      <p:sp>
        <p:nvSpPr>
          <p:cNvPr id="44036" name="Date Placeholder 5"/>
          <p:cNvSpPr>
            <a:spLocks noGrp="1"/>
          </p:cNvSpPr>
          <p:nvPr>
            <p:ph type="dt" sz="quarter" idx="12"/>
          </p:nvPr>
        </p:nvSpPr>
        <p:spPr>
          <a:noFill/>
        </p:spPr>
        <p:txBody>
          <a:bodyPr/>
          <a:lstStyle/>
          <a:p>
            <a:fld id="{5CF3FEA5-4522-9245-9733-043C631A66A1}" type="datetime1">
              <a:rPr lang="en-US" smtClean="0"/>
              <a:t>10/31/10</a:t>
            </a:fld>
            <a:endParaRPr lang="en-US" smtClean="0"/>
          </a:p>
        </p:txBody>
      </p:sp>
      <p:sp>
        <p:nvSpPr>
          <p:cNvPr id="44037"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Deontological Theories</a:t>
            </a:r>
          </a:p>
        </p:txBody>
      </p:sp>
      <p:sp>
        <p:nvSpPr>
          <p:cNvPr id="44038"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Kant</a:t>
            </a:r>
          </a:p>
          <a:p>
            <a:pPr lvl="1" eaLnBrk="1" hangingPunct="1"/>
            <a:r>
              <a:rPr lang="en-US"/>
              <a:t>Principle of universality</a:t>
            </a:r>
          </a:p>
          <a:p>
            <a:pPr lvl="2" eaLnBrk="1" hangingPunct="1"/>
            <a:r>
              <a:rPr lang="en-US">
                <a:ea typeface="ＭＳ Ｐゴシック" charset="-128"/>
              </a:rPr>
              <a:t>A.k.a. categorical imperative.</a:t>
            </a:r>
          </a:p>
          <a:p>
            <a:pPr lvl="1" eaLnBrk="1" hangingPunct="1"/>
            <a:r>
              <a:rPr lang="en-US"/>
              <a:t>Base ethics on rationality, not emotion.</a:t>
            </a:r>
          </a:p>
          <a:p>
            <a:pPr lvl="1" eaLnBrk="1" hangingPunct="1"/>
            <a:r>
              <a:rPr lang="en-US"/>
              <a:t>Treat people as ends, not means.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 2010 Keith A. Pray</a:t>
            </a:r>
            <a:endParaRPr lang="en-US"/>
          </a:p>
        </p:txBody>
      </p:sp>
      <p:sp>
        <p:nvSpPr>
          <p:cNvPr id="46083" name="Slide Number Placeholder 4"/>
          <p:cNvSpPr>
            <a:spLocks noGrp="1"/>
          </p:cNvSpPr>
          <p:nvPr>
            <p:ph type="sldNum" sz="quarter" idx="11"/>
          </p:nvPr>
        </p:nvSpPr>
        <p:spPr>
          <a:noFill/>
        </p:spPr>
        <p:txBody>
          <a:bodyPr/>
          <a:lstStyle/>
          <a:p>
            <a:fld id="{9D974D05-415D-C348-AD78-3D9364CAEEFD}" type="slidenum">
              <a:rPr lang="en-US"/>
              <a:pPr/>
              <a:t>16</a:t>
            </a:fld>
            <a:endParaRPr lang="en-US"/>
          </a:p>
        </p:txBody>
      </p:sp>
      <p:sp>
        <p:nvSpPr>
          <p:cNvPr id="46084" name="Date Placeholder 5"/>
          <p:cNvSpPr>
            <a:spLocks noGrp="1"/>
          </p:cNvSpPr>
          <p:nvPr>
            <p:ph type="dt" sz="quarter" idx="12"/>
          </p:nvPr>
        </p:nvSpPr>
        <p:spPr>
          <a:noFill/>
        </p:spPr>
        <p:txBody>
          <a:bodyPr/>
          <a:lstStyle/>
          <a:p>
            <a:fld id="{59C1818F-DB98-4A41-B6F9-8A65C9CDE257}" type="datetime1">
              <a:rPr lang="en-US" smtClean="0"/>
              <a:t>10/31/10</a:t>
            </a:fld>
            <a:endParaRPr lang="en-US" smtClean="0"/>
          </a:p>
        </p:txBody>
      </p:sp>
      <p:sp>
        <p:nvSpPr>
          <p:cNvPr id="4608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Consequentialist Theories</a:t>
            </a:r>
          </a:p>
        </p:txBody>
      </p:sp>
      <p:sp>
        <p:nvSpPr>
          <p:cNvPr id="4608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Ethics based on consequences of actions or inactions.</a:t>
            </a:r>
          </a:p>
          <a:p>
            <a:pPr eaLnBrk="1" hangingPunct="1"/>
            <a:r>
              <a:rPr lang="en-US">
                <a:ea typeface="ＭＳ Ｐゴシック" charset="-128"/>
                <a:cs typeface="ＭＳ Ｐゴシック" charset="-128"/>
              </a:rPr>
              <a:t>John Stuart Mills’ utilitarianism.</a:t>
            </a:r>
          </a:p>
          <a:p>
            <a:pPr eaLnBrk="1" hangingPunct="1"/>
            <a:r>
              <a:rPr lang="en-US">
                <a:ea typeface="ＭＳ Ｐゴシック" charset="-128"/>
                <a:cs typeface="ＭＳ Ｐゴシック" charset="-128"/>
              </a:rPr>
              <a:t>“The needs of the many outweigh the needs of the few.”</a:t>
            </a:r>
          </a:p>
          <a:p>
            <a:pPr lvl="1" eaLnBrk="1" hangingPunct="1"/>
            <a:r>
              <a:rPr lang="en-US"/>
              <a:t>--Mr. Spock, </a:t>
            </a:r>
            <a:r>
              <a:rPr lang="en-US" i="1"/>
              <a:t>Star Trek II: The Wrath of Khan.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2010 Keith A. Pray</a:t>
            </a:r>
            <a:endParaRPr lang="en-US"/>
          </a:p>
        </p:txBody>
      </p:sp>
      <p:sp>
        <p:nvSpPr>
          <p:cNvPr id="48131" name="Slide Number Placeholder 4"/>
          <p:cNvSpPr>
            <a:spLocks noGrp="1"/>
          </p:cNvSpPr>
          <p:nvPr>
            <p:ph type="sldNum" sz="quarter" idx="11"/>
          </p:nvPr>
        </p:nvSpPr>
        <p:spPr>
          <a:noFill/>
        </p:spPr>
        <p:txBody>
          <a:bodyPr/>
          <a:lstStyle/>
          <a:p>
            <a:fld id="{C5DDE39A-CF78-3F44-B68E-E04695FBF4D6}" type="slidenum">
              <a:rPr lang="en-US"/>
              <a:pPr/>
              <a:t>17</a:t>
            </a:fld>
            <a:endParaRPr lang="en-US"/>
          </a:p>
        </p:txBody>
      </p:sp>
      <p:sp>
        <p:nvSpPr>
          <p:cNvPr id="48132" name="Date Placeholder 5"/>
          <p:cNvSpPr>
            <a:spLocks noGrp="1"/>
          </p:cNvSpPr>
          <p:nvPr>
            <p:ph type="dt" sz="quarter" idx="12"/>
          </p:nvPr>
        </p:nvSpPr>
        <p:spPr>
          <a:noFill/>
        </p:spPr>
        <p:txBody>
          <a:bodyPr/>
          <a:lstStyle/>
          <a:p>
            <a:fld id="{B1B39957-BF35-8347-BC28-E271A7EF378E}" type="datetime1">
              <a:rPr lang="en-US" smtClean="0"/>
              <a:t>10/31/10</a:t>
            </a:fld>
            <a:endParaRPr lang="en-US" smtClean="0"/>
          </a:p>
        </p:txBody>
      </p:sp>
      <p:sp>
        <p:nvSpPr>
          <p:cNvPr id="4813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Can Theories Go Too Far?</a:t>
            </a:r>
          </a:p>
        </p:txBody>
      </p:sp>
      <p:sp>
        <p:nvSpPr>
          <p:cNvPr id="4813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Hurting self or others.</a:t>
            </a:r>
          </a:p>
          <a:p>
            <a:pPr eaLnBrk="1" hangingPunct="1"/>
            <a:r>
              <a:rPr lang="en-US">
                <a:ea typeface="ＭＳ Ｐゴシック" charset="-128"/>
                <a:cs typeface="ＭＳ Ｐゴシック" charset="-128"/>
              </a:rPr>
              <a:t>Trampling on rights.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Footer Placeholder 3"/>
          <p:cNvSpPr>
            <a:spLocks noGrp="1"/>
          </p:cNvSpPr>
          <p:nvPr>
            <p:ph type="ftr" sz="quarter" idx="10"/>
          </p:nvPr>
        </p:nvSpPr>
        <p:spPr>
          <a:noFill/>
        </p:spPr>
        <p:txBody>
          <a:bodyPr/>
          <a:lstStyle/>
          <a:p>
            <a:r>
              <a:rPr lang="en-US" smtClean="0"/>
              <a:t>© 2010 Keith A. Pray</a:t>
            </a:r>
            <a:endParaRPr lang="en-US"/>
          </a:p>
        </p:txBody>
      </p:sp>
      <p:sp>
        <p:nvSpPr>
          <p:cNvPr id="50179" name="Slide Number Placeholder 4"/>
          <p:cNvSpPr>
            <a:spLocks noGrp="1"/>
          </p:cNvSpPr>
          <p:nvPr>
            <p:ph type="sldNum" sz="quarter" idx="11"/>
          </p:nvPr>
        </p:nvSpPr>
        <p:spPr>
          <a:noFill/>
        </p:spPr>
        <p:txBody>
          <a:bodyPr/>
          <a:lstStyle/>
          <a:p>
            <a:fld id="{541A0698-FF8D-4A44-BBC3-E0B8FBD64F1A}" type="slidenum">
              <a:rPr lang="en-US"/>
              <a:pPr/>
              <a:t>18</a:t>
            </a:fld>
            <a:endParaRPr lang="en-US"/>
          </a:p>
        </p:txBody>
      </p:sp>
      <p:sp>
        <p:nvSpPr>
          <p:cNvPr id="50180" name="Date Placeholder 5"/>
          <p:cNvSpPr>
            <a:spLocks noGrp="1"/>
          </p:cNvSpPr>
          <p:nvPr>
            <p:ph type="dt" sz="quarter" idx="12"/>
          </p:nvPr>
        </p:nvSpPr>
        <p:spPr>
          <a:noFill/>
        </p:spPr>
        <p:txBody>
          <a:bodyPr/>
          <a:lstStyle/>
          <a:p>
            <a:fld id="{B1F9F393-7972-2E46-A6C3-77C171DF7E3C}" type="datetime1">
              <a:rPr lang="en-US" smtClean="0"/>
              <a:t>10/31/10</a:t>
            </a:fld>
            <a:endParaRPr lang="en-US" smtClean="0"/>
          </a:p>
        </p:txBody>
      </p:sp>
      <p:sp>
        <p:nvSpPr>
          <p:cNvPr id="5018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Law and Ethics</a:t>
            </a:r>
          </a:p>
        </p:txBody>
      </p:sp>
      <p:sp>
        <p:nvSpPr>
          <p:cNvPr id="50182" name="Rectangle 3"/>
          <p:cNvSpPr>
            <a:spLocks noGrp="1" noChangeArrowheads="1"/>
          </p:cNvSpPr>
          <p:nvPr>
            <p:ph type="body" idx="1"/>
          </p:nvPr>
        </p:nvSpPr>
        <p:spPr/>
        <p:txBody>
          <a:bodyPr/>
          <a:lstStyle/>
          <a:p>
            <a:pPr eaLnBrk="1" hangingPunct="1"/>
            <a:r>
              <a:rPr lang="en-US" dirty="0">
                <a:ea typeface="ＭＳ Ｐゴシック" charset="-128"/>
                <a:cs typeface="ＭＳ Ｐゴシック" charset="-128"/>
              </a:rPr>
              <a:t>Are laws based on ethics?</a:t>
            </a:r>
          </a:p>
          <a:p>
            <a:pPr eaLnBrk="1" hangingPunct="1"/>
            <a:r>
              <a:rPr lang="en-US" dirty="0">
                <a:ea typeface="ＭＳ Ｐゴシック" charset="-128"/>
                <a:cs typeface="ＭＳ Ｐゴシック" charset="-128"/>
              </a:rPr>
              <a:t>Are all laws ethical?</a:t>
            </a:r>
          </a:p>
          <a:p>
            <a:pPr eaLnBrk="1" hangingPunct="1"/>
            <a:endParaRPr lang="en-US" dirty="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p:spPr>
        <p:txBody>
          <a:bodyPr/>
          <a:lstStyle/>
          <a:p>
            <a:r>
              <a:rPr lang="en-US" smtClean="0"/>
              <a:t>© 2010 Keith A. Pray</a:t>
            </a:r>
            <a:endParaRPr lang="en-US"/>
          </a:p>
        </p:txBody>
      </p:sp>
      <p:sp>
        <p:nvSpPr>
          <p:cNvPr id="52227" name="Slide Number Placeholder 4"/>
          <p:cNvSpPr>
            <a:spLocks noGrp="1"/>
          </p:cNvSpPr>
          <p:nvPr>
            <p:ph type="sldNum" sz="quarter" idx="11"/>
          </p:nvPr>
        </p:nvSpPr>
        <p:spPr>
          <a:noFill/>
        </p:spPr>
        <p:txBody>
          <a:bodyPr/>
          <a:lstStyle/>
          <a:p>
            <a:fld id="{007BE342-ED9C-8342-A5D1-8E4565EECFB2}" type="slidenum">
              <a:rPr lang="en-US"/>
              <a:pPr/>
              <a:t>19</a:t>
            </a:fld>
            <a:endParaRPr lang="en-US"/>
          </a:p>
        </p:txBody>
      </p:sp>
      <p:sp>
        <p:nvSpPr>
          <p:cNvPr id="52228" name="Date Placeholder 5"/>
          <p:cNvSpPr>
            <a:spLocks noGrp="1"/>
          </p:cNvSpPr>
          <p:nvPr>
            <p:ph type="dt" sz="quarter" idx="12"/>
          </p:nvPr>
        </p:nvSpPr>
        <p:spPr>
          <a:noFill/>
        </p:spPr>
        <p:txBody>
          <a:bodyPr/>
          <a:lstStyle/>
          <a:p>
            <a:fld id="{83A85619-EF9D-DF4A-B8DB-1A2301FF9D2E}" type="datetime1">
              <a:rPr lang="en-US" smtClean="0"/>
              <a:t>10/31/10</a:t>
            </a:fld>
            <a:endParaRPr lang="en-US" smtClean="0"/>
          </a:p>
        </p:txBody>
      </p:sp>
      <p:sp>
        <p:nvSpPr>
          <p:cNvPr id="5222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Ethics vs. Law</a:t>
            </a:r>
          </a:p>
        </p:txBody>
      </p:sp>
      <p:sp>
        <p:nvSpPr>
          <p:cNvPr id="52230" name="Rectangle 3"/>
          <p:cNvSpPr>
            <a:spLocks noGrp="1" noChangeArrowheads="1"/>
          </p:cNvSpPr>
          <p:nvPr>
            <p:ph type="body" idx="1"/>
          </p:nvPr>
        </p:nvSpPr>
        <p:spPr/>
        <p:txBody>
          <a:bodyPr/>
          <a:lstStyle/>
          <a:p>
            <a:pPr eaLnBrk="1" hangingPunct="1"/>
            <a:r>
              <a:rPr lang="en-US" dirty="0">
                <a:ea typeface="ＭＳ Ｐゴシック" charset="-128"/>
                <a:cs typeface="ＭＳ Ｐゴシック" charset="-128"/>
              </a:rPr>
              <a:t>Not liking a law doesn’t give you the right to disregard it.</a:t>
            </a:r>
          </a:p>
          <a:p>
            <a:pPr eaLnBrk="1" hangingPunct="1"/>
            <a:r>
              <a:rPr lang="en-US" dirty="0">
                <a:ea typeface="ＭＳ Ｐゴシック" charset="-128"/>
                <a:cs typeface="ＭＳ Ｐゴシック" charset="-128"/>
              </a:rPr>
              <a:t>Unfairness is not necessarily unethical.</a:t>
            </a:r>
          </a:p>
          <a:p>
            <a:pPr eaLnBrk="1" hangingPunct="1"/>
            <a:r>
              <a:rPr lang="en-US" dirty="0">
                <a:ea typeface="ＭＳ Ｐゴシック" charset="-128"/>
                <a:cs typeface="ＭＳ Ｐゴシック" charset="-128"/>
              </a:rPr>
              <a:t>“Consent of the governed”</a:t>
            </a:r>
          </a:p>
          <a:p>
            <a:pPr eaLnBrk="1" hangingPunct="1">
              <a:buFont typeface="Wingdings" charset="2"/>
              <a:buNone/>
            </a:pPr>
            <a:endParaRPr lang="en-US" dirty="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2010 Keith A. Pray</a:t>
            </a:r>
            <a:endParaRPr lang="en-US"/>
          </a:p>
        </p:txBody>
      </p:sp>
      <p:sp>
        <p:nvSpPr>
          <p:cNvPr id="17411" name="Slide Number Placeholder 4"/>
          <p:cNvSpPr>
            <a:spLocks noGrp="1"/>
          </p:cNvSpPr>
          <p:nvPr>
            <p:ph type="sldNum" sz="quarter" idx="11"/>
          </p:nvPr>
        </p:nvSpPr>
        <p:spPr>
          <a:noFill/>
        </p:spPr>
        <p:txBody>
          <a:bodyPr/>
          <a:lstStyle/>
          <a:p>
            <a:fld id="{BF8F6C3E-AC18-5049-8E29-47A016431535}" type="slidenum">
              <a:rPr lang="en-US"/>
              <a:pPr/>
              <a:t>2</a:t>
            </a:fld>
            <a:endParaRPr lang="en-US"/>
          </a:p>
        </p:txBody>
      </p:sp>
      <p:sp>
        <p:nvSpPr>
          <p:cNvPr id="17412" name="Date Placeholder 5"/>
          <p:cNvSpPr>
            <a:spLocks noGrp="1"/>
          </p:cNvSpPr>
          <p:nvPr>
            <p:ph type="dt" sz="quarter" idx="12"/>
          </p:nvPr>
        </p:nvSpPr>
        <p:spPr>
          <a:noFill/>
        </p:spPr>
        <p:txBody>
          <a:bodyPr/>
          <a:lstStyle/>
          <a:p>
            <a:fld id="{F4C9D2D0-10EA-0A4B-A6DD-37CFE9130DBC}" type="datetime1">
              <a:rPr lang="en-US" smtClean="0"/>
              <a:t>10/31/10</a:t>
            </a:fld>
            <a:endParaRPr lang="en-US" smtClean="0"/>
          </a:p>
        </p:txBody>
      </p:sp>
      <p:sp>
        <p:nvSpPr>
          <p:cNvPr id="1741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4"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Ethics</a:t>
            </a:r>
          </a:p>
          <a:p>
            <a:pPr marL="571500" indent="-571500" eaLnBrk="1" hangingPunct="1">
              <a:buFont typeface="Times" charset="0"/>
              <a:buAutoNum type="arabicPeriod"/>
            </a:pPr>
            <a:r>
              <a:rPr lang="en-US" sz="2400" dirty="0" smtClean="0">
                <a:ea typeface="ＭＳ Ｐゴシック" charset="-128"/>
                <a:cs typeface="ＭＳ Ｐゴシック" charset="-128"/>
              </a:rPr>
              <a:t>Imaginary Societies</a:t>
            </a:r>
          </a:p>
          <a:p>
            <a:pPr marL="571500" indent="-571500" eaLnBrk="1" hangingPunct="1">
              <a:buFont typeface="Times" charset="0"/>
              <a:buAutoNum type="arabicPeriod"/>
            </a:pPr>
            <a:r>
              <a:rPr lang="en-US" sz="2400" dirty="0" smtClean="0">
                <a:ea typeface="ＭＳ Ｐゴシック" charset="-128"/>
                <a:cs typeface="ＭＳ Ｐゴシック" charset="-128"/>
              </a:rPr>
              <a:t>Professions</a:t>
            </a:r>
            <a:endParaRPr lang="en-US" sz="2400" dirty="0">
              <a:ea typeface="ＭＳ Ｐゴシック" charset="-128"/>
              <a:cs typeface="ＭＳ Ｐゴシック" charset="-128"/>
            </a:endParaRPr>
          </a:p>
          <a:p>
            <a:pPr marL="571500" indent="-571500" eaLnBrk="1" hangingPunct="1">
              <a:buFont typeface="Times" charset="0"/>
              <a:buAutoNum type="arabicPeriod"/>
            </a:pPr>
            <a:r>
              <a:rPr lang="en-US" sz="2400" dirty="0">
                <a:ea typeface="ＭＳ Ｐゴシック" charset="-128"/>
                <a:cs typeface="ＭＳ Ｐゴシック" charset="-128"/>
              </a:rPr>
              <a:t>Assignment</a:t>
            </a:r>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p:spPr>
        <p:txBody>
          <a:bodyPr/>
          <a:lstStyle/>
          <a:p>
            <a:r>
              <a:rPr lang="en-US" smtClean="0"/>
              <a:t>© 2010 Keith A. Pray</a:t>
            </a:r>
            <a:endParaRPr lang="en-US"/>
          </a:p>
        </p:txBody>
      </p:sp>
      <p:sp>
        <p:nvSpPr>
          <p:cNvPr id="54275" name="Slide Number Placeholder 4"/>
          <p:cNvSpPr>
            <a:spLocks noGrp="1"/>
          </p:cNvSpPr>
          <p:nvPr>
            <p:ph type="sldNum" sz="quarter" idx="11"/>
          </p:nvPr>
        </p:nvSpPr>
        <p:spPr>
          <a:noFill/>
        </p:spPr>
        <p:txBody>
          <a:bodyPr/>
          <a:lstStyle/>
          <a:p>
            <a:fld id="{C3182A08-4DAA-B942-8718-1CCF74F04883}" type="slidenum">
              <a:rPr lang="en-US"/>
              <a:pPr/>
              <a:t>20</a:t>
            </a:fld>
            <a:endParaRPr lang="en-US"/>
          </a:p>
        </p:txBody>
      </p:sp>
      <p:sp>
        <p:nvSpPr>
          <p:cNvPr id="54276" name="Date Placeholder 5"/>
          <p:cNvSpPr>
            <a:spLocks noGrp="1"/>
          </p:cNvSpPr>
          <p:nvPr>
            <p:ph type="dt" sz="quarter" idx="12"/>
          </p:nvPr>
        </p:nvSpPr>
        <p:spPr>
          <a:noFill/>
        </p:spPr>
        <p:txBody>
          <a:bodyPr/>
          <a:lstStyle/>
          <a:p>
            <a:fld id="{1B86EC3F-D897-174A-92DA-38775E175FDF}" type="datetime1">
              <a:rPr lang="en-US" smtClean="0"/>
              <a:t>10/31/10</a:t>
            </a:fld>
            <a:endParaRPr lang="en-US" smtClean="0"/>
          </a:p>
        </p:txBody>
      </p:sp>
      <p:sp>
        <p:nvSpPr>
          <p:cNvPr id="54277"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Professional Ethics</a:t>
            </a:r>
          </a:p>
        </p:txBody>
      </p:sp>
      <p:sp>
        <p:nvSpPr>
          <p:cNvPr id="54278"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smtClean="0"/>
              <a:t>© 2010 Keith A. Pray</a:t>
            </a:r>
            <a:endParaRPr lang="en-US"/>
          </a:p>
        </p:txBody>
      </p:sp>
      <p:sp>
        <p:nvSpPr>
          <p:cNvPr id="23555" name="Slide Number Placeholder 4"/>
          <p:cNvSpPr>
            <a:spLocks noGrp="1"/>
          </p:cNvSpPr>
          <p:nvPr>
            <p:ph type="sldNum" sz="quarter" idx="11"/>
          </p:nvPr>
        </p:nvSpPr>
        <p:spPr>
          <a:noFill/>
        </p:spPr>
        <p:txBody>
          <a:bodyPr/>
          <a:lstStyle/>
          <a:p>
            <a:fld id="{701C51B5-A773-F249-A91B-795CD8645F87}" type="slidenum">
              <a:rPr lang="en-US"/>
              <a:pPr/>
              <a:t>3</a:t>
            </a:fld>
            <a:endParaRPr lang="en-US"/>
          </a:p>
        </p:txBody>
      </p:sp>
      <p:sp>
        <p:nvSpPr>
          <p:cNvPr id="23556" name="Date Placeholder 5"/>
          <p:cNvSpPr>
            <a:spLocks noGrp="1"/>
          </p:cNvSpPr>
          <p:nvPr>
            <p:ph type="dt" sz="quarter" idx="12"/>
          </p:nvPr>
        </p:nvSpPr>
        <p:spPr>
          <a:noFill/>
        </p:spPr>
        <p:txBody>
          <a:bodyPr/>
          <a:lstStyle/>
          <a:p>
            <a:fld id="{A997108C-939B-7C42-A459-862D7200ECEA}" type="datetime1">
              <a:rPr lang="en-US" smtClean="0"/>
              <a:t>10/31/10</a:t>
            </a:fld>
            <a:endParaRPr lang="en-US" smtClean="0"/>
          </a:p>
        </p:txBody>
      </p:sp>
      <p:sp>
        <p:nvSpPr>
          <p:cNvPr id="23557"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Ethics - Class </a:t>
            </a:r>
            <a:r>
              <a:rPr lang="en-US" dirty="0">
                <a:ea typeface="ＭＳ Ｐゴシック" charset="-128"/>
                <a:cs typeface="ＭＳ Ｐゴシック" charset="-128"/>
              </a:rPr>
              <a:t>Discussion</a:t>
            </a:r>
          </a:p>
        </p:txBody>
      </p:sp>
      <p:sp>
        <p:nvSpPr>
          <p:cNvPr id="23558"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Where do different people get their ethical principles?</a:t>
            </a:r>
          </a:p>
          <a:p>
            <a:pPr eaLnBrk="1" hangingPunct="1"/>
            <a:r>
              <a:rPr lang="en-US">
                <a:ea typeface="ＭＳ Ｐゴシック" charset="-128"/>
                <a:cs typeface="ＭＳ Ｐゴシック" charset="-128"/>
              </a:rPr>
              <a:t>What are some of these principles?</a:t>
            </a:r>
          </a:p>
          <a:p>
            <a:pPr lvl="1" eaLnBrk="1" hangingPunct="1"/>
            <a:r>
              <a:rPr lang="en-US"/>
              <a:t>Various levels.</a:t>
            </a:r>
          </a:p>
          <a:p>
            <a:pPr lvl="2" eaLnBrk="1" hangingPunct="1"/>
            <a:r>
              <a:rPr lang="en-US">
                <a:ea typeface="ＭＳ Ｐゴシック" charset="-128"/>
              </a:rPr>
              <a:t>Things that are right and wrong.</a:t>
            </a:r>
          </a:p>
          <a:p>
            <a:pPr lvl="2" eaLnBrk="1" hangingPunct="1"/>
            <a:r>
              <a:rPr lang="en-US">
                <a:ea typeface="ＭＳ Ｐゴシック" charset="-128"/>
              </a:rPr>
              <a:t>Ways to decide if something is right or wrong.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2010 Keith A. Pray</a:t>
            </a:r>
            <a:endParaRPr lang="en-US"/>
          </a:p>
        </p:txBody>
      </p:sp>
      <p:sp>
        <p:nvSpPr>
          <p:cNvPr id="25603" name="Slide Number Placeholder 4"/>
          <p:cNvSpPr>
            <a:spLocks noGrp="1"/>
          </p:cNvSpPr>
          <p:nvPr>
            <p:ph type="sldNum" sz="quarter" idx="11"/>
          </p:nvPr>
        </p:nvSpPr>
        <p:spPr>
          <a:noFill/>
        </p:spPr>
        <p:txBody>
          <a:bodyPr/>
          <a:lstStyle/>
          <a:p>
            <a:fld id="{0BE95295-CA2B-1E4E-B40E-316C0640D185}" type="slidenum">
              <a:rPr lang="en-US"/>
              <a:pPr/>
              <a:t>4</a:t>
            </a:fld>
            <a:endParaRPr lang="en-US"/>
          </a:p>
        </p:txBody>
      </p:sp>
      <p:sp>
        <p:nvSpPr>
          <p:cNvPr id="25604" name="Date Placeholder 5"/>
          <p:cNvSpPr>
            <a:spLocks noGrp="1"/>
          </p:cNvSpPr>
          <p:nvPr>
            <p:ph type="dt" sz="quarter" idx="12"/>
          </p:nvPr>
        </p:nvSpPr>
        <p:spPr>
          <a:noFill/>
        </p:spPr>
        <p:txBody>
          <a:bodyPr/>
          <a:lstStyle/>
          <a:p>
            <a:fld id="{843CDBE8-5527-2047-A6BD-4D842A277B99}" type="datetime1">
              <a:rPr lang="en-US" smtClean="0"/>
              <a:t>10/31/10</a:t>
            </a:fld>
            <a:endParaRPr lang="en-US" smtClean="0"/>
          </a:p>
        </p:txBody>
      </p:sp>
      <p:sp>
        <p:nvSpPr>
          <p:cNvPr id="25605"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Why Ethics?</a:t>
            </a:r>
            <a:endParaRPr lang="en-US" dirty="0">
              <a:ea typeface="ＭＳ Ｐゴシック" charset="-128"/>
              <a:cs typeface="ＭＳ Ｐゴシック" charset="-128"/>
            </a:endParaRPr>
          </a:p>
        </p:txBody>
      </p:sp>
      <p:sp>
        <p:nvSpPr>
          <p:cNvPr id="25606" name="Rectangle 3"/>
          <p:cNvSpPr>
            <a:spLocks noGrp="1" noChangeArrowheads="1"/>
          </p:cNvSpPr>
          <p:nvPr>
            <p:ph type="body" idx="1"/>
          </p:nvPr>
        </p:nvSpPr>
        <p:spPr/>
        <p:txBody>
          <a:bodyPr/>
          <a:lstStyle/>
          <a:p>
            <a:pPr eaLnBrk="1" hangingPunct="1"/>
            <a:r>
              <a:rPr lang="en-US" dirty="0">
                <a:ea typeface="ＭＳ Ｐゴシック" charset="-128"/>
                <a:cs typeface="ＭＳ Ｐゴシック" charset="-128"/>
              </a:rPr>
              <a:t>Why does society care about ethics?</a:t>
            </a:r>
          </a:p>
          <a:p>
            <a:pPr eaLnBrk="1" hangingPunct="1"/>
            <a:r>
              <a:rPr lang="en-US" dirty="0">
                <a:ea typeface="ＭＳ Ｐゴシック" charset="-128"/>
                <a:cs typeface="ＭＳ Ｐゴシック" charset="-128"/>
              </a:rPr>
              <a:t>Why do individuals care about ethics?</a:t>
            </a:r>
          </a:p>
          <a:p>
            <a:pPr eaLnBrk="1" hangingPunct="1"/>
            <a:r>
              <a:rPr lang="en-US" dirty="0">
                <a:ea typeface="ＭＳ Ｐゴシック" charset="-128"/>
                <a:cs typeface="ＭＳ Ｐゴシック" charset="-128"/>
              </a:rPr>
              <a:t>Is it just following your conscience?</a:t>
            </a:r>
          </a:p>
          <a:p>
            <a:pPr eaLnBrk="1" hangingPunct="1"/>
            <a:r>
              <a:rPr lang="en-US" dirty="0">
                <a:ea typeface="ＭＳ Ｐゴシック" charset="-128"/>
                <a:cs typeface="ＭＳ Ｐゴシック" charset="-128"/>
              </a:rPr>
              <a:t>Is it just a matter of personal choice?</a:t>
            </a:r>
            <a:endParaRPr lang="en-US" dirty="0" smtClean="0">
              <a:ea typeface="ＭＳ Ｐゴシック" charset="-128"/>
              <a:cs typeface="ＭＳ Ｐゴシック" charset="-128"/>
            </a:endParaRPr>
          </a:p>
          <a:p>
            <a:pPr eaLnBrk="1" hangingPunct="1">
              <a:buNone/>
            </a:pPr>
            <a:endParaRPr lang="en-US" dirty="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2010 Keith A. Pray</a:t>
            </a:r>
            <a:endParaRPr lang="en-US"/>
          </a:p>
        </p:txBody>
      </p:sp>
      <p:sp>
        <p:nvSpPr>
          <p:cNvPr id="27651" name="Slide Number Placeholder 4"/>
          <p:cNvSpPr>
            <a:spLocks noGrp="1"/>
          </p:cNvSpPr>
          <p:nvPr>
            <p:ph type="sldNum" sz="quarter" idx="11"/>
          </p:nvPr>
        </p:nvSpPr>
        <p:spPr>
          <a:noFill/>
        </p:spPr>
        <p:txBody>
          <a:bodyPr/>
          <a:lstStyle/>
          <a:p>
            <a:fld id="{B251EB82-AD59-3A40-AAD4-6AAAA8762C17}" type="slidenum">
              <a:rPr lang="en-US"/>
              <a:pPr/>
              <a:t>5</a:t>
            </a:fld>
            <a:endParaRPr lang="en-US"/>
          </a:p>
        </p:txBody>
      </p:sp>
      <p:sp>
        <p:nvSpPr>
          <p:cNvPr id="27652" name="Date Placeholder 5"/>
          <p:cNvSpPr>
            <a:spLocks noGrp="1"/>
          </p:cNvSpPr>
          <p:nvPr>
            <p:ph type="dt" sz="quarter" idx="12"/>
          </p:nvPr>
        </p:nvSpPr>
        <p:spPr>
          <a:noFill/>
        </p:spPr>
        <p:txBody>
          <a:bodyPr/>
          <a:lstStyle/>
          <a:p>
            <a:fld id="{A6B5E375-A492-6843-A220-63AFD689DFFA}" type="datetime1">
              <a:rPr lang="en-US" smtClean="0"/>
              <a:t>10/31/10</a:t>
            </a:fld>
            <a:endParaRPr lang="en-US" smtClean="0"/>
          </a:p>
        </p:txBody>
      </p:sp>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Ethical Views</a:t>
            </a:r>
          </a:p>
        </p:txBody>
      </p:sp>
      <p:sp>
        <p:nvSpPr>
          <p:cNvPr id="27654" name="Rectangle 3"/>
          <p:cNvSpPr>
            <a:spLocks noGrp="1" noChangeArrowheads="1"/>
          </p:cNvSpPr>
          <p:nvPr>
            <p:ph type="body" idx="1"/>
          </p:nvPr>
        </p:nvSpPr>
        <p:spPr/>
        <p:txBody>
          <a:bodyPr/>
          <a:lstStyle/>
          <a:p>
            <a:pPr eaLnBrk="1" hangingPunct="1"/>
            <a:r>
              <a:rPr lang="en-US" dirty="0">
                <a:ea typeface="ＭＳ Ｐゴシック" charset="-128"/>
                <a:cs typeface="ＭＳ Ｐゴシック" charset="-128"/>
              </a:rPr>
              <a:t>Deontological Theories</a:t>
            </a:r>
          </a:p>
          <a:p>
            <a:pPr lvl="1" eaLnBrk="1" hangingPunct="1"/>
            <a:r>
              <a:rPr lang="en-US" dirty="0"/>
              <a:t>A.k.a. </a:t>
            </a:r>
            <a:r>
              <a:rPr lang="en-US" dirty="0" err="1"/>
              <a:t>nonconsequentialist</a:t>
            </a:r>
            <a:endParaRPr lang="en-US" dirty="0"/>
          </a:p>
          <a:p>
            <a:pPr eaLnBrk="1" hangingPunct="1"/>
            <a:r>
              <a:rPr lang="en-US" dirty="0" err="1">
                <a:ea typeface="ＭＳ Ｐゴシック" charset="-128"/>
                <a:cs typeface="ＭＳ Ｐゴシック" charset="-128"/>
              </a:rPr>
              <a:t>Consequentialist</a:t>
            </a:r>
            <a:r>
              <a:rPr lang="en-US" dirty="0">
                <a:ea typeface="ＭＳ Ｐゴシック" charset="-128"/>
                <a:cs typeface="ＭＳ Ｐゴシック" charset="-128"/>
              </a:rPr>
              <a:t> </a:t>
            </a:r>
            <a:r>
              <a:rPr lang="en-US" dirty="0" smtClean="0">
                <a:ea typeface="ＭＳ Ｐゴシック" charset="-128"/>
                <a:cs typeface="ＭＳ Ｐゴシック" charset="-128"/>
              </a:rPr>
              <a:t>Theories</a:t>
            </a:r>
          </a:p>
          <a:p>
            <a:pPr eaLnBrk="1" hangingPunct="1"/>
            <a:r>
              <a:rPr lang="en-US" dirty="0">
                <a:ea typeface="ＭＳ Ｐゴシック" charset="-128"/>
                <a:cs typeface="ＭＳ Ｐゴシック" charset="-128"/>
              </a:rPr>
              <a:t>Social Contract Theory</a:t>
            </a:r>
          </a:p>
          <a:p>
            <a:pPr lvl="1" eaLnBrk="1" hangingPunct="1"/>
            <a:r>
              <a:rPr lang="en-US" dirty="0"/>
              <a:t>Establishment of a set of moral rules to govern relations among citizens</a:t>
            </a:r>
          </a:p>
          <a:p>
            <a:pPr lvl="1" eaLnBrk="1" hangingPunct="1"/>
            <a:r>
              <a:rPr lang="en-US" dirty="0"/>
              <a:t>Government capable of enforcing the rules</a:t>
            </a:r>
            <a:endParaRPr lang="en-US" dirty="0" smtClean="0"/>
          </a:p>
          <a:p>
            <a:pPr eaLnBrk="1" hangingPunct="1"/>
            <a:r>
              <a:rPr lang="en-US" dirty="0" smtClean="0">
                <a:ea typeface="ＭＳ Ｐゴシック" charset="-128"/>
                <a:cs typeface="ＭＳ Ｐゴシック" charset="-128"/>
              </a:rPr>
              <a:t>Virtue/Character Based Theory</a:t>
            </a:r>
            <a:endParaRPr lang="en-US" dirty="0">
              <a:ea typeface="ＭＳ Ｐゴシック" charset="-128"/>
              <a:cs typeface="ＭＳ Ｐゴシック" charset="-128"/>
            </a:endParaRPr>
          </a:p>
        </p:txBody>
      </p:sp>
      <p:sp>
        <p:nvSpPr>
          <p:cNvPr id="7" name="Rectangle 4"/>
          <p:cNvSpPr>
            <a:spLocks noChangeArrowheads="1"/>
          </p:cNvSpPr>
          <p:nvPr/>
        </p:nvSpPr>
        <p:spPr bwMode="auto">
          <a:xfrm>
            <a:off x="0" y="2057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8" name="Rectangle 4"/>
          <p:cNvSpPr>
            <a:spLocks noChangeArrowheads="1"/>
          </p:cNvSpPr>
          <p:nvPr/>
        </p:nvSpPr>
        <p:spPr bwMode="auto">
          <a:xfrm>
            <a:off x="0" y="29718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9" name="Rectangle 4"/>
          <p:cNvSpPr>
            <a:spLocks noChangeArrowheads="1"/>
          </p:cNvSpPr>
          <p:nvPr/>
        </p:nvSpPr>
        <p:spPr bwMode="auto">
          <a:xfrm>
            <a:off x="0" y="3505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10" name="Rectangle 4"/>
          <p:cNvSpPr>
            <a:spLocks noChangeArrowheads="1"/>
          </p:cNvSpPr>
          <p:nvPr/>
        </p:nvSpPr>
        <p:spPr bwMode="auto">
          <a:xfrm>
            <a:off x="0" y="5105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hidden"/>
                                      </p:to>
                                    </p:set>
                                  </p:childTnLst>
                                </p:cTn>
                              </p:par>
                              <p:par>
                                <p:cTn id="12" presetID="22" presetClass="entr" presetSubtype="8"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par>
                                <p:cTn id="19" presetID="22" presetClass="entr" presetSubtype="8"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9"/>
                                        </p:tgtEl>
                                        <p:attrNameLst>
                                          <p:attrName>style.visibility</p:attrName>
                                        </p:attrNameLst>
                                      </p:cBhvr>
                                      <p:to>
                                        <p:strVal val="hidden"/>
                                      </p:to>
                                    </p:set>
                                  </p:childTnLst>
                                </p:cTn>
                              </p:par>
                              <p:par>
                                <p:cTn id="26" presetID="22" presetClass="entr" presetSubtype="8"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2010 Keith A. Pray</a:t>
            </a:r>
            <a:endParaRPr lang="en-US"/>
          </a:p>
        </p:txBody>
      </p:sp>
      <p:sp>
        <p:nvSpPr>
          <p:cNvPr id="21507" name="Slide Number Placeholder 4"/>
          <p:cNvSpPr>
            <a:spLocks noGrp="1"/>
          </p:cNvSpPr>
          <p:nvPr>
            <p:ph type="sldNum" sz="quarter" idx="11"/>
          </p:nvPr>
        </p:nvSpPr>
        <p:spPr>
          <a:noFill/>
        </p:spPr>
        <p:txBody>
          <a:bodyPr/>
          <a:lstStyle/>
          <a:p>
            <a:fld id="{87FBCF88-2A0B-E640-9826-E5EB5C1BCE12}" type="slidenum">
              <a:rPr lang="en-US"/>
              <a:pPr/>
              <a:t>6</a:t>
            </a:fld>
            <a:endParaRPr lang="en-US"/>
          </a:p>
        </p:txBody>
      </p:sp>
      <p:sp>
        <p:nvSpPr>
          <p:cNvPr id="21508" name="Date Placeholder 5"/>
          <p:cNvSpPr>
            <a:spLocks noGrp="1"/>
          </p:cNvSpPr>
          <p:nvPr>
            <p:ph type="dt" sz="quarter" idx="12"/>
          </p:nvPr>
        </p:nvSpPr>
        <p:spPr>
          <a:noFill/>
        </p:spPr>
        <p:txBody>
          <a:bodyPr/>
          <a:lstStyle/>
          <a:p>
            <a:fld id="{AD0C8313-BBA6-2D47-A56E-8497CE460E30}" type="datetime1">
              <a:rPr lang="en-US" smtClean="0"/>
              <a:t>10/31/10</a:t>
            </a:fld>
            <a:endParaRPr lang="en-US" smtClean="0"/>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Utopias and Dystopias</a:t>
            </a:r>
          </a:p>
        </p:txBody>
      </p:sp>
      <p:sp>
        <p:nvSpPr>
          <p:cNvPr id="21510"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Types:</a:t>
            </a:r>
          </a:p>
          <a:p>
            <a:pPr lvl="1" eaLnBrk="1" hangingPunct="1"/>
            <a:r>
              <a:rPr lang="en-US"/>
              <a:t>Economic</a:t>
            </a:r>
          </a:p>
          <a:p>
            <a:pPr lvl="1" eaLnBrk="1" hangingPunct="1"/>
            <a:r>
              <a:rPr lang="en-US"/>
              <a:t>Political</a:t>
            </a:r>
          </a:p>
          <a:p>
            <a:pPr lvl="1" eaLnBrk="1" hangingPunct="1"/>
            <a:r>
              <a:rPr lang="en-US"/>
              <a:t>Technological</a:t>
            </a:r>
          </a:p>
          <a:p>
            <a:pPr eaLnBrk="1" hangingPunct="1"/>
            <a:r>
              <a:rPr lang="en-US">
                <a:ea typeface="ＭＳ Ｐゴシック" charset="-128"/>
                <a:cs typeface="ＭＳ Ｐゴシック" charset="-128"/>
              </a:rPr>
              <a:t>What makes it a utopia or dystopia?</a:t>
            </a:r>
          </a:p>
          <a:p>
            <a:pPr eaLnBrk="1" hangingPunct="1"/>
            <a:r>
              <a:rPr lang="en-US">
                <a:ea typeface="ＭＳ Ｐゴシック" charset="-128"/>
                <a:cs typeface="ＭＳ Ｐゴシック" charset="-128"/>
              </a:rPr>
              <a:t>Why do we create them?</a:t>
            </a:r>
          </a:p>
          <a:p>
            <a:pPr eaLnBrk="1" hangingPunct="1"/>
            <a:r>
              <a:rPr lang="en-US">
                <a:ea typeface="ＭＳ Ｐゴシック" charset="-128"/>
                <a:cs typeface="ＭＳ Ｐゴシック" charset="-128"/>
              </a:rPr>
              <a:t>Examples, real or fictional?</a:t>
            </a:r>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2010 Keith A. Pray</a:t>
            </a:r>
            <a:endParaRPr lang="en-US"/>
          </a:p>
        </p:txBody>
      </p:sp>
      <p:sp>
        <p:nvSpPr>
          <p:cNvPr id="29699" name="Slide Number Placeholder 4"/>
          <p:cNvSpPr>
            <a:spLocks noGrp="1"/>
          </p:cNvSpPr>
          <p:nvPr>
            <p:ph type="sldNum" sz="quarter" idx="11"/>
          </p:nvPr>
        </p:nvSpPr>
        <p:spPr>
          <a:noFill/>
        </p:spPr>
        <p:txBody>
          <a:bodyPr/>
          <a:lstStyle/>
          <a:p>
            <a:fld id="{ED3FC9AF-2F4B-BF47-9DBA-F926A68FB550}" type="slidenum">
              <a:rPr lang="en-US"/>
              <a:pPr/>
              <a:t>7</a:t>
            </a:fld>
            <a:endParaRPr lang="en-US"/>
          </a:p>
        </p:txBody>
      </p:sp>
      <p:sp>
        <p:nvSpPr>
          <p:cNvPr id="29700" name="Date Placeholder 5"/>
          <p:cNvSpPr>
            <a:spLocks noGrp="1"/>
          </p:cNvSpPr>
          <p:nvPr>
            <p:ph type="dt" sz="quarter" idx="12"/>
          </p:nvPr>
        </p:nvSpPr>
        <p:spPr>
          <a:noFill/>
        </p:spPr>
        <p:txBody>
          <a:bodyPr/>
          <a:lstStyle/>
          <a:p>
            <a:fld id="{BB9C521B-F850-1446-9971-AA63DB8EF861}" type="datetime1">
              <a:rPr lang="en-US" smtClean="0"/>
              <a:t>10/31/10</a:t>
            </a:fld>
            <a:endParaRPr lang="en-US" smtClean="0"/>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Professions</a:t>
            </a:r>
          </a:p>
        </p:txBody>
      </p:sp>
      <p:sp>
        <p:nvSpPr>
          <p:cNvPr id="403459"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Examples?</a:t>
            </a:r>
          </a:p>
          <a:p>
            <a:pPr eaLnBrk="1" hangingPunct="1">
              <a:lnSpc>
                <a:spcPct val="90000"/>
              </a:lnSpc>
            </a:pPr>
            <a:endParaRPr lang="en-US" sz="2600">
              <a:ea typeface="ＭＳ Ｐゴシック" charset="-128"/>
              <a:cs typeface="ＭＳ Ｐゴシック" charset="-128"/>
            </a:endParaRPr>
          </a:p>
          <a:p>
            <a:pPr eaLnBrk="1" hangingPunct="1">
              <a:lnSpc>
                <a:spcPct val="90000"/>
              </a:lnSpc>
            </a:pPr>
            <a:r>
              <a:rPr lang="en-US" sz="2600">
                <a:ea typeface="ＭＳ Ｐゴシック" charset="-128"/>
                <a:cs typeface="ＭＳ Ｐゴシック" charset="-128"/>
              </a:rPr>
              <a:t>Compensation</a:t>
            </a:r>
          </a:p>
          <a:p>
            <a:pPr eaLnBrk="1" hangingPunct="1">
              <a:lnSpc>
                <a:spcPct val="90000"/>
              </a:lnSpc>
            </a:pPr>
            <a:r>
              <a:rPr lang="en-US" sz="2600">
                <a:ea typeface="ＭＳ Ｐゴシック" charset="-128"/>
                <a:cs typeface="ＭＳ Ｐゴシック" charset="-128"/>
              </a:rPr>
              <a:t>Qualifications -Skills, Education </a:t>
            </a:r>
          </a:p>
          <a:p>
            <a:pPr eaLnBrk="1" hangingPunct="1">
              <a:lnSpc>
                <a:spcPct val="90000"/>
              </a:lnSpc>
            </a:pPr>
            <a:r>
              <a:rPr lang="en-US" sz="2600">
                <a:ea typeface="ＭＳ Ｐゴシック" charset="-128"/>
                <a:cs typeface="ＭＳ Ｐゴシック" charset="-128"/>
              </a:rPr>
              <a:t>Autonomy, clients, and mobility</a:t>
            </a:r>
          </a:p>
          <a:p>
            <a:pPr eaLnBrk="1" hangingPunct="1">
              <a:lnSpc>
                <a:spcPct val="90000"/>
              </a:lnSpc>
            </a:pPr>
            <a:r>
              <a:rPr lang="en-US" sz="2600">
                <a:ea typeface="ＭＳ Ｐゴシック" charset="-128"/>
                <a:cs typeface="ＭＳ Ｐゴシック" charset="-128"/>
              </a:rPr>
              <a:t>Associations</a:t>
            </a:r>
          </a:p>
          <a:p>
            <a:pPr lvl="1" eaLnBrk="1" hangingPunct="1">
              <a:lnSpc>
                <a:spcPct val="90000"/>
              </a:lnSpc>
            </a:pPr>
            <a:r>
              <a:rPr lang="en-US" sz="1800"/>
              <a:t>Standards</a:t>
            </a:r>
          </a:p>
          <a:p>
            <a:pPr lvl="1" eaLnBrk="1" hangingPunct="1">
              <a:lnSpc>
                <a:spcPct val="90000"/>
              </a:lnSpc>
            </a:pPr>
            <a:r>
              <a:rPr lang="en-US" sz="1800"/>
              <a:t>Licensing</a:t>
            </a:r>
          </a:p>
          <a:p>
            <a:pPr lvl="1" eaLnBrk="1" hangingPunct="1">
              <a:lnSpc>
                <a:spcPct val="90000"/>
              </a:lnSpc>
            </a:pPr>
            <a:r>
              <a:rPr lang="en-US" sz="1800"/>
              <a:t>Code of Ethics – Why?</a:t>
            </a:r>
          </a:p>
          <a:p>
            <a:pPr lvl="1" eaLnBrk="1" hangingPunct="1">
              <a:lnSpc>
                <a:spcPct val="90000"/>
              </a:lnSpc>
            </a:pPr>
            <a:r>
              <a:rPr lang="en-US" sz="1800"/>
              <a:t>Self Regulation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3459">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03459">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0345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0345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03459">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03459">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03459">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034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ea typeface="ＭＳ Ｐゴシック" charset="-128"/>
                <a:cs typeface="ＭＳ Ｐゴシック" charset="-128"/>
              </a:rPr>
              <a:t>Assignment 1/2</a:t>
            </a:r>
          </a:p>
        </p:txBody>
      </p:sp>
      <p:sp>
        <p:nvSpPr>
          <p:cNvPr id="22531" name="Content Placeholder 2"/>
          <p:cNvSpPr>
            <a:spLocks noGrp="1"/>
          </p:cNvSpPr>
          <p:nvPr>
            <p:ph idx="1"/>
          </p:nvPr>
        </p:nvSpPr>
        <p:spPr/>
        <p:txBody>
          <a:bodyPr/>
          <a:lstStyle/>
          <a:p>
            <a:pPr eaLnBrk="1" hangingPunct="1">
              <a:lnSpc>
                <a:spcPct val="90000"/>
              </a:lnSpc>
            </a:pPr>
            <a:r>
              <a:rPr lang="en-US" sz="2800" dirty="0" smtClean="0">
                <a:ea typeface="ＭＳ Ｐゴシック" charset="-128"/>
                <a:cs typeface="ＭＳ Ｐゴシック" charset="-128"/>
              </a:rPr>
              <a:t>Class Timeline </a:t>
            </a:r>
            <a:r>
              <a:rPr lang="en-US" sz="2800" dirty="0" err="1" smtClean="0">
                <a:ea typeface="ＭＳ Ｐゴシック" charset="-128"/>
                <a:cs typeface="ＭＳ Ｐゴシック" charset="-128"/>
              </a:rPr>
              <a:t>Wiki</a:t>
            </a:r>
            <a:endParaRPr lang="en-US" sz="400" dirty="0" smtClean="0">
              <a:ea typeface="ＭＳ Ｐゴシック" charset="-128"/>
              <a:cs typeface="ＭＳ Ｐゴシック" charset="-128"/>
            </a:endParaRPr>
          </a:p>
          <a:p>
            <a:pPr lvl="1" eaLnBrk="1" hangingPunct="1">
              <a:lnSpc>
                <a:spcPct val="90000"/>
              </a:lnSpc>
            </a:pPr>
            <a:r>
              <a:rPr lang="en-US" sz="1600" dirty="0" smtClean="0">
                <a:ea typeface="ＭＳ Ｐゴシック" charset="-128"/>
                <a:cs typeface="ＭＳ Ｐゴシック" charset="-128"/>
              </a:rPr>
              <a:t>Add the items from your individual timeline to the class timeline </a:t>
            </a:r>
            <a:r>
              <a:rPr lang="en-US" sz="1600" dirty="0" err="1" smtClean="0">
                <a:ea typeface="ＭＳ Ｐゴシック" charset="-128"/>
                <a:cs typeface="ＭＳ Ｐゴシック" charset="-128"/>
              </a:rPr>
              <a:t>wiki</a:t>
            </a:r>
            <a:r>
              <a:rPr lang="en-US" sz="1600" dirty="0" smtClean="0">
                <a:ea typeface="ＭＳ Ｐゴシック" charset="-128"/>
                <a:cs typeface="ＭＳ Ｐゴシック" charset="-128"/>
              </a:rPr>
              <a:t>.</a:t>
            </a:r>
          </a:p>
          <a:p>
            <a:pPr lvl="1" eaLnBrk="1" hangingPunct="1">
              <a:lnSpc>
                <a:spcPct val="90000"/>
              </a:lnSpc>
            </a:pPr>
            <a:r>
              <a:rPr lang="en-US" sz="1600" dirty="0" smtClean="0">
                <a:ea typeface="ＭＳ Ｐゴシック" charset="-128"/>
                <a:cs typeface="ＭＳ Ｐゴシック" charset="-128"/>
              </a:rPr>
              <a:t>Please sort according to date.</a:t>
            </a:r>
          </a:p>
          <a:p>
            <a:r>
              <a:rPr lang="en-US" sz="2800" dirty="0" smtClean="0">
                <a:ea typeface="ＭＳ Ｐゴシック" charset="-128"/>
                <a:cs typeface="ＭＳ Ｐゴシック" charset="-128"/>
              </a:rPr>
              <a:t>Sign up to present in class </a:t>
            </a:r>
          </a:p>
          <a:p>
            <a:pPr lvl="1"/>
            <a:r>
              <a:rPr lang="en-US" sz="1800" dirty="0" smtClean="0">
                <a:ea typeface="ＭＳ Ｐゴシック" charset="-128"/>
                <a:cs typeface="ＭＳ Ｐゴシック" charset="-128"/>
              </a:rPr>
              <a:t>Send TA email – Link to schedule will be announced after class.</a:t>
            </a:r>
          </a:p>
          <a:p>
            <a:pPr lvl="1"/>
            <a:r>
              <a:rPr lang="en-US" sz="1800" dirty="0" smtClean="0">
                <a:ea typeface="ＭＳ Ｐゴシック" charset="-128"/>
                <a:cs typeface="ＭＳ Ｐゴシック" charset="-128"/>
              </a:rPr>
              <a:t>Specify your topic. By that I mean be specific. </a:t>
            </a:r>
          </a:p>
          <a:p>
            <a:pPr lvl="1"/>
            <a:r>
              <a:rPr lang="en-US" sz="1800" dirty="0" smtClean="0">
                <a:ea typeface="ＭＳ Ｐゴシック" charset="-128"/>
                <a:cs typeface="ＭＳ Ｐゴシック" charset="-128"/>
              </a:rPr>
              <a:t>I’ll be happy to discuss your ideas.</a:t>
            </a:r>
          </a:p>
          <a:p>
            <a:pPr>
              <a:buNone/>
            </a:pPr>
            <a:endParaRPr lang="en-US" sz="2600" dirty="0" smtClean="0">
              <a:ea typeface="ＭＳ Ｐゴシック" charset="-128"/>
              <a:cs typeface="ＭＳ Ｐゴシック" charset="-128"/>
            </a:endParaRPr>
          </a:p>
        </p:txBody>
      </p:sp>
      <p:sp>
        <p:nvSpPr>
          <p:cNvPr id="22532" name="Footer Placeholder 3"/>
          <p:cNvSpPr>
            <a:spLocks noGrp="1"/>
          </p:cNvSpPr>
          <p:nvPr>
            <p:ph type="ftr" sz="quarter" idx="10"/>
          </p:nvPr>
        </p:nvSpPr>
        <p:spPr>
          <a:noFill/>
        </p:spPr>
        <p:txBody>
          <a:bodyPr/>
          <a:lstStyle/>
          <a:p>
            <a:r>
              <a:rPr lang="en-US"/>
              <a:t>© 2009 Keith A. Pray</a:t>
            </a:r>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ea typeface="ＭＳ Ｐゴシック" charset="-128"/>
                <a:cs typeface="ＭＳ Ｐゴシック" charset="-128"/>
              </a:rPr>
              <a:t>Assignment 2/2</a:t>
            </a:r>
          </a:p>
        </p:txBody>
      </p:sp>
      <p:sp>
        <p:nvSpPr>
          <p:cNvPr id="23555" name="Content Placeholder 2"/>
          <p:cNvSpPr>
            <a:spLocks noGrp="1"/>
          </p:cNvSpPr>
          <p:nvPr>
            <p:ph idx="1"/>
          </p:nvPr>
        </p:nvSpPr>
        <p:spPr/>
        <p:txBody>
          <a:bodyPr/>
          <a:lstStyle/>
          <a:p>
            <a:r>
              <a:rPr lang="en-US" sz="2400" dirty="0" smtClean="0">
                <a:ea typeface="ＭＳ Ｐゴシック" charset="-128"/>
                <a:cs typeface="ＭＳ Ｐゴシック" charset="-128"/>
              </a:rPr>
              <a:t>Movie Discussion Board on </a:t>
            </a:r>
            <a:r>
              <a:rPr lang="en-US" sz="2400" dirty="0" err="1" smtClean="0">
                <a:ea typeface="ＭＳ Ｐゴシック" charset="-128"/>
                <a:cs typeface="ＭＳ Ｐゴシック" charset="-128"/>
              </a:rPr>
              <a:t>myWPI</a:t>
            </a:r>
            <a:endParaRPr lang="en-US" sz="2400" dirty="0" smtClean="0">
              <a:ea typeface="ＭＳ Ｐゴシック" charset="-128"/>
              <a:cs typeface="ＭＳ Ｐゴシック" charset="-128"/>
            </a:endParaRPr>
          </a:p>
          <a:p>
            <a:pPr lvl="1"/>
            <a:r>
              <a:rPr lang="en-US" sz="1600" dirty="0" smtClean="0"/>
              <a:t>List 2 you believe relevant to society AND computing</a:t>
            </a:r>
          </a:p>
          <a:p>
            <a:pPr lvl="1"/>
            <a:r>
              <a:rPr lang="en-US" sz="1600" dirty="0" smtClean="0"/>
              <a:t>State why and feel free to reference the text book</a:t>
            </a:r>
          </a:p>
          <a:p>
            <a:pPr lvl="1"/>
            <a:r>
              <a:rPr lang="en-US" sz="1600" dirty="0" smtClean="0"/>
              <a:t>It is ok to read ahead to topics we have not covered</a:t>
            </a:r>
          </a:p>
          <a:p>
            <a:pPr lvl="1"/>
            <a:r>
              <a:rPr lang="en-US" sz="1600" dirty="0" smtClean="0"/>
              <a:t>Please create a new thread for each movie</a:t>
            </a:r>
          </a:p>
          <a:p>
            <a:pPr lvl="1"/>
            <a:r>
              <a:rPr lang="en-US" sz="1600" dirty="0" smtClean="0"/>
              <a:t>Do not repeat any existing entries</a:t>
            </a:r>
          </a:p>
          <a:p>
            <a:pPr lvl="1"/>
            <a:r>
              <a:rPr lang="en-US" sz="1600" dirty="0" smtClean="0"/>
              <a:t>Comment on at least 2 movies you did not add to the list</a:t>
            </a:r>
          </a:p>
          <a:p>
            <a:pPr lvl="2"/>
            <a:r>
              <a:rPr lang="en-US" sz="2000" dirty="0" smtClean="0">
                <a:ea typeface="ＭＳ Ｐゴシック" charset="-128"/>
                <a:cs typeface="ＭＳ Ｐゴシック" charset="-128"/>
              </a:rPr>
              <a:t>Avoid “me too”, cite reference </a:t>
            </a:r>
            <a:r>
              <a:rPr lang="en-US" sz="2000" dirty="0" smtClean="0">
                <a:ea typeface="ＭＳ Ｐゴシック" charset="-128"/>
                <a:cs typeface="ＭＳ Ｐゴシック" charset="-128"/>
              </a:rPr>
              <a:t>materials</a:t>
            </a:r>
          </a:p>
        </p:txBody>
      </p:sp>
      <p:sp>
        <p:nvSpPr>
          <p:cNvPr id="23556" name="Footer Placeholder 3"/>
          <p:cNvSpPr>
            <a:spLocks noGrp="1"/>
          </p:cNvSpPr>
          <p:nvPr>
            <p:ph type="ftr" sz="quarter" idx="10"/>
          </p:nvPr>
        </p:nvSpPr>
        <p:spPr>
          <a:noFill/>
        </p:spPr>
        <p:txBody>
          <a:bodyPr/>
          <a:lstStyle/>
          <a:p>
            <a:r>
              <a:rPr lang="en-US"/>
              <a:t>© 2009 Keith A. Pray</a:t>
            </a:r>
          </a:p>
        </p:txBody>
      </p:sp>
    </p:spTree>
  </p:cSld>
  <p:clrMapOvr>
    <a:masterClrMapping/>
  </p:clrMapOvr>
  <p:transition>
    <p:pull/>
  </p:transition>
  <p:timing>
    <p:tnLst>
      <p:par>
        <p:cT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53566</TotalTime>
  <Words>1689</Words>
  <Application>Microsoft Macintosh PowerPoint</Application>
  <PresentationFormat>On-screen Show (4:3)</PresentationFormat>
  <Paragraphs>277</Paragraphs>
  <Slides>20</Slides>
  <Notes>18</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20</vt:i4>
      </vt:variant>
    </vt:vector>
  </HeadingPairs>
  <TitlesOfParts>
    <vt:vector size="27" baseType="lpstr">
      <vt:lpstr>Times New Roman</vt:lpstr>
      <vt:lpstr>ＭＳ Ｐゴシック</vt:lpstr>
      <vt:lpstr>Arial</vt:lpstr>
      <vt:lpstr>Arial Black</vt:lpstr>
      <vt:lpstr>Wingdings</vt:lpstr>
      <vt:lpstr>Times</vt:lpstr>
      <vt:lpstr>Pixel</vt:lpstr>
      <vt:lpstr>Class 2 Ethics And Professions</vt:lpstr>
      <vt:lpstr>Overview</vt:lpstr>
      <vt:lpstr>Ethics - Class Discussion</vt:lpstr>
      <vt:lpstr>Why Ethics?</vt:lpstr>
      <vt:lpstr>Ethical Views</vt:lpstr>
      <vt:lpstr>Utopias and Dystopias</vt:lpstr>
      <vt:lpstr>Professions</vt:lpstr>
      <vt:lpstr>Assignment 1/2</vt:lpstr>
      <vt:lpstr>Assignment 2/2</vt:lpstr>
      <vt:lpstr>Class 2  The End</vt:lpstr>
      <vt:lpstr>Rights</vt:lpstr>
      <vt:lpstr>Rights</vt:lpstr>
      <vt:lpstr>Distinctions</vt:lpstr>
      <vt:lpstr>Ethics</vt:lpstr>
      <vt:lpstr>Deontological Theories</vt:lpstr>
      <vt:lpstr>Consequentialist Theories</vt:lpstr>
      <vt:lpstr>Can Theories Go Too Far?</vt:lpstr>
      <vt:lpstr>Law and Ethics</vt:lpstr>
      <vt:lpstr>Ethics vs. Law</vt:lpstr>
      <vt:lpstr>Professional Ethics</vt:lpstr>
    </vt:vector>
  </TitlesOfParts>
  <Manager/>
  <Company>WPI Computer Science Department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Pray</cp:lastModifiedBy>
  <cp:revision>347</cp:revision>
  <cp:lastPrinted>2004-04-28T16:30:48Z</cp:lastPrinted>
  <dcterms:created xsi:type="dcterms:W3CDTF">2010-11-01T01:33:30Z</dcterms:created>
  <dcterms:modified xsi:type="dcterms:W3CDTF">2010-11-01T20:48:19Z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