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handoutMasterIdLst>
    <p:handoutMasterId r:id="rId15"/>
  </p:handoutMasterIdLst>
  <p:sldIdLst>
    <p:sldId id="269" r:id="rId2"/>
    <p:sldId id="268" r:id="rId3"/>
    <p:sldId id="272" r:id="rId4"/>
    <p:sldId id="278" r:id="rId5"/>
    <p:sldId id="279" r:id="rId6"/>
    <p:sldId id="280" r:id="rId7"/>
    <p:sldId id="281" r:id="rId8"/>
    <p:sldId id="283" r:id="rId9"/>
    <p:sldId id="270" r:id="rId10"/>
    <p:sldId id="286" r:id="rId11"/>
    <p:sldId id="287" r:id="rId12"/>
    <p:sldId id="267"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22F58C-3332-4017-9772-BDFA82C862B6}" v="653" dt="2019-04-22T17:22:00.434"/>
    <p1510:client id="{8E5142EB-A224-4BDC-83B1-9E9955E6847B}" v="2" dt="2019-04-23T17:13:35.247"/>
    <p1510:client id="{1A6AB23C-DA91-47B0-89B3-E953B8BCF136}" v="4" dt="2019-04-23T17:15:53.1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4/23/2019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4/23/2019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future, enhanced bodies are used on the human.</a:t>
            </a:r>
          </a:p>
          <a:p>
            <a:r>
              <a:rPr lang="en-US" err="1"/>
              <a:t>Hanka</a:t>
            </a:r>
            <a:r>
              <a:rPr lang="en-US"/>
              <a:t>, the company that is building robots, starts the project to build a robot with human mind as a counter-terrorism operative.</a:t>
            </a:r>
            <a:endParaRPr lang="en-US">
              <a:cs typeface="Calibri"/>
            </a:endParaRPr>
          </a:p>
          <a:p>
            <a:r>
              <a:rPr lang="en-US" err="1"/>
              <a:t>Kuze</a:t>
            </a:r>
            <a:r>
              <a:rPr lang="en-US"/>
              <a:t> was caught by </a:t>
            </a:r>
            <a:r>
              <a:rPr lang="en-US" err="1"/>
              <a:t>Hanka</a:t>
            </a:r>
            <a:r>
              <a:rPr lang="en-US"/>
              <a:t> and used as one of the experimental subjects. The experiment failed, </a:t>
            </a:r>
            <a:r>
              <a:rPr lang="en-US" err="1"/>
              <a:t>Hanka</a:t>
            </a:r>
            <a:r>
              <a:rPr lang="en-US"/>
              <a:t> was trying to eliminate </a:t>
            </a:r>
            <a:r>
              <a:rPr lang="en-US" err="1"/>
              <a:t>Kuze</a:t>
            </a:r>
            <a:r>
              <a:rPr lang="en-US"/>
              <a:t>. However, </a:t>
            </a:r>
            <a:r>
              <a:rPr lang="en-US" err="1"/>
              <a:t>Kuze</a:t>
            </a:r>
            <a:r>
              <a:rPr lang="en-US"/>
              <a:t> escaped from the company.</a:t>
            </a:r>
            <a:endParaRPr lang="en-US">
              <a:cs typeface="Calibri"/>
            </a:endParaRPr>
          </a:p>
          <a:p>
            <a:r>
              <a:rPr lang="en-US"/>
              <a:t>Motoko was caught as the next experiment subject. The experiment succeeded and Motoko’s memory has been changed by </a:t>
            </a:r>
            <a:r>
              <a:rPr lang="en-US" err="1"/>
              <a:t>Hanka</a:t>
            </a:r>
            <a:r>
              <a:rPr lang="en-US"/>
              <a:t>.</a:t>
            </a:r>
            <a:endParaRPr lang="en-US">
              <a:cs typeface="Calibri"/>
            </a:endParaRPr>
          </a:p>
          <a:p>
            <a:r>
              <a:rPr lang="en-US"/>
              <a:t>The government signed the contract with </a:t>
            </a:r>
            <a:r>
              <a:rPr lang="en-US" err="1"/>
              <a:t>Hanka</a:t>
            </a:r>
            <a:r>
              <a:rPr lang="en-US"/>
              <a:t>, and Motoko became major and completed mission for the government.</a:t>
            </a:r>
            <a:endParaRPr lang="en-US">
              <a:cs typeface="Calibri"/>
            </a:endParaRPr>
          </a:p>
          <a:p>
            <a:r>
              <a:rPr lang="en-US" err="1"/>
              <a:t>Kuze</a:t>
            </a:r>
            <a:r>
              <a:rPr lang="en-US"/>
              <a:t> started revenge. He hacked others minds and controlled them to kill people for him.</a:t>
            </a:r>
            <a:endParaRPr lang="en-US">
              <a:cs typeface="Calibri"/>
            </a:endParaRPr>
          </a:p>
          <a:p>
            <a:r>
              <a:rPr lang="en-US" err="1"/>
              <a:t>Kuze</a:t>
            </a:r>
            <a:r>
              <a:rPr lang="en-US"/>
              <a:t> brought a lot of </a:t>
            </a:r>
            <a:r>
              <a:rPr lang="en-US" err="1"/>
              <a:t>distruction</a:t>
            </a:r>
            <a:r>
              <a:rPr lang="en-US"/>
              <a:t> and fear into Major’s mind.</a:t>
            </a:r>
            <a:endParaRPr lang="en-US">
              <a:cs typeface="Calibri"/>
            </a:endParaRPr>
          </a:p>
          <a:p>
            <a:r>
              <a:rPr lang="en-US"/>
              <a:t>Major was assigned to catch </a:t>
            </a:r>
            <a:r>
              <a:rPr lang="en-US" err="1"/>
              <a:t>Kuze</a:t>
            </a:r>
            <a:r>
              <a:rPr lang="en-US"/>
              <a:t>. However, when Major eventually got him, </a:t>
            </a:r>
            <a:r>
              <a:rPr lang="en-US" err="1"/>
              <a:t>Kuze</a:t>
            </a:r>
            <a:r>
              <a:rPr lang="en-US"/>
              <a:t> told Major that she was not one of a kind, moreover </a:t>
            </a:r>
            <a:r>
              <a:rPr lang="en-US" err="1"/>
              <a:t>Kuze</a:t>
            </a:r>
            <a:r>
              <a:rPr lang="en-US"/>
              <a:t> preceded her and he turned out to be an unsuccessful experiment and </a:t>
            </a:r>
            <a:r>
              <a:rPr lang="en-US" err="1"/>
              <a:t>Hanka</a:t>
            </a:r>
            <a:r>
              <a:rPr lang="en-US"/>
              <a:t> tried to eliminate </a:t>
            </a:r>
            <a:r>
              <a:rPr lang="en-US" err="1"/>
              <a:t>Kuze</a:t>
            </a:r>
            <a:r>
              <a:rPr lang="en-US"/>
              <a:t>.</a:t>
            </a:r>
            <a:endParaRPr lang="en-US">
              <a:cs typeface="Calibri"/>
            </a:endParaRPr>
          </a:p>
          <a:p>
            <a:r>
              <a:rPr lang="en-US" err="1"/>
              <a:t>Kuze</a:t>
            </a:r>
            <a:r>
              <a:rPr lang="en-US"/>
              <a:t> urges Major to question her own memories.</a:t>
            </a:r>
            <a:endParaRPr lang="en-US">
              <a:cs typeface="Calibri"/>
            </a:endParaRPr>
          </a:p>
          <a:p>
            <a:r>
              <a:rPr lang="en-US"/>
              <a:t>Major finds out that 98 test subjects died before her and that her memories are implanted.</a:t>
            </a:r>
            <a:endParaRPr lang="en-US">
              <a:cs typeface="Calibri"/>
            </a:endParaRPr>
          </a:p>
          <a:p>
            <a:r>
              <a:rPr lang="en-US"/>
              <a:t>Cutter, the head of the </a:t>
            </a:r>
            <a:r>
              <a:rPr lang="en-US" err="1"/>
              <a:t>Hanka</a:t>
            </a:r>
            <a:r>
              <a:rPr lang="en-US"/>
              <a:t>, decides that Major is a liability and orders </a:t>
            </a:r>
            <a:r>
              <a:rPr lang="en-US" err="1"/>
              <a:t>Ouelet</a:t>
            </a:r>
            <a:r>
              <a:rPr lang="en-US"/>
              <a:t>, one of the scientists, to kill her.</a:t>
            </a:r>
            <a:endParaRPr lang="en-US">
              <a:cs typeface="Calibri"/>
            </a:endParaRPr>
          </a:p>
          <a:p>
            <a:r>
              <a:rPr lang="en-US"/>
              <a:t>Instead, </a:t>
            </a:r>
            <a:r>
              <a:rPr lang="en-US" err="1"/>
              <a:t>Ouelet</a:t>
            </a:r>
            <a:r>
              <a:rPr lang="en-US"/>
              <a:t> gives Major an address and helps her escape.</a:t>
            </a:r>
            <a:endParaRPr lang="en-US">
              <a:cs typeface="Calibri"/>
            </a:endParaRPr>
          </a:p>
          <a:p>
            <a:r>
              <a:rPr lang="en-US"/>
              <a:t>Major follows the address and finds out that the woman living in that address is her biological mother.</a:t>
            </a:r>
            <a:endParaRPr lang="en-US">
              <a:cs typeface="Calibri"/>
            </a:endParaRPr>
          </a:p>
          <a:p>
            <a:r>
              <a:rPr lang="en-US"/>
              <a:t>Major follows her memories to the hideaway where Motoko, whom Major was before she was taken by </a:t>
            </a:r>
            <a:r>
              <a:rPr lang="en-US" err="1"/>
              <a:t>Hanka</a:t>
            </a:r>
            <a:r>
              <a:rPr lang="en-US"/>
              <a:t>, was last seen. There, she and </a:t>
            </a:r>
            <a:r>
              <a:rPr lang="en-US" err="1"/>
              <a:t>Kuze</a:t>
            </a:r>
            <a:r>
              <a:rPr lang="en-US"/>
              <a:t> meet and recall their past lives as anti-augmentation radicals who were abducted by </a:t>
            </a:r>
            <a:r>
              <a:rPr lang="en-US" err="1"/>
              <a:t>Hanka</a:t>
            </a:r>
            <a:r>
              <a:rPr lang="en-US"/>
              <a:t> as test subjects.</a:t>
            </a:r>
            <a:endParaRPr lang="en-US">
              <a:cs typeface="Calibri"/>
            </a:endParaRPr>
          </a:p>
          <a:p>
            <a:r>
              <a:rPr lang="en-US"/>
              <a:t>Cutter deploys a “spider-tank” to kill them. </a:t>
            </a:r>
            <a:r>
              <a:rPr lang="en-US" err="1"/>
              <a:t>Kuze</a:t>
            </a:r>
            <a:r>
              <a:rPr lang="en-US"/>
              <a:t> and Major get serious damage. </a:t>
            </a:r>
            <a:r>
              <a:rPr lang="en-US" err="1"/>
              <a:t>Kuze</a:t>
            </a:r>
            <a:r>
              <a:rPr lang="en-US"/>
              <a:t> fades out and he gets shot by the sniper, while Major gets rescued by her team.</a:t>
            </a:r>
            <a:endParaRPr lang="en-US">
              <a:cs typeface="Calibri"/>
            </a:endParaRPr>
          </a:p>
          <a:p>
            <a:r>
              <a:rPr lang="en-US"/>
              <a:t>Major’s team executes Cutter with Major’s consent.</a:t>
            </a:r>
            <a:endParaRPr lang="en-US">
              <a:cs typeface="Calibri"/>
            </a:endParaRPr>
          </a:p>
          <a:p>
            <a:r>
              <a:rPr lang="en-US"/>
              <a:t>The next day, Major, now repaired and embracing her true identity as the Japanese Motoko, reconnects with her mother and returns to work with Section 9.</a:t>
            </a:r>
            <a:endParaRPr lang="en-US">
              <a:cs typeface="Calibri"/>
            </a:endParaRPr>
          </a:p>
          <a:p>
            <a:pPr>
              <a:lnSpc>
                <a:spcPct val="90000"/>
              </a:lnSpc>
              <a:spcBef>
                <a:spcPts val="1200"/>
              </a:spcBef>
            </a:pPr>
            <a:br>
              <a:rPr lang="en-US"/>
            </a:br>
            <a:endParaRPr lang="en-US"/>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Our conclusions are 1) Enhancement is ethical 2) Cyborgs should have human rights in</a:t>
            </a:r>
          </a:p>
        </p:txBody>
      </p:sp>
      <p:sp>
        <p:nvSpPr>
          <p:cNvPr id="4" name="Slide Number Placeholder 3"/>
          <p:cNvSpPr>
            <a:spLocks noGrp="1"/>
          </p:cNvSpPr>
          <p:nvPr>
            <p:ph type="sldNum" sz="quarter" idx="5"/>
          </p:nvPr>
        </p:nvSpPr>
        <p:spPr/>
        <p:txBody>
          <a:bodyPr/>
          <a:lstStyle/>
          <a:p>
            <a:fld id="{270700B2-88B9-1642-B8EB-F86842378D04}" type="slidenum">
              <a:rPr lang="en-US" smtClean="0"/>
              <a:t>‹#›</a:t>
            </a:fld>
            <a:endParaRPr lang="en-US"/>
          </a:p>
        </p:txBody>
      </p:sp>
    </p:spTree>
    <p:extLst>
      <p:ext uri="{BB962C8B-B14F-4D97-AF65-F5344CB8AC3E}">
        <p14:creationId xmlns:p14="http://schemas.microsoft.com/office/powerpoint/2010/main" val="3108802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a:ea typeface="新細明體"/>
                <a:cs typeface="Calibri"/>
              </a:rPr>
              <a:t>There three types of enhancement.</a:t>
            </a:r>
          </a:p>
          <a:p>
            <a:r>
              <a:rPr lang="en-US" altLang="zh-TW">
                <a:ea typeface="新細明體"/>
                <a:cs typeface="Calibri"/>
              </a:rPr>
              <a:t>The first two already exist in our life.</a:t>
            </a:r>
          </a:p>
        </p:txBody>
      </p:sp>
      <p:sp>
        <p:nvSpPr>
          <p:cNvPr id="4" name="投影片編號版面配置區 3"/>
          <p:cNvSpPr>
            <a:spLocks noGrp="1"/>
          </p:cNvSpPr>
          <p:nvPr>
            <p:ph type="sldNum" sz="quarter" idx="5"/>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652078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cs typeface="Calibri"/>
              </a:rPr>
              <a:t>Examples of enhancement health related and enhancement life style functional.</a:t>
            </a:r>
            <a:endParaRPr lang="en-US" altLang="zh-TW">
              <a:cs typeface="Calibri"/>
            </a:endParaRPr>
          </a:p>
        </p:txBody>
      </p:sp>
      <p:sp>
        <p:nvSpPr>
          <p:cNvPr id="4" name="投影片編號版面配置區 3"/>
          <p:cNvSpPr>
            <a:spLocks noGrp="1"/>
          </p:cNvSpPr>
          <p:nvPr>
            <p:ph type="sldNum" sz="quarter" idx="5"/>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3669193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a:ea typeface="新細明體"/>
                <a:cs typeface="Calibri"/>
              </a:rPr>
              <a:t>People today lives much longer than people who lived in thousands years ago.</a:t>
            </a:r>
            <a:endParaRPr lang="en-US" altLang="zh-TW">
              <a:ea typeface="新細明體"/>
            </a:endParaRPr>
          </a:p>
          <a:p>
            <a:r>
              <a:rPr lang="en-US" altLang="zh-TW">
                <a:ea typeface="新細明體"/>
              </a:rPr>
              <a:t>Sandberg (2001) describes as “morphological freedom,” a concept that should trump other ethical preoccupations. In this case, the argument </a:t>
            </a:r>
            <a:r>
              <a:rPr lang="en-US" altLang="zh-TW" err="1">
                <a:ea typeface="新細明體"/>
              </a:rPr>
              <a:t>favours</a:t>
            </a:r>
            <a:r>
              <a:rPr lang="en-US" altLang="zh-TW">
                <a:ea typeface="新細明體"/>
              </a:rPr>
              <a:t> autonomy, arguing further that it should be a human right to enhance one’s biology, rather than something that the state should aim to restrict.</a:t>
            </a:r>
            <a:endParaRPr lang="zh-TW">
              <a:ea typeface="新細明體"/>
              <a:cs typeface="Calibri"/>
            </a:endParaRPr>
          </a:p>
        </p:txBody>
      </p:sp>
      <p:sp>
        <p:nvSpPr>
          <p:cNvPr id="4" name="投影片編號版面配置區 3"/>
          <p:cNvSpPr>
            <a:spLocks noGrp="1"/>
          </p:cNvSpPr>
          <p:nvPr>
            <p:ph type="sldNum" sz="quarter" idx="5"/>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85276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a:ea typeface="新細明體"/>
              </a:rPr>
              <a:t>For example, a stimulant may allow a soldier in a period of sleep deprivation to continue their mission or avoid capture.</a:t>
            </a:r>
          </a:p>
          <a:p>
            <a:r>
              <a:rPr lang="en-US"/>
              <a:t>When faced with the circumstances, the ethical compromise of using a drug versus the fact of being captured seems a reasonable trade-off.</a:t>
            </a:r>
            <a:endParaRPr lang="en-US">
              <a:cs typeface="Calibri"/>
            </a:endParaRPr>
          </a:p>
        </p:txBody>
      </p:sp>
      <p:sp>
        <p:nvSpPr>
          <p:cNvPr id="4" name="投影片編號版面配置區 3"/>
          <p:cNvSpPr>
            <a:spLocks noGrp="1"/>
          </p:cNvSpPr>
          <p:nvPr>
            <p:ph type="sldNum" sz="quarter" idx="5"/>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3577149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ea typeface="宋体"/>
              </a:rPr>
              <a:t>There is another question we need concern about from the movie. Is major a human or an robot? Should major have the human rights?</a:t>
            </a:r>
            <a:endParaRPr lang="zh-CN">
              <a:ea typeface="宋体"/>
            </a:endParaRPr>
          </a:p>
          <a:p>
            <a:r>
              <a:rPr lang="en-US" altLang="zh-CN">
                <a:ea typeface="宋体"/>
              </a:rPr>
              <a:t>As we know from the movie, major is a combination of human brain and manufactural body which means she has better physical strengths than normal human. The difference between major and robot is that she has her own thoughts. She will analyze the orders received from the government and have her own judgment and action. </a:t>
            </a:r>
            <a:endParaRPr lang="zh-CN"/>
          </a:p>
          <a:p>
            <a:r>
              <a:rPr lang="en-US" altLang="zh-CN">
                <a:ea typeface="宋体"/>
              </a:rPr>
              <a:t>There is Ghost live in her brain.</a:t>
            </a:r>
            <a:endParaRPr lang="zh-CN">
              <a:ea typeface="宋体"/>
            </a:endParaRPr>
          </a:p>
          <a:p>
            <a:r>
              <a:rPr lang="en-US" altLang="zh-CN">
                <a:ea typeface="宋体"/>
              </a:rPr>
              <a:t>She should have human rights.</a:t>
            </a:r>
            <a:endParaRPr lang="zh-CN">
              <a:ea typeface="宋体"/>
            </a:endParaRPr>
          </a:p>
          <a:p>
            <a:endParaRPr lang="en-US" altLang="zh-CN">
              <a:cs typeface="Calibri"/>
            </a:endParaRPr>
          </a:p>
        </p:txBody>
      </p:sp>
      <p:sp>
        <p:nvSpPr>
          <p:cNvPr id="4" name="灯片编号占位符 3"/>
          <p:cNvSpPr>
            <a:spLocks noGrp="1"/>
          </p:cNvSpPr>
          <p:nvPr>
            <p:ph type="sldNum" sz="quarter" idx="5"/>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764548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ea typeface="宋体"/>
              </a:rPr>
              <a:t>Let’s take a look from the company’s perspective. Before successfully create major, the company has more than ten failed experiment. Company spent plenty of money, resources and time on making major’s body.  The company believe that major is one of their inventions and patents. So the company never consider major as an human. The company wants to eliminate major just because she is no longer take order from the company and government. The company believes that major is part of their property.</a:t>
            </a:r>
            <a:endParaRPr lang="zh-CN">
              <a:ea typeface="宋体"/>
            </a:endParaRPr>
          </a:p>
          <a:p>
            <a:r>
              <a:rPr lang="en-US" altLang="zh-CN">
                <a:ea typeface="宋体"/>
              </a:rPr>
              <a:t>According to the law we find right know.</a:t>
            </a:r>
            <a:endParaRPr lang="zh-CN">
              <a:ea typeface="宋体"/>
            </a:endParaRPr>
          </a:p>
          <a:p>
            <a:r>
              <a:rPr lang="en-US" altLang="zh-CN">
                <a:ea typeface="宋体"/>
              </a:rPr>
              <a:t>A patent is the legal right to an original invention. During the term of the patent, no one else can make the product, sell it or distribute it without permission. In the United States, the term of a patent is 20 years.</a:t>
            </a:r>
            <a:endParaRPr lang="zh-CN">
              <a:ea typeface="宋体"/>
            </a:endParaRPr>
          </a:p>
          <a:p>
            <a:r>
              <a:rPr lang="en-US" altLang="zh-CN">
                <a:ea typeface="宋体"/>
              </a:rPr>
              <a:t>So the company thinks that they have the rights to take major back or destroy it.</a:t>
            </a:r>
            <a:endParaRPr lang="zh-CN">
              <a:ea typeface="宋体"/>
            </a:endParaRPr>
          </a:p>
          <a:p>
            <a:endParaRPr lang="en-US" altLang="zh-CN">
              <a:cs typeface="Calibri"/>
            </a:endParaRPr>
          </a:p>
        </p:txBody>
      </p:sp>
      <p:sp>
        <p:nvSpPr>
          <p:cNvPr id="4" name="灯片编号占位符 3"/>
          <p:cNvSpPr>
            <a:spLocks noGrp="1"/>
          </p:cNvSpPr>
          <p:nvPr>
            <p:ph type="sldNum" sz="quarter" idx="5"/>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2544795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t>The company took major’s privacy. They read and rewrote her memory. She never knew anything from the very beginning</a:t>
            </a:r>
          </a:p>
          <a:p>
            <a:pPr marL="285750" indent="-285750">
              <a:buFont typeface="Arial"/>
              <a:buChar char="•"/>
            </a:pPr>
            <a:r>
              <a:rPr lang="en-US" dirty="0"/>
              <a:t>Since Major has consciousness, she is a human being. She’s not free. She has to work for the company but has no choice.</a:t>
            </a:r>
            <a:endParaRPr lang="en-US" dirty="0">
              <a:cs typeface="Calibri"/>
            </a:endParaRPr>
          </a:p>
          <a:p>
            <a:pPr marL="285750" indent="-285750">
              <a:buFont typeface="Arial"/>
              <a:buChar char="•"/>
            </a:pPr>
            <a:r>
              <a:rPr lang="en-US" dirty="0"/>
              <a:t>Major didn’t give her consent to become the cyborg that she ended up being</a:t>
            </a:r>
            <a:endParaRPr lang="en-US" dirty="0">
              <a:cs typeface="Calibri"/>
            </a:endParaRPr>
          </a:p>
          <a:p>
            <a:pPr marL="285750" indent="-285750">
              <a:buFont typeface="Arial"/>
              <a:buChar char="•"/>
            </a:pPr>
            <a:r>
              <a:rPr lang="en-US" dirty="0"/>
              <a:t>Major was taken to this experiment by force</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270700B2-88B9-1642-B8EB-F86842378D04}" type="slidenum">
              <a:rPr lang="en-US" smtClean="0"/>
              <a:t>‹#›</a:t>
            </a:fld>
            <a:endParaRPr lang="en-US"/>
          </a:p>
        </p:txBody>
      </p:sp>
    </p:spTree>
    <p:extLst>
      <p:ext uri="{BB962C8B-B14F-4D97-AF65-F5344CB8AC3E}">
        <p14:creationId xmlns:p14="http://schemas.microsoft.com/office/powerpoint/2010/main" val="2254300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a:t>Click to edit Master title style</a:t>
            </a:r>
            <a:endParaRPr/>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2019 Keith A. Pray</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2019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2019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a:t>Click to edit Master title style</a:t>
            </a:r>
            <a:endParaRPr/>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2019 Keith A. Pray</a:t>
            </a:r>
            <a:endParaRPr lang="en-US"/>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blogs.unimelb.edu.au/sciencecommunication/2017/09/27/the-future-of-cyborgs/" TargetMode="External"/><Relationship Id="rId2" Type="http://schemas.openxmlformats.org/officeDocument/2006/relationships/hyperlink" Target="https://legalcareerpath.com/intellectual-property-law/" TargetMode="External"/><Relationship Id="rId1" Type="http://schemas.openxmlformats.org/officeDocument/2006/relationships/slideLayout" Target="../slideLayouts/slideLayout2.xml"/><Relationship Id="rId5" Type="http://schemas.openxmlformats.org/officeDocument/2006/relationships/hyperlink" Target="https://thenextweb.com/tnw-answers/2018/10/03/real-life-cyborgs-are-fighting-for-their-rights-with-art/" TargetMode="External"/><Relationship Id="rId4" Type="http://schemas.openxmlformats.org/officeDocument/2006/relationships/hyperlink" Target="https://www.bbvaopenmind.com/en/articles/ethics-issues-raised-by-human-enhancemen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behance.net/gallery/55731133/Ghost-in-the-Shell-Cyberpank-city" TargetMode="External"/><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a:t>Ghost In the shell</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err="1"/>
              <a:t>Yaru</a:t>
            </a:r>
            <a:r>
              <a:rPr lang="en-US"/>
              <a:t> Gong, Ivan Eroshenko, Luke Ypsilantis, Fan Mo</a:t>
            </a:r>
            <a:endParaRPr lang="en-US">
              <a:ea typeface="Cambria"/>
            </a:endParaRP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2019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a:t>
            </a:fld>
            <a:endParaRPr lang="en-US"/>
          </a:p>
        </p:txBody>
      </p:sp>
    </p:spTree>
    <p:extLst>
      <p:ext uri="{BB962C8B-B14F-4D97-AF65-F5344CB8AC3E}">
        <p14:creationId xmlns:p14="http://schemas.microsoft.com/office/powerpoint/2010/main" val="63274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F7F2EA5-9224-443B-BC2E-94E01BE17F46}"/>
              </a:ext>
            </a:extLst>
          </p:cNvPr>
          <p:cNvSpPr>
            <a:spLocks noGrp="1"/>
          </p:cNvSpPr>
          <p:nvPr>
            <p:ph type="title"/>
          </p:nvPr>
        </p:nvSpPr>
        <p:spPr/>
        <p:txBody>
          <a:bodyPr/>
          <a:lstStyle/>
          <a:p>
            <a:r>
              <a:rPr lang="zh-TW" altLang="en-US">
                <a:ea typeface="微軟正黑體"/>
              </a:rPr>
              <a:t>From company's view</a:t>
            </a:r>
            <a:endParaRPr lang="zh-TW" altLang="en-US"/>
          </a:p>
        </p:txBody>
      </p:sp>
      <p:sp>
        <p:nvSpPr>
          <p:cNvPr id="3" name="內容版面配置區 2">
            <a:extLst>
              <a:ext uri="{FF2B5EF4-FFF2-40B4-BE49-F238E27FC236}">
                <a16:creationId xmlns:a16="http://schemas.microsoft.com/office/drawing/2014/main" id="{CF3D844E-DB25-4587-A31D-5CED3C763949}"/>
              </a:ext>
            </a:extLst>
          </p:cNvPr>
          <p:cNvSpPr>
            <a:spLocks noGrp="1"/>
          </p:cNvSpPr>
          <p:nvPr>
            <p:ph idx="1"/>
          </p:nvPr>
        </p:nvSpPr>
        <p:spPr/>
        <p:txBody>
          <a:bodyPr vert="horz" lIns="91436" tIns="45718" rIns="91436" bIns="45718" rtlCol="0" anchor="t">
            <a:normAutofit/>
          </a:bodyPr>
          <a:lstStyle/>
          <a:p>
            <a:pPr marL="205740" indent="-205740"/>
            <a:r>
              <a:rPr lang="zh-TW" altLang="en-US">
                <a:latin typeface="Cambria"/>
                <a:ea typeface="微軟正黑體"/>
                <a:cs typeface="Calibri"/>
              </a:rPr>
              <a:t>The company, Hanka, spent plenty of money, resouces and time, they should own Major's mechanical body</a:t>
            </a:r>
          </a:p>
          <a:p>
            <a:pPr marL="205740" indent="-205740"/>
            <a:endParaRPr lang="zh-TW" altLang="en-US">
              <a:latin typeface="Cambria"/>
              <a:ea typeface="微軟正黑體"/>
              <a:cs typeface="Calibri"/>
            </a:endParaRPr>
          </a:p>
          <a:p>
            <a:pPr marL="205740" indent="-205740"/>
            <a:r>
              <a:rPr lang="zh-TW" altLang="en-US">
                <a:latin typeface="Cambria"/>
                <a:ea typeface="微軟正黑體"/>
                <a:cs typeface="Calibri"/>
              </a:rPr>
              <a:t>Major's body is an intellectual property of the company</a:t>
            </a:r>
          </a:p>
          <a:p>
            <a:pPr marL="411480" lvl="1" indent="-205740"/>
            <a:r>
              <a:rPr lang="en-US" altLang="zh-TW">
                <a:latin typeface="Cambria"/>
                <a:ea typeface="微軟正黑體"/>
                <a:cs typeface="Calibri"/>
              </a:rPr>
              <a:t>T</a:t>
            </a:r>
            <a:r>
              <a:rPr lang="zh-TW">
                <a:latin typeface="Cambria"/>
                <a:ea typeface="微軟正黑體"/>
                <a:cs typeface="Calibri"/>
              </a:rPr>
              <a:t>h</a:t>
            </a:r>
            <a:r>
              <a:rPr lang="en-US" altLang="zh-TW">
                <a:latin typeface="Cambria"/>
                <a:ea typeface="微軟正黑體"/>
                <a:cs typeface="Calibri"/>
              </a:rPr>
              <a:t>e</a:t>
            </a:r>
            <a:r>
              <a:rPr lang="zh-TW">
                <a:latin typeface="Cambria"/>
                <a:ea typeface="微軟正黑體"/>
                <a:cs typeface="Calibri"/>
              </a:rPr>
              <a:t> </a:t>
            </a:r>
            <a:r>
              <a:rPr lang="en-US" altLang="zh-TW">
                <a:latin typeface="Cambria"/>
                <a:ea typeface="微軟正黑體"/>
                <a:cs typeface="Calibri"/>
              </a:rPr>
              <a:t>legal</a:t>
            </a:r>
            <a:r>
              <a:rPr lang="zh-TW" altLang="en-US">
                <a:latin typeface="Cambria"/>
                <a:ea typeface="微軟正黑體"/>
                <a:cs typeface="Calibri"/>
              </a:rPr>
              <a:t> system </a:t>
            </a:r>
            <a:r>
              <a:rPr lang="en-US" altLang="zh-TW">
                <a:latin typeface="Cambria"/>
                <a:ea typeface="微軟正黑體"/>
                <a:cs typeface="Calibri"/>
              </a:rPr>
              <a:t>h</a:t>
            </a:r>
            <a:r>
              <a:rPr lang="zh-TW">
                <a:latin typeface="Cambria"/>
                <a:ea typeface="微軟正黑體"/>
                <a:cs typeface="Calibri"/>
              </a:rPr>
              <a:t>as responded by giving more rights to the creators of intellectual property.</a:t>
            </a:r>
            <a:endParaRPr lang="zh-TW">
              <a:latin typeface="Cambria"/>
              <a:cs typeface="Calibri"/>
            </a:endParaRPr>
          </a:p>
          <a:p>
            <a:pPr marL="411480" lvl="1" indent="-205740"/>
            <a:r>
              <a:rPr lang="en-US" altLang="zh-TW">
                <a:latin typeface="Cambria"/>
                <a:ea typeface="微軟正黑體"/>
                <a:cs typeface="Calibri"/>
              </a:rPr>
              <a:t>A</a:t>
            </a:r>
            <a:r>
              <a:rPr lang="zh-TW" altLang="en-US">
                <a:latin typeface="Cambria"/>
                <a:ea typeface="微軟正黑體"/>
                <a:cs typeface="Calibri"/>
              </a:rPr>
              <a:t> </a:t>
            </a:r>
            <a:r>
              <a:rPr lang="en-US" altLang="zh-TW">
                <a:latin typeface="Cambria"/>
                <a:ea typeface="微軟正黑體"/>
                <a:cs typeface="Calibri"/>
              </a:rPr>
              <a:t>patent</a:t>
            </a:r>
            <a:r>
              <a:rPr lang="zh-TW" altLang="en-US">
                <a:latin typeface="Cambria"/>
                <a:ea typeface="微軟正黑體"/>
                <a:cs typeface="Calibri"/>
              </a:rPr>
              <a:t> </a:t>
            </a:r>
            <a:r>
              <a:rPr lang="en-US" altLang="zh-TW">
                <a:latin typeface="Cambria"/>
                <a:ea typeface="微軟正黑體"/>
                <a:cs typeface="Calibri"/>
              </a:rPr>
              <a:t>is</a:t>
            </a:r>
            <a:r>
              <a:rPr lang="zh-TW" altLang="en-US">
                <a:latin typeface="Cambria"/>
                <a:ea typeface="微軟正黑體"/>
                <a:cs typeface="Calibri"/>
              </a:rPr>
              <a:t> </a:t>
            </a:r>
            <a:r>
              <a:rPr lang="en-US" altLang="zh-TW">
                <a:latin typeface="Cambria"/>
                <a:ea typeface="微軟正黑體"/>
                <a:cs typeface="Calibri"/>
              </a:rPr>
              <a:t>the</a:t>
            </a:r>
            <a:r>
              <a:rPr lang="zh-TW" altLang="en-US">
                <a:latin typeface="Cambria"/>
                <a:ea typeface="微軟正黑體"/>
                <a:cs typeface="Calibri"/>
              </a:rPr>
              <a:t> </a:t>
            </a:r>
            <a:r>
              <a:rPr lang="en-US" altLang="zh-TW">
                <a:latin typeface="Cambria"/>
                <a:ea typeface="微軟正黑體"/>
                <a:cs typeface="Calibri"/>
              </a:rPr>
              <a:t>legal</a:t>
            </a:r>
            <a:r>
              <a:rPr lang="zh-TW" altLang="en-US">
                <a:latin typeface="Cambria"/>
                <a:ea typeface="微軟正黑體"/>
                <a:cs typeface="Calibri"/>
              </a:rPr>
              <a:t> </a:t>
            </a:r>
            <a:r>
              <a:rPr lang="en-US" altLang="zh-TW">
                <a:latin typeface="Cambria"/>
                <a:ea typeface="微軟正黑體"/>
                <a:cs typeface="Calibri"/>
              </a:rPr>
              <a:t>right</a:t>
            </a:r>
            <a:r>
              <a:rPr lang="zh-TW" altLang="en-US">
                <a:latin typeface="Cambria"/>
                <a:ea typeface="微軟正黑體"/>
                <a:cs typeface="Calibri"/>
              </a:rPr>
              <a:t> </a:t>
            </a:r>
            <a:r>
              <a:rPr lang="en-US" altLang="zh-TW">
                <a:latin typeface="Cambria"/>
                <a:ea typeface="微軟正黑體"/>
                <a:cs typeface="Calibri"/>
              </a:rPr>
              <a:t>to</a:t>
            </a:r>
            <a:r>
              <a:rPr lang="zh-TW" altLang="en-US">
                <a:latin typeface="Cambria"/>
                <a:ea typeface="微軟正黑體"/>
                <a:cs typeface="Calibri"/>
              </a:rPr>
              <a:t> </a:t>
            </a:r>
            <a:r>
              <a:rPr lang="en-US" altLang="zh-TW">
                <a:latin typeface="Cambria"/>
                <a:ea typeface="微軟正黑體"/>
                <a:cs typeface="Calibri"/>
              </a:rPr>
              <a:t>an</a:t>
            </a:r>
            <a:r>
              <a:rPr lang="zh-TW" altLang="en-US">
                <a:latin typeface="Cambria"/>
                <a:ea typeface="微軟正黑體"/>
                <a:cs typeface="Calibri"/>
              </a:rPr>
              <a:t> </a:t>
            </a:r>
            <a:r>
              <a:rPr lang="en-US" altLang="zh-TW">
                <a:latin typeface="Cambria"/>
                <a:ea typeface="微軟正黑體"/>
                <a:cs typeface="Calibri"/>
              </a:rPr>
              <a:t>original</a:t>
            </a:r>
            <a:r>
              <a:rPr lang="zh-TW" altLang="en-US">
                <a:latin typeface="Cambria"/>
                <a:ea typeface="微軟正黑體"/>
                <a:cs typeface="Calibri"/>
              </a:rPr>
              <a:t> </a:t>
            </a:r>
            <a:r>
              <a:rPr lang="en-US" altLang="zh-TW">
                <a:latin typeface="Cambria"/>
                <a:ea typeface="微軟正黑體"/>
                <a:cs typeface="Calibri"/>
              </a:rPr>
              <a:t>invention.</a:t>
            </a:r>
            <a:r>
              <a:rPr lang="zh-TW" altLang="en-US">
                <a:latin typeface="Cambria"/>
                <a:ea typeface="微軟正黑體"/>
                <a:cs typeface="Calibri"/>
              </a:rPr>
              <a:t> </a:t>
            </a:r>
            <a:r>
              <a:rPr lang="en-US" altLang="zh-TW">
                <a:latin typeface="Cambria"/>
                <a:ea typeface="微軟正黑體"/>
                <a:cs typeface="Calibri"/>
              </a:rPr>
              <a:t>During</a:t>
            </a:r>
            <a:r>
              <a:rPr lang="zh-TW" altLang="en-US">
                <a:latin typeface="Cambria"/>
                <a:ea typeface="微軟正黑體"/>
                <a:cs typeface="Calibri"/>
              </a:rPr>
              <a:t> </a:t>
            </a:r>
            <a:r>
              <a:rPr lang="en-US" altLang="zh-TW">
                <a:latin typeface="Cambria"/>
                <a:ea typeface="微軟正黑體"/>
                <a:cs typeface="Calibri"/>
              </a:rPr>
              <a:t>the</a:t>
            </a:r>
            <a:r>
              <a:rPr lang="zh-TW" altLang="en-US">
                <a:latin typeface="Cambria"/>
                <a:ea typeface="微軟正黑體"/>
                <a:cs typeface="Calibri"/>
              </a:rPr>
              <a:t> </a:t>
            </a:r>
            <a:r>
              <a:rPr lang="en-US" altLang="zh-TW">
                <a:latin typeface="Cambria"/>
                <a:ea typeface="微軟正黑體"/>
                <a:cs typeface="Calibri"/>
              </a:rPr>
              <a:t>term</a:t>
            </a:r>
            <a:r>
              <a:rPr lang="zh-TW" altLang="en-US">
                <a:latin typeface="Cambria"/>
                <a:ea typeface="微軟正黑體"/>
                <a:cs typeface="Calibri"/>
              </a:rPr>
              <a:t> </a:t>
            </a:r>
            <a:r>
              <a:rPr lang="en-US" altLang="zh-TW">
                <a:latin typeface="Cambria"/>
                <a:ea typeface="微軟正黑體"/>
                <a:cs typeface="Calibri"/>
              </a:rPr>
              <a:t>of</a:t>
            </a:r>
            <a:r>
              <a:rPr lang="zh-TW" altLang="en-US">
                <a:latin typeface="Cambria"/>
                <a:ea typeface="微軟正黑體"/>
                <a:cs typeface="Calibri"/>
              </a:rPr>
              <a:t> </a:t>
            </a:r>
            <a:r>
              <a:rPr lang="en-US" altLang="zh-TW">
                <a:latin typeface="Cambria"/>
                <a:ea typeface="微軟正黑體"/>
                <a:cs typeface="Calibri"/>
              </a:rPr>
              <a:t>the</a:t>
            </a:r>
            <a:r>
              <a:rPr lang="zh-TW" altLang="en-US">
                <a:latin typeface="Cambria"/>
                <a:ea typeface="微軟正黑體"/>
                <a:cs typeface="Calibri"/>
              </a:rPr>
              <a:t> </a:t>
            </a:r>
            <a:r>
              <a:rPr lang="en-US" altLang="zh-TW">
                <a:latin typeface="Cambria"/>
                <a:ea typeface="微軟正黑體"/>
                <a:cs typeface="Calibri"/>
              </a:rPr>
              <a:t>patent,</a:t>
            </a:r>
            <a:r>
              <a:rPr lang="zh-TW" altLang="en-US">
                <a:latin typeface="Cambria"/>
                <a:ea typeface="微軟正黑體"/>
                <a:cs typeface="Calibri"/>
              </a:rPr>
              <a:t> </a:t>
            </a:r>
            <a:r>
              <a:rPr lang="en-US" altLang="zh-TW">
                <a:latin typeface="Cambria"/>
                <a:ea typeface="微軟正黑體"/>
                <a:cs typeface="Calibri"/>
              </a:rPr>
              <a:t>no</a:t>
            </a:r>
            <a:r>
              <a:rPr lang="zh-TW" altLang="en-US">
                <a:latin typeface="Cambria"/>
                <a:ea typeface="微軟正黑體"/>
                <a:cs typeface="Calibri"/>
              </a:rPr>
              <a:t> </a:t>
            </a:r>
            <a:r>
              <a:rPr lang="en-US" altLang="zh-TW">
                <a:latin typeface="Cambria"/>
                <a:ea typeface="微軟正黑體"/>
                <a:cs typeface="Calibri"/>
              </a:rPr>
              <a:t>one</a:t>
            </a:r>
            <a:r>
              <a:rPr lang="zh-TW" altLang="en-US">
                <a:latin typeface="Cambria"/>
                <a:ea typeface="微軟正黑體"/>
                <a:cs typeface="Calibri"/>
              </a:rPr>
              <a:t> </a:t>
            </a:r>
            <a:r>
              <a:rPr lang="en-US" altLang="zh-TW">
                <a:latin typeface="Cambria"/>
                <a:ea typeface="微軟正黑體"/>
                <a:cs typeface="Calibri"/>
              </a:rPr>
              <a:t>else</a:t>
            </a:r>
            <a:r>
              <a:rPr lang="zh-TW" altLang="en-US">
                <a:latin typeface="Cambria"/>
                <a:ea typeface="微軟正黑體"/>
                <a:cs typeface="Calibri"/>
              </a:rPr>
              <a:t> </a:t>
            </a:r>
            <a:r>
              <a:rPr lang="en-US" altLang="zh-TW">
                <a:latin typeface="Cambria"/>
                <a:ea typeface="微軟正黑體"/>
                <a:cs typeface="Calibri"/>
              </a:rPr>
              <a:t>can</a:t>
            </a:r>
            <a:r>
              <a:rPr lang="zh-TW" altLang="en-US">
                <a:latin typeface="Cambria"/>
                <a:ea typeface="微軟正黑體"/>
                <a:cs typeface="Calibri"/>
              </a:rPr>
              <a:t> </a:t>
            </a:r>
            <a:r>
              <a:rPr lang="en-US" altLang="zh-TW">
                <a:latin typeface="Cambria"/>
                <a:ea typeface="微軟正黑體"/>
                <a:cs typeface="Calibri"/>
              </a:rPr>
              <a:t>make</a:t>
            </a:r>
            <a:r>
              <a:rPr lang="zh-TW" altLang="en-US">
                <a:latin typeface="Cambria"/>
                <a:ea typeface="微軟正黑體"/>
                <a:cs typeface="Calibri"/>
              </a:rPr>
              <a:t> </a:t>
            </a:r>
            <a:r>
              <a:rPr lang="en-US" altLang="zh-TW">
                <a:latin typeface="Cambria"/>
                <a:ea typeface="微軟正黑體"/>
                <a:cs typeface="Calibri"/>
              </a:rPr>
              <a:t>the</a:t>
            </a:r>
            <a:r>
              <a:rPr lang="zh-TW" altLang="en-US">
                <a:latin typeface="Cambria"/>
                <a:ea typeface="微軟正黑體"/>
                <a:cs typeface="Calibri"/>
              </a:rPr>
              <a:t> </a:t>
            </a:r>
            <a:r>
              <a:rPr lang="en-US" altLang="zh-TW">
                <a:latin typeface="Cambria"/>
                <a:ea typeface="微軟正黑體"/>
                <a:cs typeface="Calibri"/>
              </a:rPr>
              <a:t>product,</a:t>
            </a:r>
            <a:r>
              <a:rPr lang="zh-TW" altLang="en-US">
                <a:latin typeface="Cambria"/>
                <a:ea typeface="微軟正黑體"/>
                <a:cs typeface="Calibri"/>
              </a:rPr>
              <a:t> </a:t>
            </a:r>
            <a:r>
              <a:rPr lang="en-US" altLang="zh-TW">
                <a:latin typeface="Cambria"/>
                <a:ea typeface="微軟正黑體"/>
                <a:cs typeface="Calibri"/>
              </a:rPr>
              <a:t>sell</a:t>
            </a:r>
            <a:r>
              <a:rPr lang="zh-TW" altLang="en-US">
                <a:latin typeface="Cambria"/>
                <a:ea typeface="微軟正黑體"/>
                <a:cs typeface="Calibri"/>
              </a:rPr>
              <a:t> </a:t>
            </a:r>
            <a:r>
              <a:rPr lang="en-US" altLang="zh-TW">
                <a:latin typeface="Cambria"/>
                <a:ea typeface="微軟正黑體"/>
                <a:cs typeface="Calibri"/>
              </a:rPr>
              <a:t>it</a:t>
            </a:r>
            <a:r>
              <a:rPr lang="zh-TW" altLang="en-US">
                <a:latin typeface="Cambria"/>
                <a:ea typeface="微軟正黑體"/>
                <a:cs typeface="Calibri"/>
              </a:rPr>
              <a:t> </a:t>
            </a:r>
            <a:r>
              <a:rPr lang="en-US" altLang="zh-TW">
                <a:latin typeface="Cambria"/>
                <a:ea typeface="微軟正黑體"/>
                <a:cs typeface="Calibri"/>
              </a:rPr>
              <a:t>or</a:t>
            </a:r>
            <a:r>
              <a:rPr lang="zh-TW" altLang="en-US">
                <a:latin typeface="Cambria"/>
                <a:ea typeface="微軟正黑體"/>
                <a:cs typeface="Calibri"/>
              </a:rPr>
              <a:t> </a:t>
            </a:r>
            <a:r>
              <a:rPr lang="en-US" altLang="zh-TW">
                <a:latin typeface="Cambria"/>
                <a:ea typeface="微軟正黑體"/>
                <a:cs typeface="Calibri"/>
              </a:rPr>
              <a:t>distribute</a:t>
            </a:r>
            <a:r>
              <a:rPr lang="zh-TW" altLang="en-US">
                <a:latin typeface="Cambria"/>
                <a:ea typeface="微軟正黑體"/>
                <a:cs typeface="Calibri"/>
              </a:rPr>
              <a:t> </a:t>
            </a:r>
            <a:r>
              <a:rPr lang="en-US" altLang="zh-TW">
                <a:latin typeface="Cambria"/>
                <a:ea typeface="微軟正黑體"/>
                <a:cs typeface="Calibri"/>
              </a:rPr>
              <a:t>it</a:t>
            </a:r>
            <a:r>
              <a:rPr lang="zh-TW" altLang="en-US">
                <a:latin typeface="Cambria"/>
                <a:ea typeface="微軟正黑體"/>
                <a:cs typeface="Calibri"/>
              </a:rPr>
              <a:t> </a:t>
            </a:r>
            <a:r>
              <a:rPr lang="en-US" altLang="zh-TW">
                <a:latin typeface="Cambria"/>
                <a:ea typeface="微軟正黑體"/>
                <a:cs typeface="Calibri"/>
              </a:rPr>
              <a:t>without</a:t>
            </a:r>
            <a:r>
              <a:rPr lang="zh-TW" altLang="en-US">
                <a:latin typeface="Cambria"/>
                <a:ea typeface="微軟正黑體"/>
                <a:cs typeface="Calibri"/>
              </a:rPr>
              <a:t> </a:t>
            </a:r>
            <a:r>
              <a:rPr lang="en-US" altLang="zh-TW">
                <a:latin typeface="Cambria"/>
                <a:ea typeface="微軟正黑體"/>
                <a:cs typeface="Calibri"/>
              </a:rPr>
              <a:t>permission.</a:t>
            </a:r>
            <a:r>
              <a:rPr lang="zh-TW" altLang="en-US">
                <a:latin typeface="Cambria"/>
                <a:ea typeface="微軟正黑體"/>
                <a:cs typeface="Calibri"/>
              </a:rPr>
              <a:t> </a:t>
            </a:r>
            <a:r>
              <a:rPr lang="en-US" altLang="zh-TW">
                <a:latin typeface="Cambria"/>
                <a:ea typeface="微軟正黑體"/>
                <a:cs typeface="Calibri"/>
              </a:rPr>
              <a:t>In</a:t>
            </a:r>
            <a:r>
              <a:rPr lang="zh-TW" altLang="en-US">
                <a:latin typeface="Cambria"/>
                <a:ea typeface="微軟正黑體"/>
                <a:cs typeface="Calibri"/>
              </a:rPr>
              <a:t> </a:t>
            </a:r>
            <a:r>
              <a:rPr lang="en-US" altLang="zh-TW">
                <a:latin typeface="Cambria"/>
                <a:ea typeface="微軟正黑體"/>
                <a:cs typeface="Calibri"/>
              </a:rPr>
              <a:t>the</a:t>
            </a:r>
            <a:r>
              <a:rPr lang="zh-TW" altLang="en-US">
                <a:latin typeface="Cambria"/>
                <a:ea typeface="微軟正黑體"/>
                <a:cs typeface="Calibri"/>
              </a:rPr>
              <a:t> </a:t>
            </a:r>
            <a:r>
              <a:rPr lang="en-US" altLang="zh-TW">
                <a:latin typeface="Cambria"/>
                <a:ea typeface="微軟正黑體"/>
                <a:cs typeface="Calibri"/>
              </a:rPr>
              <a:t>United</a:t>
            </a:r>
            <a:r>
              <a:rPr lang="zh-TW" altLang="en-US">
                <a:latin typeface="Cambria"/>
                <a:ea typeface="微軟正黑體"/>
                <a:cs typeface="Calibri"/>
              </a:rPr>
              <a:t> </a:t>
            </a:r>
            <a:r>
              <a:rPr lang="en-US" altLang="zh-TW">
                <a:latin typeface="Cambria"/>
                <a:ea typeface="微軟正黑體"/>
                <a:cs typeface="Calibri"/>
              </a:rPr>
              <a:t>States,</a:t>
            </a:r>
            <a:r>
              <a:rPr lang="zh-TW" altLang="en-US">
                <a:latin typeface="Cambria"/>
                <a:ea typeface="微軟正黑體"/>
                <a:cs typeface="Calibri"/>
              </a:rPr>
              <a:t> </a:t>
            </a:r>
            <a:r>
              <a:rPr lang="en-US" altLang="zh-TW">
                <a:latin typeface="Cambria"/>
                <a:ea typeface="微軟正黑體"/>
                <a:cs typeface="Calibri"/>
              </a:rPr>
              <a:t>the</a:t>
            </a:r>
            <a:r>
              <a:rPr lang="zh-TW" altLang="en-US">
                <a:latin typeface="Cambria"/>
                <a:ea typeface="微軟正黑體"/>
                <a:cs typeface="Calibri"/>
              </a:rPr>
              <a:t> </a:t>
            </a:r>
            <a:r>
              <a:rPr lang="en-US" altLang="zh-TW">
                <a:latin typeface="Cambria"/>
                <a:ea typeface="微軟正黑體"/>
                <a:cs typeface="Calibri"/>
              </a:rPr>
              <a:t>term</a:t>
            </a:r>
            <a:r>
              <a:rPr lang="zh-TW" altLang="en-US">
                <a:latin typeface="Cambria"/>
                <a:ea typeface="微軟正黑體"/>
                <a:cs typeface="Calibri"/>
              </a:rPr>
              <a:t> </a:t>
            </a:r>
            <a:r>
              <a:rPr lang="en-US" altLang="zh-TW">
                <a:latin typeface="Cambria"/>
                <a:ea typeface="微軟正黑體"/>
                <a:cs typeface="Calibri"/>
              </a:rPr>
              <a:t>of</a:t>
            </a:r>
            <a:r>
              <a:rPr lang="zh-TW" altLang="en-US">
                <a:latin typeface="Cambria"/>
                <a:ea typeface="微軟正黑體"/>
                <a:cs typeface="Calibri"/>
              </a:rPr>
              <a:t> </a:t>
            </a:r>
            <a:r>
              <a:rPr lang="en-US" altLang="zh-TW">
                <a:latin typeface="Cambria"/>
                <a:ea typeface="微軟正黑體"/>
                <a:cs typeface="Calibri"/>
              </a:rPr>
              <a:t>a</a:t>
            </a:r>
            <a:r>
              <a:rPr lang="zh-TW" altLang="en-US">
                <a:latin typeface="Cambria"/>
                <a:ea typeface="微軟正黑體"/>
                <a:cs typeface="Calibri"/>
              </a:rPr>
              <a:t> </a:t>
            </a:r>
            <a:r>
              <a:rPr lang="en-US" altLang="zh-TW">
                <a:latin typeface="Cambria"/>
                <a:ea typeface="微軟正黑體"/>
                <a:cs typeface="Calibri"/>
              </a:rPr>
              <a:t>patent</a:t>
            </a:r>
            <a:r>
              <a:rPr lang="zh-TW" altLang="en-US">
                <a:latin typeface="Cambria"/>
                <a:ea typeface="微軟正黑體"/>
                <a:cs typeface="Calibri"/>
              </a:rPr>
              <a:t> </a:t>
            </a:r>
            <a:r>
              <a:rPr lang="en-US" altLang="zh-TW">
                <a:latin typeface="Cambria"/>
                <a:ea typeface="微軟正黑體"/>
                <a:cs typeface="Calibri"/>
              </a:rPr>
              <a:t>is</a:t>
            </a:r>
            <a:r>
              <a:rPr lang="zh-TW" altLang="en-US">
                <a:latin typeface="Cambria"/>
                <a:ea typeface="微軟正黑體"/>
                <a:cs typeface="Calibri"/>
              </a:rPr>
              <a:t> </a:t>
            </a:r>
            <a:r>
              <a:rPr lang="en-US" altLang="zh-TW">
                <a:latin typeface="Cambria"/>
                <a:ea typeface="微軟正黑體"/>
                <a:cs typeface="Calibri"/>
              </a:rPr>
              <a:t>20</a:t>
            </a:r>
            <a:r>
              <a:rPr lang="zh-TW" altLang="en-US">
                <a:latin typeface="Cambria"/>
                <a:ea typeface="微軟正黑體"/>
                <a:cs typeface="Calibri"/>
              </a:rPr>
              <a:t> </a:t>
            </a:r>
            <a:r>
              <a:rPr lang="en-US" altLang="zh-TW">
                <a:latin typeface="Cambria"/>
                <a:ea typeface="微軟正黑體"/>
                <a:cs typeface="Calibri"/>
              </a:rPr>
              <a:t>years.</a:t>
            </a:r>
            <a:endParaRPr lang="zh-TW">
              <a:latin typeface="Cambria"/>
              <a:ea typeface="微軟正黑體"/>
              <a:cs typeface="Calibri"/>
            </a:endParaRPr>
          </a:p>
          <a:p>
            <a:pPr marL="205740" indent="-205740"/>
            <a:endParaRPr lang="zh-TW" altLang="en-US">
              <a:ea typeface="微軟正黑體"/>
            </a:endParaRPr>
          </a:p>
          <a:p>
            <a:pPr marL="205740" indent="-205740"/>
            <a:endParaRPr lang="zh-TW" altLang="en-US">
              <a:ea typeface="微軟正黑體"/>
            </a:endParaRPr>
          </a:p>
        </p:txBody>
      </p:sp>
      <p:sp>
        <p:nvSpPr>
          <p:cNvPr id="4" name="頁尾版面配置區 3">
            <a:extLst>
              <a:ext uri="{FF2B5EF4-FFF2-40B4-BE49-F238E27FC236}">
                <a16:creationId xmlns:a16="http://schemas.microsoft.com/office/drawing/2014/main" id="{005920F3-5096-4758-9C2E-F2D0DDC67147}"/>
              </a:ext>
            </a:extLst>
          </p:cNvPr>
          <p:cNvSpPr>
            <a:spLocks noGrp="1"/>
          </p:cNvSpPr>
          <p:nvPr>
            <p:ph type="ftr" sz="quarter" idx="11"/>
          </p:nvPr>
        </p:nvSpPr>
        <p:spPr/>
        <p:txBody>
          <a:bodyPr/>
          <a:lstStyle/>
          <a:p>
            <a:r>
              <a:rPr lang="sk-SK"/>
              <a:t>© 2019 Keith A. Pray</a:t>
            </a:r>
            <a:endParaRPr lang="en-US"/>
          </a:p>
        </p:txBody>
      </p:sp>
      <p:sp>
        <p:nvSpPr>
          <p:cNvPr id="5" name="投影片編號版面配置區 4">
            <a:extLst>
              <a:ext uri="{FF2B5EF4-FFF2-40B4-BE49-F238E27FC236}">
                <a16:creationId xmlns:a16="http://schemas.microsoft.com/office/drawing/2014/main" id="{35E5F31C-F995-4D98-9176-68F156D8457C}"/>
              </a:ext>
            </a:extLst>
          </p:cNvPr>
          <p:cNvSpPr>
            <a:spLocks noGrp="1"/>
          </p:cNvSpPr>
          <p:nvPr>
            <p:ph type="sldNum" sz="quarter" idx="12"/>
          </p:nvPr>
        </p:nvSpPr>
        <p:spPr/>
        <p:txBody>
          <a:bodyPr/>
          <a:lstStyle/>
          <a:p>
            <a:fld id="{A2A17EAB-8B51-5C40-8776-6683E51FA7A0}" type="slidenum">
              <a:rPr lang="en-US" smtClean="0"/>
              <a:t>10</a:t>
            </a:fld>
            <a:endParaRPr lang="en-US"/>
          </a:p>
        </p:txBody>
      </p:sp>
      <p:sp>
        <p:nvSpPr>
          <p:cNvPr id="7" name="文本框 6">
            <a:extLst>
              <a:ext uri="{FF2B5EF4-FFF2-40B4-BE49-F238E27FC236}">
                <a16:creationId xmlns:a16="http://schemas.microsoft.com/office/drawing/2014/main" id="{D2EDFB2C-BC7A-4056-8C03-9CD9F520D667}"/>
              </a:ext>
            </a:extLst>
          </p:cNvPr>
          <p:cNvSpPr txBox="1"/>
          <p:nvPr/>
        </p:nvSpPr>
        <p:spPr>
          <a:xfrm>
            <a:off x="8695676" y="4811816"/>
            <a:ext cx="896645" cy="258532"/>
          </a:xfrm>
          <a:prstGeom prst="rect">
            <a:avLst/>
          </a:prstGeom>
          <a:noFill/>
        </p:spPr>
        <p:txBody>
          <a:bodyPr wrap="square" rtlCol="0" anchor="t">
            <a:spAutoFit/>
          </a:bodyPr>
          <a:lstStyle/>
          <a:p>
            <a:pPr>
              <a:lnSpc>
                <a:spcPct val="90000"/>
              </a:lnSpc>
            </a:pPr>
            <a:r>
              <a:rPr lang="en-US" altLang="zh-CN" sz="1200">
                <a:ea typeface="幼圆"/>
              </a:rPr>
              <a:t>[2]</a:t>
            </a:r>
            <a:endParaRPr lang="zh-CN" altLang="en-US" sz="1200"/>
          </a:p>
        </p:txBody>
      </p:sp>
    </p:spTree>
    <p:extLst>
      <p:ext uri="{BB962C8B-B14F-4D97-AF65-F5344CB8AC3E}">
        <p14:creationId xmlns:p14="http://schemas.microsoft.com/office/powerpoint/2010/main" val="3737200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43F1370-F52C-4894-AEDE-562C500B23F5}"/>
              </a:ext>
            </a:extLst>
          </p:cNvPr>
          <p:cNvSpPr>
            <a:spLocks noGrp="1"/>
          </p:cNvSpPr>
          <p:nvPr>
            <p:ph type="title"/>
          </p:nvPr>
        </p:nvSpPr>
        <p:spPr/>
        <p:txBody>
          <a:bodyPr/>
          <a:lstStyle/>
          <a:p>
            <a:r>
              <a:rPr lang="zh-TW" altLang="en-US">
                <a:ea typeface="微軟正黑體"/>
              </a:rPr>
              <a:t>From Major's(cyborg) view</a:t>
            </a:r>
            <a:endParaRPr lang="zh-TW" altLang="en-US"/>
          </a:p>
        </p:txBody>
      </p:sp>
      <p:sp>
        <p:nvSpPr>
          <p:cNvPr id="3" name="內容版面配置區 2">
            <a:extLst>
              <a:ext uri="{FF2B5EF4-FFF2-40B4-BE49-F238E27FC236}">
                <a16:creationId xmlns:a16="http://schemas.microsoft.com/office/drawing/2014/main" id="{EADBFA12-4266-48DC-9757-541AEDF5C6FE}"/>
              </a:ext>
            </a:extLst>
          </p:cNvPr>
          <p:cNvSpPr>
            <a:spLocks noGrp="1"/>
          </p:cNvSpPr>
          <p:nvPr>
            <p:ph idx="1"/>
          </p:nvPr>
        </p:nvSpPr>
        <p:spPr/>
        <p:txBody>
          <a:bodyPr vert="horz" lIns="91436" tIns="45718" rIns="91436" bIns="45718" rtlCol="0" anchor="t">
            <a:normAutofit/>
          </a:bodyPr>
          <a:lstStyle/>
          <a:p>
            <a:pPr marL="205740" indent="-205740"/>
            <a:r>
              <a:rPr lang="zh-TW" altLang="en-US">
                <a:ea typeface="微軟正黑體"/>
              </a:rPr>
              <a:t>The company undermined major's human rights</a:t>
            </a:r>
          </a:p>
          <a:p>
            <a:pPr marL="411480" lvl="1" indent="-205740"/>
            <a:r>
              <a:rPr lang="zh-TW">
                <a:latin typeface="Cambria"/>
                <a:ea typeface="微軟正黑體"/>
              </a:rPr>
              <a:t>Civil liberties activist and researcher Rich MacKinnon and cyborg activist and artist Neil Harbisson put forth the Cyborg Civil Rights at SXSW in 2016</a:t>
            </a:r>
            <a:r>
              <a:rPr lang="en-US" altLang="zh-TW">
                <a:latin typeface="Cambria"/>
                <a:ea typeface="微軟正黑體"/>
              </a:rPr>
              <a:t>. </a:t>
            </a:r>
            <a:r>
              <a:rPr lang="zh-TW">
                <a:latin typeface="Cambria"/>
                <a:ea typeface="微軟正黑體"/>
              </a:rPr>
              <a:t>The five civil rights include:</a:t>
            </a:r>
            <a:endParaRPr lang="zh-TW" altLang="en-US">
              <a:latin typeface="Cambria"/>
              <a:ea typeface="微軟正黑體"/>
            </a:endParaRPr>
          </a:p>
          <a:p>
            <a:pPr marL="205740" lvl="1" indent="0">
              <a:buNone/>
            </a:pPr>
            <a:r>
              <a:rPr lang="en-US" altLang="zh-TW">
                <a:latin typeface="Cambria"/>
                <a:ea typeface="微軟正黑體"/>
              </a:rPr>
              <a:t>1) </a:t>
            </a:r>
            <a:r>
              <a:rPr lang="zh-TW">
                <a:latin typeface="Cambria"/>
                <a:ea typeface="微軟正黑體"/>
              </a:rPr>
              <a:t>Freedom from disassembly</a:t>
            </a:r>
            <a:endParaRPr lang="en-US" altLang="zh-TW">
              <a:latin typeface="Cambria"/>
              <a:ea typeface="微軟正黑體"/>
            </a:endParaRPr>
          </a:p>
          <a:p>
            <a:pPr marL="205740" lvl="1" indent="0">
              <a:buNone/>
            </a:pPr>
            <a:r>
              <a:rPr lang="en-US" altLang="zh-TW">
                <a:latin typeface="Cambria"/>
                <a:ea typeface="微軟正黑體"/>
              </a:rPr>
              <a:t>2)</a:t>
            </a:r>
            <a:r>
              <a:rPr lang="zh-TW" altLang="en-US">
                <a:latin typeface="Cambria"/>
                <a:ea typeface="微軟正黑體"/>
              </a:rPr>
              <a:t> </a:t>
            </a:r>
            <a:r>
              <a:rPr lang="zh-TW">
                <a:latin typeface="Cambria"/>
                <a:ea typeface="微軟正黑體"/>
              </a:rPr>
              <a:t>Freedom of morphology</a:t>
            </a:r>
          </a:p>
          <a:p>
            <a:pPr marL="205740" lvl="1" indent="0">
              <a:buNone/>
            </a:pPr>
            <a:r>
              <a:rPr lang="en-US" altLang="zh-TW">
                <a:latin typeface="Cambria"/>
                <a:ea typeface="微軟正黑體"/>
              </a:rPr>
              <a:t>3) </a:t>
            </a:r>
            <a:r>
              <a:rPr lang="zh-TW">
                <a:latin typeface="Cambria"/>
                <a:ea typeface="微軟正黑體"/>
              </a:rPr>
              <a:t>Equality for mutants</a:t>
            </a:r>
          </a:p>
          <a:p>
            <a:pPr marL="205740" lvl="1" indent="0">
              <a:buNone/>
            </a:pPr>
            <a:r>
              <a:rPr lang="en-US" altLang="zh-TW">
                <a:latin typeface="Cambria"/>
                <a:ea typeface="微軟正黑體"/>
              </a:rPr>
              <a:t>4) </a:t>
            </a:r>
            <a:r>
              <a:rPr lang="zh-TW">
                <a:latin typeface="Cambria"/>
                <a:ea typeface="微軟正黑體"/>
              </a:rPr>
              <a:t>Right to bodily sovereignty</a:t>
            </a:r>
          </a:p>
          <a:p>
            <a:pPr marL="205740" lvl="1" indent="0">
              <a:buNone/>
            </a:pPr>
            <a:r>
              <a:rPr lang="en-US" altLang="zh-TW">
                <a:latin typeface="Cambria"/>
                <a:ea typeface="微軟正黑體"/>
              </a:rPr>
              <a:t>5) </a:t>
            </a:r>
            <a:r>
              <a:rPr lang="zh-TW">
                <a:latin typeface="Cambria"/>
                <a:ea typeface="微軟正黑體"/>
              </a:rPr>
              <a:t>Right to organic naturalization</a:t>
            </a:r>
          </a:p>
        </p:txBody>
      </p:sp>
      <p:sp>
        <p:nvSpPr>
          <p:cNvPr id="4" name="頁尾版面配置區 3">
            <a:extLst>
              <a:ext uri="{FF2B5EF4-FFF2-40B4-BE49-F238E27FC236}">
                <a16:creationId xmlns:a16="http://schemas.microsoft.com/office/drawing/2014/main" id="{3FD6A190-8557-41A1-B579-977010E7824B}"/>
              </a:ext>
            </a:extLst>
          </p:cNvPr>
          <p:cNvSpPr>
            <a:spLocks noGrp="1"/>
          </p:cNvSpPr>
          <p:nvPr>
            <p:ph type="ftr" sz="quarter" idx="11"/>
          </p:nvPr>
        </p:nvSpPr>
        <p:spPr/>
        <p:txBody>
          <a:bodyPr/>
          <a:lstStyle/>
          <a:p>
            <a:r>
              <a:rPr lang="sk-SK"/>
              <a:t>© 2019 Keith A. Pray</a:t>
            </a:r>
            <a:endParaRPr lang="en-US"/>
          </a:p>
        </p:txBody>
      </p:sp>
      <p:sp>
        <p:nvSpPr>
          <p:cNvPr id="5" name="投影片編號版面配置區 4">
            <a:extLst>
              <a:ext uri="{FF2B5EF4-FFF2-40B4-BE49-F238E27FC236}">
                <a16:creationId xmlns:a16="http://schemas.microsoft.com/office/drawing/2014/main" id="{0AE46F83-3FC0-46C0-9AB0-9A9533ABAF3E}"/>
              </a:ext>
            </a:extLst>
          </p:cNvPr>
          <p:cNvSpPr>
            <a:spLocks noGrp="1"/>
          </p:cNvSpPr>
          <p:nvPr>
            <p:ph type="sldNum" sz="quarter" idx="12"/>
          </p:nvPr>
        </p:nvSpPr>
        <p:spPr/>
        <p:txBody>
          <a:bodyPr/>
          <a:lstStyle/>
          <a:p>
            <a:fld id="{A2A17EAB-8B51-5C40-8776-6683E51FA7A0}" type="slidenum">
              <a:rPr lang="en-US" smtClean="0"/>
              <a:t>11</a:t>
            </a:fld>
            <a:endParaRPr lang="en-US"/>
          </a:p>
        </p:txBody>
      </p:sp>
      <p:sp>
        <p:nvSpPr>
          <p:cNvPr id="7" name="文本框 6">
            <a:extLst>
              <a:ext uri="{FF2B5EF4-FFF2-40B4-BE49-F238E27FC236}">
                <a16:creationId xmlns:a16="http://schemas.microsoft.com/office/drawing/2014/main" id="{CF340B83-4979-4024-9E36-FCA943D1AD8D}"/>
              </a:ext>
            </a:extLst>
          </p:cNvPr>
          <p:cNvSpPr txBox="1"/>
          <p:nvPr/>
        </p:nvSpPr>
        <p:spPr>
          <a:xfrm>
            <a:off x="8695676" y="4811816"/>
            <a:ext cx="896645" cy="258532"/>
          </a:xfrm>
          <a:prstGeom prst="rect">
            <a:avLst/>
          </a:prstGeom>
          <a:noFill/>
        </p:spPr>
        <p:txBody>
          <a:bodyPr wrap="square" rtlCol="0" anchor="t">
            <a:spAutoFit/>
          </a:bodyPr>
          <a:lstStyle/>
          <a:p>
            <a:pPr>
              <a:lnSpc>
                <a:spcPct val="90000"/>
              </a:lnSpc>
            </a:pPr>
            <a:r>
              <a:rPr lang="en-US" altLang="zh-CN" sz="1200">
                <a:ea typeface="幼圆"/>
              </a:rPr>
              <a:t>[5]</a:t>
            </a:r>
            <a:endParaRPr lang="zh-CN" altLang="en-US" sz="1200"/>
          </a:p>
        </p:txBody>
      </p:sp>
    </p:spTree>
    <p:extLst>
      <p:ext uri="{BB962C8B-B14F-4D97-AF65-F5344CB8AC3E}">
        <p14:creationId xmlns:p14="http://schemas.microsoft.com/office/powerpoint/2010/main" val="627076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p>
        </p:txBody>
      </p:sp>
      <p:sp>
        <p:nvSpPr>
          <p:cNvPr id="3" name="Content Placeholder 2"/>
          <p:cNvSpPr>
            <a:spLocks noGrp="1"/>
          </p:cNvSpPr>
          <p:nvPr>
            <p:ph idx="1"/>
          </p:nvPr>
        </p:nvSpPr>
        <p:spPr>
          <a:xfrm>
            <a:off x="685800" y="1211747"/>
            <a:ext cx="8070573" cy="3687949"/>
          </a:xfrm>
        </p:spPr>
        <p:txBody>
          <a:bodyPr vert="horz" lIns="91440" tIns="45718" rIns="91436" bIns="45718" rtlCol="0" anchor="t">
            <a:normAutofit fontScale="92500" lnSpcReduction="20000"/>
          </a:bodyPr>
          <a:lstStyle/>
          <a:p>
            <a:pPr marL="0" indent="0">
              <a:buNone/>
            </a:pPr>
            <a:r>
              <a:rPr lang="en-US"/>
              <a:t>[1] Ghost in the shell, Rupert Sanders, 2017, film, Accessed on April 15</a:t>
            </a:r>
            <a:r>
              <a:rPr lang="en-US" baseline="30000"/>
              <a:t>th</a:t>
            </a:r>
            <a:r>
              <a:rPr lang="en-US"/>
              <a:t>, 2019.</a:t>
            </a:r>
          </a:p>
          <a:p>
            <a:pPr marL="0" indent="0">
              <a:buNone/>
            </a:pPr>
            <a:r>
              <a:rPr lang="en-US">
                <a:ea typeface="Cambria"/>
              </a:rPr>
              <a:t>[2] Legal Career Path, What is Intellectual Property Law?</a:t>
            </a:r>
            <a:r>
              <a:rPr lang="en-US">
                <a:ea typeface="Cambria"/>
                <a:hlinkClick r:id="rId2"/>
              </a:rPr>
              <a:t>https://legalcareerpath.com/intellectual-property-law/</a:t>
            </a:r>
            <a:r>
              <a:rPr lang="en-US">
                <a:ea typeface="Cambria"/>
              </a:rPr>
              <a:t>, Accessed on April 22th, 2019</a:t>
            </a:r>
            <a:endParaRPr lang="en-US"/>
          </a:p>
          <a:p>
            <a:pPr marL="0" indent="0">
              <a:buNone/>
            </a:pPr>
            <a:r>
              <a:rPr lang="en-US"/>
              <a:t>[3]Andre Chambers, The Future of Cyborgs, </a:t>
            </a:r>
            <a:r>
              <a:rPr lang="en-US" altLang="zh-CN">
                <a:ea typeface="幼圆"/>
                <a:hlinkClick r:id="rId3"/>
              </a:rPr>
              <a:t>https://blogs.unimelb.edu.au/sciencecommunication/2017/09/27/the-future-of-cyborgs/</a:t>
            </a:r>
            <a:r>
              <a:rPr lang="en-US" altLang="zh-CN">
                <a:ea typeface="幼圆"/>
              </a:rPr>
              <a:t>, Accessed on April 15</a:t>
            </a:r>
            <a:r>
              <a:rPr lang="en-US" altLang="zh-CN" baseline="30000">
                <a:ea typeface="幼圆"/>
              </a:rPr>
              <a:t>th</a:t>
            </a:r>
            <a:r>
              <a:rPr lang="en-US" altLang="zh-CN">
                <a:ea typeface="幼圆"/>
              </a:rPr>
              <a:t>, 2019.</a:t>
            </a:r>
            <a:endParaRPr lang="en-US">
              <a:ea typeface="幼圆"/>
            </a:endParaRPr>
          </a:p>
          <a:p>
            <a:pPr marL="0" indent="0">
              <a:buNone/>
            </a:pPr>
            <a:r>
              <a:rPr lang="en-US">
                <a:ea typeface="Cambria"/>
              </a:rPr>
              <a:t>[4] Andy Miah, Ethic Issues Raised By Human Enhancement, </a:t>
            </a:r>
            <a:r>
              <a:rPr lang="en-US">
                <a:ea typeface="Cambria"/>
                <a:hlinkClick r:id="rId4"/>
              </a:rPr>
              <a:t>https://www.bbvaopenmind.com/en/articles/ethics-issues-raised-by-human-enhancement/</a:t>
            </a:r>
            <a:r>
              <a:rPr lang="en-US">
                <a:ea typeface="Cambria"/>
              </a:rPr>
              <a:t> , Accessed on April 21th, 2019</a:t>
            </a:r>
          </a:p>
          <a:p>
            <a:pPr marL="0" indent="0">
              <a:buNone/>
            </a:pPr>
            <a:r>
              <a:rPr lang="en-US">
                <a:ea typeface="Cambria"/>
              </a:rPr>
              <a:t>[5] Georgina </a:t>
            </a:r>
            <a:r>
              <a:rPr lang="en-US" err="1">
                <a:ea typeface="Cambria"/>
              </a:rPr>
              <a:t>Ustik</a:t>
            </a:r>
            <a:r>
              <a:rPr lang="en-US">
                <a:ea typeface="Cambria"/>
              </a:rPr>
              <a:t>, Real-life cyborgs are fighting for their rights with art, </a:t>
            </a:r>
            <a:r>
              <a:rPr lang="en-US">
                <a:ea typeface="Cambria"/>
                <a:hlinkClick r:id="rId5"/>
              </a:rPr>
              <a:t>https://thenextweb.com/tnw-answers/2018/10/03/real-life-cyborgs-are-fighting-for-their-rights-with-art/</a:t>
            </a:r>
            <a:r>
              <a:rPr lang="en-US">
                <a:ea typeface="Cambria"/>
              </a:rPr>
              <a:t>, Accessed on April 22th, 2019</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12</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a:solidFill>
                  <a:schemeClr val="tx1"/>
                </a:solidFill>
                <a:latin typeface="+mj-lt"/>
              </a:rPr>
              <a:t>&lt;Your Name&gt;</a:t>
            </a:r>
          </a:p>
        </p:txBody>
      </p:sp>
    </p:spTree>
    <p:extLst>
      <p:ext uri="{BB962C8B-B14F-4D97-AF65-F5344CB8AC3E}">
        <p14:creationId xmlns:p14="http://schemas.microsoft.com/office/powerpoint/2010/main" val="663296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Movie Plot</a:t>
            </a:r>
          </a:p>
        </p:txBody>
      </p:sp>
      <p:sp>
        <p:nvSpPr>
          <p:cNvPr id="3" name="Content Placeholder 2"/>
          <p:cNvSpPr>
            <a:spLocks noGrp="1"/>
          </p:cNvSpPr>
          <p:nvPr>
            <p:ph sz="half" idx="1"/>
          </p:nvPr>
        </p:nvSpPr>
        <p:spPr>
          <a:xfrm>
            <a:off x="547534" y="1195849"/>
            <a:ext cx="4710880" cy="3352800"/>
          </a:xfrm>
        </p:spPr>
        <p:txBody>
          <a:bodyPr vert="horz" lIns="91436" tIns="45718" rIns="91436" bIns="45718" rtlCol="0" anchor="t">
            <a:normAutofit/>
          </a:bodyPr>
          <a:lstStyle/>
          <a:p>
            <a:pPr marL="205740" indent="-205740"/>
            <a:r>
              <a:rPr lang="en-US"/>
              <a:t>In the near future, Major is a human brain which has been fully integrated with a robotic body</a:t>
            </a:r>
          </a:p>
          <a:p>
            <a:pPr marL="205740" indent="-205740"/>
            <a:r>
              <a:rPr lang="en-US"/>
              <a:t>She was created to be a lethal weapon by a corrupt robotics company, Hanka</a:t>
            </a:r>
          </a:p>
          <a:p>
            <a:pPr marL="205740" indent="-205740"/>
            <a:r>
              <a:rPr lang="en-US"/>
              <a:t>Her memories had been falsely overwritten by Hanka to control her </a:t>
            </a:r>
          </a:p>
          <a:p>
            <a:pPr marL="205740" indent="-205740"/>
            <a:r>
              <a:rPr lang="en-US"/>
              <a:t>After she found out the truth about her past, Hanka realized she could no longer be controlled and attempted to kill her</a:t>
            </a:r>
          </a:p>
          <a:p>
            <a:pPr marL="205740" indent="-205740"/>
            <a:r>
              <a:rPr lang="en-US"/>
              <a:t>Escapes and survives their attempts</a:t>
            </a:r>
          </a:p>
          <a:p>
            <a:pPr marL="205740" indent="-205740"/>
            <a:endParaRPr lang="en-US"/>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2</a:t>
            </a:fld>
            <a:endParaRPr lang="en-US"/>
          </a:p>
        </p:txBody>
      </p:sp>
      <p:sp>
        <p:nvSpPr>
          <p:cNvPr id="8" name="TextBox 7"/>
          <p:cNvSpPr txBox="1"/>
          <p:nvPr/>
        </p:nvSpPr>
        <p:spPr>
          <a:xfrm>
            <a:off x="5782469" y="4309097"/>
            <a:ext cx="2634784" cy="461665"/>
          </a:xfrm>
          <a:prstGeom prst="rect">
            <a:avLst/>
          </a:prstGeom>
          <a:noFill/>
        </p:spPr>
        <p:txBody>
          <a:bodyPr wrap="square" rtlCol="0" anchor="t">
            <a:spAutoFit/>
          </a:bodyPr>
          <a:lstStyle/>
          <a:p>
            <a:r>
              <a:rPr lang="en-US" sz="1200"/>
              <a:t>"We cling to </a:t>
            </a:r>
            <a:r>
              <a:rPr lang="en-US" sz="1200" b="1"/>
              <a:t>memories</a:t>
            </a:r>
            <a:r>
              <a:rPr lang="en-US" sz="1200"/>
              <a:t> as if they define us. But what we do defines us"</a:t>
            </a:r>
            <a:endParaRPr lang="en-US">
              <a:ea typeface="Cambria"/>
            </a:endParaRPr>
          </a:p>
        </p:txBody>
      </p:sp>
      <p:pic>
        <p:nvPicPr>
          <p:cNvPr id="9" name="Picture 9" descr="A person standing on a stage&#10;&#10;Description generated with high confidence">
            <a:extLst>
              <a:ext uri="{FF2B5EF4-FFF2-40B4-BE49-F238E27FC236}">
                <a16:creationId xmlns:a16="http://schemas.microsoft.com/office/drawing/2014/main" id="{085FDBFC-B23F-4914-B235-E8CB6AB0EC11}"/>
              </a:ext>
            </a:extLst>
          </p:cNvPr>
          <p:cNvPicPr>
            <a:picLocks noChangeAspect="1"/>
          </p:cNvPicPr>
          <p:nvPr/>
        </p:nvPicPr>
        <p:blipFill>
          <a:blip r:embed="rId3"/>
          <a:stretch>
            <a:fillRect/>
          </a:stretch>
        </p:blipFill>
        <p:spPr>
          <a:xfrm>
            <a:off x="5910377" y="684207"/>
            <a:ext cx="2373407" cy="3551706"/>
          </a:xfrm>
          <a:prstGeom prst="rect">
            <a:avLst/>
          </a:prstGeom>
        </p:spPr>
      </p:pic>
      <p:sp>
        <p:nvSpPr>
          <p:cNvPr id="4" name="文本框 6">
            <a:extLst>
              <a:ext uri="{FF2B5EF4-FFF2-40B4-BE49-F238E27FC236}">
                <a16:creationId xmlns:a16="http://schemas.microsoft.com/office/drawing/2014/main" id="{98A5B306-39F0-4394-BF76-53C6308604D9}"/>
              </a:ext>
            </a:extLst>
          </p:cNvPr>
          <p:cNvSpPr txBox="1"/>
          <p:nvPr/>
        </p:nvSpPr>
        <p:spPr>
          <a:xfrm>
            <a:off x="8695676" y="4811816"/>
            <a:ext cx="896645" cy="258532"/>
          </a:xfrm>
          <a:prstGeom prst="rect">
            <a:avLst/>
          </a:prstGeom>
          <a:noFill/>
        </p:spPr>
        <p:txBody>
          <a:bodyPr wrap="square" rtlCol="0" anchor="t">
            <a:spAutoFit/>
          </a:bodyPr>
          <a:lstStyle/>
          <a:p>
            <a:pPr>
              <a:lnSpc>
                <a:spcPct val="90000"/>
              </a:lnSpc>
            </a:pPr>
            <a:r>
              <a:rPr lang="en-US" altLang="zh-CN" sz="1200">
                <a:ea typeface="幼圆"/>
              </a:rPr>
              <a:t>[1]</a:t>
            </a:r>
            <a:endParaRPr lang="zh-CN" altLang="en-US" sz="1200"/>
          </a:p>
        </p:txBody>
      </p:sp>
    </p:spTree>
    <p:extLst>
      <p:ext uri="{BB962C8B-B14F-4D97-AF65-F5344CB8AC3E}">
        <p14:creationId xmlns:p14="http://schemas.microsoft.com/office/powerpoint/2010/main" val="2075725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C0405-C178-4660-85AA-EA153D0F3EB8}"/>
              </a:ext>
            </a:extLst>
          </p:cNvPr>
          <p:cNvSpPr>
            <a:spLocks noGrp="1"/>
          </p:cNvSpPr>
          <p:nvPr>
            <p:ph type="title"/>
          </p:nvPr>
        </p:nvSpPr>
        <p:spPr/>
        <p:txBody>
          <a:bodyPr/>
          <a:lstStyle/>
          <a:p>
            <a:r>
              <a:rPr lang="en-US"/>
              <a:t>Computing Technologies</a:t>
            </a:r>
          </a:p>
        </p:txBody>
      </p:sp>
      <p:sp>
        <p:nvSpPr>
          <p:cNvPr id="3" name="Content Placeholder 2">
            <a:extLst>
              <a:ext uri="{FF2B5EF4-FFF2-40B4-BE49-F238E27FC236}">
                <a16:creationId xmlns:a16="http://schemas.microsoft.com/office/drawing/2014/main" id="{90350A74-1872-47FC-8449-D75103C5D94A}"/>
              </a:ext>
            </a:extLst>
          </p:cNvPr>
          <p:cNvSpPr>
            <a:spLocks noGrp="1"/>
          </p:cNvSpPr>
          <p:nvPr>
            <p:ph sz="half" idx="1"/>
          </p:nvPr>
        </p:nvSpPr>
        <p:spPr>
          <a:xfrm>
            <a:off x="470452" y="1144733"/>
            <a:ext cx="2372591" cy="3352800"/>
          </a:xfrm>
        </p:spPr>
        <p:txBody>
          <a:bodyPr vert="horz" lIns="91436" tIns="45718" rIns="91436" bIns="45718" rtlCol="0" anchor="t">
            <a:normAutofit/>
          </a:bodyPr>
          <a:lstStyle/>
          <a:p>
            <a:pPr marL="205740" indent="-205740"/>
            <a:endParaRPr lang="en-US" sz="1600"/>
          </a:p>
          <a:p>
            <a:pPr marL="411480" lvl="1" indent="-205740">
              <a:buFont typeface="Arial" pitchFamily="34" charset="0"/>
              <a:buChar char="•"/>
            </a:pPr>
            <a:r>
              <a:rPr lang="en-US" sz="1600"/>
              <a:t>Holography</a:t>
            </a:r>
            <a:endParaRPr lang="en-US" sz="1600">
              <a:ea typeface="Cambria"/>
            </a:endParaRPr>
          </a:p>
          <a:p>
            <a:pPr marL="411480" lvl="1" indent="-205740">
              <a:buFont typeface="Arial" pitchFamily="34" charset="0"/>
              <a:buChar char="•"/>
            </a:pPr>
            <a:r>
              <a:rPr lang="en-US" sz="1600"/>
              <a:t>Cyborg Technology</a:t>
            </a:r>
          </a:p>
          <a:p>
            <a:pPr marL="411480" lvl="1" indent="-205740">
              <a:buFont typeface="Arial" pitchFamily="34" charset="0"/>
              <a:buChar char="•"/>
            </a:pPr>
            <a:r>
              <a:rPr lang="en-US" sz="1600">
                <a:ea typeface="Cambria"/>
              </a:rPr>
              <a:t>Invisibility</a:t>
            </a:r>
          </a:p>
          <a:p>
            <a:pPr marL="411480" lvl="1" indent="-205740">
              <a:buFont typeface="Arial" pitchFamily="34" charset="0"/>
              <a:buChar char="•"/>
            </a:pPr>
            <a:r>
              <a:rPr lang="en-US" sz="1600"/>
              <a:t>Brain implants</a:t>
            </a:r>
            <a:endParaRPr lang="en-US" sz="1600">
              <a:ea typeface="Cambria"/>
            </a:endParaRPr>
          </a:p>
          <a:p>
            <a:pPr marL="411480" lvl="1" indent="-205740">
              <a:buFont typeface="Arial" pitchFamily="34" charset="0"/>
              <a:buChar char="•"/>
            </a:pPr>
            <a:r>
              <a:rPr lang="en-US" sz="1600">
                <a:ea typeface="Cambria"/>
              </a:rPr>
              <a:t>Humanoid Robots</a:t>
            </a:r>
          </a:p>
          <a:p>
            <a:pPr marL="411480" lvl="1" indent="-205740">
              <a:buFont typeface="Arial" pitchFamily="34" charset="0"/>
              <a:buChar char="•"/>
            </a:pPr>
            <a:r>
              <a:rPr lang="en-US" sz="1600">
                <a:ea typeface="Cambria"/>
              </a:rPr>
              <a:t>Skin regeneration</a:t>
            </a:r>
          </a:p>
          <a:p>
            <a:pPr marL="411480" lvl="1" indent="-205740">
              <a:buFont typeface="Arial" pitchFamily="34" charset="0"/>
              <a:buChar char="•"/>
            </a:pPr>
            <a:r>
              <a:rPr lang="en-US" sz="1600">
                <a:ea typeface="Cambria"/>
              </a:rPr>
              <a:t>Deep dive</a:t>
            </a:r>
            <a:endParaRPr lang="en-US" sz="1600"/>
          </a:p>
          <a:p>
            <a:pPr marL="411480" lvl="1" indent="-205740">
              <a:buFont typeface="Arial" pitchFamily="34" charset="0"/>
              <a:buChar char="•"/>
            </a:pPr>
            <a:r>
              <a:rPr lang="en-US" sz="1600">
                <a:ea typeface="Cambria"/>
              </a:rPr>
              <a:t>Mind-comms</a:t>
            </a:r>
          </a:p>
          <a:p>
            <a:pPr marL="411480" lvl="1" indent="-205740">
              <a:buFont typeface="Arial" pitchFamily="34" charset="0"/>
              <a:buChar char="•"/>
            </a:pPr>
            <a:r>
              <a:rPr lang="en-US" sz="1600">
                <a:ea typeface="Cambria"/>
              </a:rPr>
              <a:t>Mental hijacking</a:t>
            </a:r>
            <a:endParaRPr lang="en-US" sz="1600" err="1"/>
          </a:p>
          <a:p>
            <a:pPr marL="205740" indent="-205740"/>
            <a:endParaRPr lang="en-US"/>
          </a:p>
          <a:p>
            <a:pPr marL="205740" indent="-205740"/>
            <a:endParaRPr lang="en-US">
              <a:ea typeface="Cambria"/>
            </a:endParaRPr>
          </a:p>
        </p:txBody>
      </p:sp>
      <p:pic>
        <p:nvPicPr>
          <p:cNvPr id="7" name="Picture 7">
            <a:extLst>
              <a:ext uri="{FF2B5EF4-FFF2-40B4-BE49-F238E27FC236}">
                <a16:creationId xmlns:a16="http://schemas.microsoft.com/office/drawing/2014/main" id="{F8E0CECD-04DC-4C93-8783-CBBE8A5EDACE}"/>
              </a:ext>
            </a:extLst>
          </p:cNvPr>
          <p:cNvPicPr>
            <a:picLocks noGrp="1" noChangeAspect="1"/>
          </p:cNvPicPr>
          <p:nvPr>
            <p:ph sz="half" idx="2"/>
          </p:nvPr>
        </p:nvPicPr>
        <p:blipFill>
          <a:blip r:embed="rId2"/>
          <a:stretch>
            <a:fillRect/>
          </a:stretch>
        </p:blipFill>
        <p:spPr>
          <a:xfrm>
            <a:off x="3238500" y="1428095"/>
            <a:ext cx="5458690" cy="2702951"/>
          </a:xfrm>
          <a:prstGeom prst="rect">
            <a:avLst/>
          </a:prstGeom>
        </p:spPr>
      </p:pic>
      <p:sp>
        <p:nvSpPr>
          <p:cNvPr id="5" name="Footer Placeholder 4">
            <a:extLst>
              <a:ext uri="{FF2B5EF4-FFF2-40B4-BE49-F238E27FC236}">
                <a16:creationId xmlns:a16="http://schemas.microsoft.com/office/drawing/2014/main" id="{6E4629A2-52F8-4C51-9175-C32E1DA3F084}"/>
              </a:ext>
            </a:extLst>
          </p:cNvPr>
          <p:cNvSpPr>
            <a:spLocks noGrp="1"/>
          </p:cNvSpPr>
          <p:nvPr>
            <p:ph type="ftr" sz="quarter" idx="11"/>
          </p:nvPr>
        </p:nvSpPr>
        <p:spPr/>
        <p:txBody>
          <a:bodyPr/>
          <a:lstStyle/>
          <a:p>
            <a:r>
              <a:rPr lang="sk-SK"/>
              <a:t>© 2019 Keith A. Pray</a:t>
            </a:r>
            <a:endParaRPr lang="en-US"/>
          </a:p>
        </p:txBody>
      </p:sp>
      <p:sp>
        <p:nvSpPr>
          <p:cNvPr id="6" name="Slide Number Placeholder 5">
            <a:extLst>
              <a:ext uri="{FF2B5EF4-FFF2-40B4-BE49-F238E27FC236}">
                <a16:creationId xmlns:a16="http://schemas.microsoft.com/office/drawing/2014/main" id="{B92992FD-C258-4ACD-A9CB-40D193D42545}"/>
              </a:ext>
            </a:extLst>
          </p:cNvPr>
          <p:cNvSpPr>
            <a:spLocks noGrp="1"/>
          </p:cNvSpPr>
          <p:nvPr>
            <p:ph type="sldNum" sz="quarter" idx="12"/>
          </p:nvPr>
        </p:nvSpPr>
        <p:spPr/>
        <p:txBody>
          <a:bodyPr/>
          <a:lstStyle/>
          <a:p>
            <a:fld id="{A2A17EAB-8B51-5C40-8776-6683E51FA7A0}" type="slidenum">
              <a:rPr lang="en-US" smtClean="0"/>
              <a:t>3</a:t>
            </a:fld>
            <a:endParaRPr lang="en-US"/>
          </a:p>
        </p:txBody>
      </p:sp>
      <p:sp>
        <p:nvSpPr>
          <p:cNvPr id="9" name="TextBox 8">
            <a:extLst>
              <a:ext uri="{FF2B5EF4-FFF2-40B4-BE49-F238E27FC236}">
                <a16:creationId xmlns:a16="http://schemas.microsoft.com/office/drawing/2014/main" id="{686171DB-8304-46FC-9E7C-A02481DA074D}"/>
              </a:ext>
            </a:extLst>
          </p:cNvPr>
          <p:cNvSpPr txBox="1"/>
          <p:nvPr/>
        </p:nvSpPr>
        <p:spPr>
          <a:xfrm>
            <a:off x="2777987" y="4215020"/>
            <a:ext cx="6377643" cy="2862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l">
              <a:lnSpc>
                <a:spcPct val="90000"/>
              </a:lnSpc>
            </a:pPr>
            <a:r>
              <a:rPr lang="en-US" sz="1400">
                <a:hlinkClick r:id="rId3"/>
              </a:rPr>
              <a:t>https://www.behance.net/gallery/55731133/Ghost-in-the-Shell-Cyberpank-city</a:t>
            </a:r>
            <a:endParaRPr lang="en-US" sz="1400"/>
          </a:p>
        </p:txBody>
      </p:sp>
      <p:sp>
        <p:nvSpPr>
          <p:cNvPr id="4" name="文本框 6">
            <a:extLst>
              <a:ext uri="{FF2B5EF4-FFF2-40B4-BE49-F238E27FC236}">
                <a16:creationId xmlns:a16="http://schemas.microsoft.com/office/drawing/2014/main" id="{D8B781F3-9B0E-4EC9-ACE0-B7FCE2A01EF2}"/>
              </a:ext>
            </a:extLst>
          </p:cNvPr>
          <p:cNvSpPr txBox="1"/>
          <p:nvPr/>
        </p:nvSpPr>
        <p:spPr>
          <a:xfrm>
            <a:off x="8695676" y="4811816"/>
            <a:ext cx="896645" cy="258532"/>
          </a:xfrm>
          <a:prstGeom prst="rect">
            <a:avLst/>
          </a:prstGeom>
          <a:noFill/>
        </p:spPr>
        <p:txBody>
          <a:bodyPr wrap="square" rtlCol="0" anchor="t">
            <a:spAutoFit/>
          </a:bodyPr>
          <a:lstStyle/>
          <a:p>
            <a:pPr>
              <a:lnSpc>
                <a:spcPct val="90000"/>
              </a:lnSpc>
            </a:pPr>
            <a:r>
              <a:rPr lang="en-US" altLang="zh-CN" sz="1200">
                <a:ea typeface="幼圆"/>
              </a:rPr>
              <a:t>[1]</a:t>
            </a:r>
            <a:endParaRPr lang="zh-CN" altLang="en-US" sz="1200"/>
          </a:p>
        </p:txBody>
      </p:sp>
    </p:spTree>
    <p:extLst>
      <p:ext uri="{BB962C8B-B14F-4D97-AF65-F5344CB8AC3E}">
        <p14:creationId xmlns:p14="http://schemas.microsoft.com/office/powerpoint/2010/main" val="3699031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0B5360-C7DF-4DBB-AAF3-D7EA997AE4B2}"/>
              </a:ext>
            </a:extLst>
          </p:cNvPr>
          <p:cNvSpPr>
            <a:spLocks noGrp="1"/>
          </p:cNvSpPr>
          <p:nvPr>
            <p:ph type="title"/>
          </p:nvPr>
        </p:nvSpPr>
        <p:spPr/>
        <p:txBody>
          <a:bodyPr/>
          <a:lstStyle/>
          <a:p>
            <a:r>
              <a:rPr lang="en-US" altLang="zh-CN">
                <a:ea typeface="幼圆"/>
              </a:rPr>
              <a:t>Conclusions</a:t>
            </a:r>
            <a:endParaRPr lang="zh-CN" altLang="en-US"/>
          </a:p>
        </p:txBody>
      </p:sp>
      <p:sp>
        <p:nvSpPr>
          <p:cNvPr id="3" name="内容占位符 2">
            <a:extLst>
              <a:ext uri="{FF2B5EF4-FFF2-40B4-BE49-F238E27FC236}">
                <a16:creationId xmlns:a16="http://schemas.microsoft.com/office/drawing/2014/main" id="{2C87E6B8-66BD-42C2-B3A5-70B98B8BCF56}"/>
              </a:ext>
            </a:extLst>
          </p:cNvPr>
          <p:cNvSpPr>
            <a:spLocks noGrp="1"/>
          </p:cNvSpPr>
          <p:nvPr>
            <p:ph idx="1"/>
          </p:nvPr>
        </p:nvSpPr>
        <p:spPr/>
        <p:txBody>
          <a:bodyPr vert="horz" lIns="91436" tIns="45718" rIns="91436" bIns="45718" rtlCol="0" anchor="t">
            <a:normAutofit/>
          </a:bodyPr>
          <a:lstStyle/>
          <a:p>
            <a:pPr marL="342900" indent="-342900"/>
            <a:r>
              <a:rPr lang="en-US">
                <a:ea typeface="幼圆"/>
              </a:rPr>
              <a:t>Enhancement is ethical</a:t>
            </a:r>
          </a:p>
          <a:p>
            <a:pPr marL="342900" indent="-342900"/>
            <a:r>
              <a:rPr lang="en-US">
                <a:ea typeface="幼圆"/>
              </a:rPr>
              <a:t>Cyborgs should have human rights instead of being property</a:t>
            </a:r>
            <a:endParaRPr lang="en-US" err="1"/>
          </a:p>
          <a:p>
            <a:pPr marL="205740" indent="-205740"/>
            <a:endParaRPr lang="en-US">
              <a:ea typeface="幼圆"/>
            </a:endParaRPr>
          </a:p>
          <a:p>
            <a:pPr marL="0" indent="0">
              <a:buNone/>
            </a:pPr>
            <a:endParaRPr lang="en-US" altLang="zh-CN">
              <a:ea typeface="幼圆"/>
            </a:endParaRPr>
          </a:p>
          <a:p>
            <a:pPr marL="205740" indent="-205740"/>
            <a:endParaRPr lang="en-US" altLang="zh-CN">
              <a:ea typeface="幼圆" panose="02010509060101010101" pitchFamily="49" charset="-122"/>
            </a:endParaRPr>
          </a:p>
          <a:p>
            <a:pPr marL="205740" indent="-205740"/>
            <a:endParaRPr lang="en-US" altLang="zh-CN">
              <a:ea typeface="幼圆" panose="02010509060101010101" pitchFamily="49" charset="-122"/>
            </a:endParaRPr>
          </a:p>
          <a:p>
            <a:pPr marL="205740" lvl="1" indent="0">
              <a:buNone/>
            </a:pPr>
            <a:endParaRPr lang="en-US" altLang="zh-CN">
              <a:ea typeface="幼圆" panose="02010509060101010101" pitchFamily="49" charset="-122"/>
            </a:endParaRPr>
          </a:p>
        </p:txBody>
      </p:sp>
      <p:sp>
        <p:nvSpPr>
          <p:cNvPr id="4" name="页脚占位符 3">
            <a:extLst>
              <a:ext uri="{FF2B5EF4-FFF2-40B4-BE49-F238E27FC236}">
                <a16:creationId xmlns:a16="http://schemas.microsoft.com/office/drawing/2014/main" id="{88426ED2-9473-485F-B401-FC4D017D6562}"/>
              </a:ext>
            </a:extLst>
          </p:cNvPr>
          <p:cNvSpPr>
            <a:spLocks noGrp="1"/>
          </p:cNvSpPr>
          <p:nvPr>
            <p:ph type="ftr" sz="quarter" idx="11"/>
          </p:nvPr>
        </p:nvSpPr>
        <p:spPr/>
        <p:txBody>
          <a:bodyPr/>
          <a:lstStyle/>
          <a:p>
            <a:r>
              <a:rPr lang="sk-SK"/>
              <a:t>© 2019 Keith A. Pray</a:t>
            </a:r>
            <a:endParaRPr lang="en-US"/>
          </a:p>
        </p:txBody>
      </p:sp>
      <p:sp>
        <p:nvSpPr>
          <p:cNvPr id="5" name="灯片编号占位符 4">
            <a:extLst>
              <a:ext uri="{FF2B5EF4-FFF2-40B4-BE49-F238E27FC236}">
                <a16:creationId xmlns:a16="http://schemas.microsoft.com/office/drawing/2014/main" id="{2FFF3002-E5E3-41EE-A0CF-3E5F29C43EDE}"/>
              </a:ext>
            </a:extLst>
          </p:cNvPr>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912577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5B7033-A9E9-47BD-AE9F-76E86666B8BA}"/>
              </a:ext>
            </a:extLst>
          </p:cNvPr>
          <p:cNvSpPr>
            <a:spLocks noGrp="1"/>
          </p:cNvSpPr>
          <p:nvPr>
            <p:ph type="title"/>
          </p:nvPr>
        </p:nvSpPr>
        <p:spPr/>
        <p:txBody>
          <a:bodyPr/>
          <a:lstStyle/>
          <a:p>
            <a:r>
              <a:rPr lang="zh-TW" altLang="en-US">
                <a:ea typeface="微軟正黑體"/>
              </a:rPr>
              <a:t>Enhancement</a:t>
            </a:r>
            <a:endParaRPr lang="zh-TW" altLang="en-US"/>
          </a:p>
        </p:txBody>
      </p:sp>
      <p:sp>
        <p:nvSpPr>
          <p:cNvPr id="3" name="內容版面配置區 2">
            <a:extLst>
              <a:ext uri="{FF2B5EF4-FFF2-40B4-BE49-F238E27FC236}">
                <a16:creationId xmlns:a16="http://schemas.microsoft.com/office/drawing/2014/main" id="{4BB1AD0C-ED9E-4A12-9FE8-A9261BF60F4B}"/>
              </a:ext>
            </a:extLst>
          </p:cNvPr>
          <p:cNvSpPr>
            <a:spLocks noGrp="1"/>
          </p:cNvSpPr>
          <p:nvPr>
            <p:ph idx="1"/>
          </p:nvPr>
        </p:nvSpPr>
        <p:spPr/>
        <p:txBody>
          <a:bodyPr vert="horz" lIns="91436" tIns="45718" rIns="91436" bIns="45718" rtlCol="0" anchor="t">
            <a:normAutofit/>
          </a:bodyPr>
          <a:lstStyle/>
          <a:p>
            <a:pPr marL="205740" indent="-205740"/>
            <a:r>
              <a:rPr lang="zh-TW">
                <a:latin typeface="Cambria"/>
                <a:ea typeface="微軟正黑體"/>
              </a:rPr>
              <a:t>Enhancing Health-Related Resilience </a:t>
            </a:r>
            <a:endParaRPr lang="en-US" altLang="zh-TW">
              <a:latin typeface="Cambria"/>
              <a:ea typeface="微軟正黑體"/>
            </a:endParaRPr>
          </a:p>
          <a:p>
            <a:pPr marL="205740" indent="-205740"/>
            <a:r>
              <a:rPr lang="zh-TW">
                <a:latin typeface="Cambria"/>
                <a:ea typeface="微軟正黑體" panose="020B0604030504040204" pitchFamily="34" charset="-120"/>
              </a:rPr>
              <a:t>Enhancing Lifestyle Functional Capacities (e.g. breast enhancements, height enhancement)</a:t>
            </a:r>
            <a:endParaRPr lang="zh-TW">
              <a:latin typeface="Cambria"/>
            </a:endParaRPr>
          </a:p>
          <a:p>
            <a:pPr marL="205740" indent="-205740"/>
            <a:r>
              <a:rPr lang="zh-TW">
                <a:latin typeface="Cambria"/>
                <a:ea typeface="微軟正黑體" panose="020B0604030504040204" pitchFamily="34" charset="-120"/>
              </a:rPr>
              <a:t>Enhancements Beyond Species-Typical Functioning</a:t>
            </a:r>
            <a:endParaRPr lang="zh-TW">
              <a:latin typeface="Cambria"/>
            </a:endParaRPr>
          </a:p>
          <a:p>
            <a:pPr marL="411480" lvl="1" indent="-205740">
              <a:buFont typeface="Cambria" pitchFamily="34" charset="0"/>
              <a:buChar char="–"/>
            </a:pPr>
            <a:r>
              <a:rPr lang="zh-TW">
                <a:latin typeface="Cambria"/>
                <a:ea typeface="微軟正黑體" panose="020B0604030504040204" pitchFamily="34" charset="-120"/>
              </a:rPr>
              <a:t>Extending Human Capabilities (e. g. height enhancement)</a:t>
            </a:r>
            <a:endParaRPr lang="zh-TW">
              <a:latin typeface="Cambria"/>
            </a:endParaRPr>
          </a:p>
          <a:p>
            <a:pPr marL="411480" lvl="1" indent="-205740">
              <a:buFont typeface="Cambria" pitchFamily="34" charset="0"/>
              <a:buChar char="–"/>
            </a:pPr>
            <a:r>
              <a:rPr lang="zh-TW">
                <a:latin typeface="Cambria"/>
                <a:ea typeface="微軟正黑體" panose="020B0604030504040204" pitchFamily="34" charset="-120"/>
              </a:rPr>
              <a:t>Engineering New Kinds of Human Function (e. g. changing color, flight)</a:t>
            </a:r>
            <a:endParaRPr lang="zh-TW">
              <a:latin typeface="Cambria"/>
            </a:endParaRPr>
          </a:p>
          <a:p>
            <a:pPr marL="617220" lvl="2" indent="-205740"/>
            <a:r>
              <a:rPr lang="zh-TW">
                <a:latin typeface="Cambria"/>
                <a:ea typeface="微軟正黑體" panose="020B0604030504040204" pitchFamily="34" charset="-120"/>
              </a:rPr>
              <a:t>Within the realm of known biological possibility (e. g. flight capability)</a:t>
            </a:r>
            <a:endParaRPr lang="zh-TW">
              <a:latin typeface="Cambria"/>
            </a:endParaRPr>
          </a:p>
          <a:p>
            <a:pPr marL="617220" lvl="2" indent="-205740"/>
            <a:r>
              <a:rPr lang="zh-TW">
                <a:latin typeface="Cambria"/>
                <a:ea typeface="微軟正黑體" panose="020B0604030504040204" pitchFamily="34" charset="-120"/>
              </a:rPr>
              <a:t>Outside of known biological possibility (e. g. capacity to live in non-gravitational environments)</a:t>
            </a:r>
            <a:endParaRPr lang="zh-TW">
              <a:latin typeface="Cambria"/>
            </a:endParaRPr>
          </a:p>
          <a:p>
            <a:pPr marL="205740" indent="-205740"/>
            <a:endParaRPr lang="zh-TW" altLang="en-US">
              <a:ea typeface="微軟正黑體" panose="020B0604030504040204" pitchFamily="34" charset="-120"/>
            </a:endParaRPr>
          </a:p>
        </p:txBody>
      </p:sp>
      <p:sp>
        <p:nvSpPr>
          <p:cNvPr id="4" name="頁尾版面配置區 3">
            <a:extLst>
              <a:ext uri="{FF2B5EF4-FFF2-40B4-BE49-F238E27FC236}">
                <a16:creationId xmlns:a16="http://schemas.microsoft.com/office/drawing/2014/main" id="{ACCCF84D-0B98-4C45-BA94-4B80DF62B65A}"/>
              </a:ext>
            </a:extLst>
          </p:cNvPr>
          <p:cNvSpPr>
            <a:spLocks noGrp="1"/>
          </p:cNvSpPr>
          <p:nvPr>
            <p:ph type="ftr" sz="quarter" idx="11"/>
          </p:nvPr>
        </p:nvSpPr>
        <p:spPr/>
        <p:txBody>
          <a:bodyPr/>
          <a:lstStyle/>
          <a:p>
            <a:r>
              <a:rPr lang="sk-SK"/>
              <a:t>© 2019 Keith A. Pray</a:t>
            </a:r>
            <a:endParaRPr lang="en-US"/>
          </a:p>
        </p:txBody>
      </p:sp>
      <p:sp>
        <p:nvSpPr>
          <p:cNvPr id="5" name="投影片編號版面配置區 4">
            <a:extLst>
              <a:ext uri="{FF2B5EF4-FFF2-40B4-BE49-F238E27FC236}">
                <a16:creationId xmlns:a16="http://schemas.microsoft.com/office/drawing/2014/main" id="{74963ACE-3CE5-41A5-B689-C721DD54A6C2}"/>
              </a:ext>
            </a:extLst>
          </p:cNvPr>
          <p:cNvSpPr>
            <a:spLocks noGrp="1"/>
          </p:cNvSpPr>
          <p:nvPr>
            <p:ph type="sldNum" sz="quarter" idx="12"/>
          </p:nvPr>
        </p:nvSpPr>
        <p:spPr/>
        <p:txBody>
          <a:bodyPr/>
          <a:lstStyle/>
          <a:p>
            <a:fld id="{A2A17EAB-8B51-5C40-8776-6683E51FA7A0}" type="slidenum">
              <a:rPr lang="en-US" smtClean="0"/>
              <a:t>5</a:t>
            </a:fld>
            <a:endParaRPr lang="en-US"/>
          </a:p>
        </p:txBody>
      </p:sp>
      <p:sp>
        <p:nvSpPr>
          <p:cNvPr id="7" name="文本框 6">
            <a:extLst>
              <a:ext uri="{FF2B5EF4-FFF2-40B4-BE49-F238E27FC236}">
                <a16:creationId xmlns:a16="http://schemas.microsoft.com/office/drawing/2014/main" id="{81BA4179-CABD-401D-8F3B-1A12CAEC888B}"/>
              </a:ext>
            </a:extLst>
          </p:cNvPr>
          <p:cNvSpPr txBox="1"/>
          <p:nvPr/>
        </p:nvSpPr>
        <p:spPr>
          <a:xfrm>
            <a:off x="8695676" y="4811816"/>
            <a:ext cx="896645" cy="258532"/>
          </a:xfrm>
          <a:prstGeom prst="rect">
            <a:avLst/>
          </a:prstGeom>
          <a:noFill/>
        </p:spPr>
        <p:txBody>
          <a:bodyPr wrap="square" rtlCol="0" anchor="t">
            <a:spAutoFit/>
          </a:bodyPr>
          <a:lstStyle/>
          <a:p>
            <a:pPr>
              <a:lnSpc>
                <a:spcPct val="90000"/>
              </a:lnSpc>
            </a:pPr>
            <a:r>
              <a:rPr lang="en-US" altLang="zh-CN" sz="1200">
                <a:ea typeface="幼圆"/>
              </a:rPr>
              <a:t>[4]</a:t>
            </a:r>
            <a:endParaRPr lang="zh-CN" altLang="en-US" sz="1200"/>
          </a:p>
        </p:txBody>
      </p:sp>
    </p:spTree>
    <p:extLst>
      <p:ext uri="{BB962C8B-B14F-4D97-AF65-F5344CB8AC3E}">
        <p14:creationId xmlns:p14="http://schemas.microsoft.com/office/powerpoint/2010/main" val="1755625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75D12A6-EF99-4BA2-97E1-404158BEB763}"/>
              </a:ext>
            </a:extLst>
          </p:cNvPr>
          <p:cNvSpPr>
            <a:spLocks noGrp="1"/>
          </p:cNvSpPr>
          <p:nvPr>
            <p:ph type="title"/>
          </p:nvPr>
        </p:nvSpPr>
        <p:spPr/>
        <p:txBody>
          <a:bodyPr/>
          <a:lstStyle/>
          <a:p>
            <a:r>
              <a:rPr lang="zh-TW" altLang="en-US">
                <a:ea typeface="微軟正黑體"/>
              </a:rPr>
              <a:t>Health Related and Life Style Functional</a:t>
            </a:r>
            <a:endParaRPr lang="zh-TW" altLang="en-US"/>
          </a:p>
        </p:txBody>
      </p:sp>
      <p:sp>
        <p:nvSpPr>
          <p:cNvPr id="3" name="內容版面配置區 2">
            <a:extLst>
              <a:ext uri="{FF2B5EF4-FFF2-40B4-BE49-F238E27FC236}">
                <a16:creationId xmlns:a16="http://schemas.microsoft.com/office/drawing/2014/main" id="{08042E3A-5D3B-44A4-8307-5D6AEF42DC5E}"/>
              </a:ext>
            </a:extLst>
          </p:cNvPr>
          <p:cNvSpPr>
            <a:spLocks noGrp="1"/>
          </p:cNvSpPr>
          <p:nvPr>
            <p:ph sz="half" idx="1"/>
          </p:nvPr>
        </p:nvSpPr>
        <p:spPr>
          <a:xfrm>
            <a:off x="685800" y="1352551"/>
            <a:ext cx="7440612" cy="3352800"/>
          </a:xfrm>
        </p:spPr>
        <p:txBody>
          <a:bodyPr vert="horz" lIns="91436" tIns="45718" rIns="91436" bIns="45718" rtlCol="0" anchor="t">
            <a:normAutofit/>
          </a:bodyPr>
          <a:lstStyle/>
          <a:p>
            <a:pPr marL="205740" indent="-205740"/>
            <a:r>
              <a:rPr lang="zh-TW" altLang="en-US">
                <a:ea typeface="微軟正黑體"/>
              </a:rPr>
              <a:t>Health Related Enhancement</a:t>
            </a:r>
          </a:p>
          <a:p>
            <a:pPr marL="411480" lvl="1" indent="-205740"/>
            <a:r>
              <a:rPr lang="en-US" altLang="zh-TW">
                <a:latin typeface="Cambria"/>
                <a:ea typeface="微軟正黑體"/>
              </a:rPr>
              <a:t>A </a:t>
            </a:r>
            <a:r>
              <a:rPr lang="zh-TW">
                <a:latin typeface="Cambria"/>
                <a:ea typeface="微軟正黑體"/>
              </a:rPr>
              <a:t>prosthetic leg may provide a disabled person with mobility</a:t>
            </a:r>
            <a:endParaRPr lang="zh-TW" altLang="en-US">
              <a:latin typeface="Cambria"/>
              <a:ea typeface="微軟正黑體"/>
            </a:endParaRPr>
          </a:p>
          <a:p>
            <a:pPr marL="411480" lvl="1" indent="-205740"/>
            <a:r>
              <a:rPr lang="en-US" altLang="zh-TW">
                <a:latin typeface="Cambria"/>
                <a:ea typeface="微軟正黑體"/>
              </a:rPr>
              <a:t>T</a:t>
            </a:r>
            <a:r>
              <a:rPr lang="zh-TW">
                <a:latin typeface="Cambria"/>
                <a:ea typeface="微軟正黑體"/>
              </a:rPr>
              <a:t>he fluoridation of tap water, which is commonly practiced in numerous countries which aim to reduce levels of teeth and gum decay.</a:t>
            </a:r>
            <a:endParaRPr lang="zh-TW" altLang="en-US">
              <a:latin typeface="Cambria"/>
              <a:ea typeface="微軟正黑體"/>
            </a:endParaRPr>
          </a:p>
          <a:p>
            <a:pPr marL="411480" lvl="1" indent="-205740"/>
            <a:r>
              <a:rPr lang="en-US" altLang="zh-TW">
                <a:latin typeface="Cambria"/>
                <a:ea typeface="微軟正黑體"/>
              </a:rPr>
              <a:t>Childhood</a:t>
            </a:r>
            <a:r>
              <a:rPr lang="zh-TW" altLang="en-US">
                <a:latin typeface="Cambria"/>
                <a:ea typeface="微軟正黑體"/>
              </a:rPr>
              <a:t> </a:t>
            </a:r>
            <a:r>
              <a:rPr lang="en-US" altLang="zh-TW">
                <a:latin typeface="Cambria"/>
                <a:ea typeface="微軟正黑體"/>
              </a:rPr>
              <a:t>inoculations avoid the disease</a:t>
            </a:r>
            <a:r>
              <a:rPr lang="en-US" altLang="zh-TW">
                <a:latin typeface="微軟正黑體"/>
                <a:ea typeface="微軟正黑體"/>
              </a:rPr>
              <a:t> </a:t>
            </a:r>
            <a:endParaRPr lang="zh-TW">
              <a:latin typeface="Cambria"/>
              <a:ea typeface="微軟正黑體"/>
            </a:endParaRPr>
          </a:p>
          <a:p>
            <a:pPr marL="411480" lvl="1" indent="-205740"/>
            <a:endParaRPr lang="en-US" altLang="zh-TW">
              <a:latin typeface="微軟正黑體"/>
              <a:ea typeface="微軟正黑體"/>
            </a:endParaRPr>
          </a:p>
          <a:p>
            <a:pPr marL="205740" indent="-205740"/>
            <a:r>
              <a:rPr lang="zh-TW" altLang="en-US">
                <a:latin typeface="Cambria"/>
                <a:ea typeface="微軟正黑體"/>
              </a:rPr>
              <a:t>Life Style Functional Enhancement</a:t>
            </a:r>
          </a:p>
          <a:p>
            <a:pPr marL="411480" lvl="1" indent="-205740"/>
            <a:r>
              <a:rPr lang="zh-TW" altLang="en-US">
                <a:latin typeface="Cambria"/>
                <a:ea typeface="微軟正黑體"/>
              </a:rPr>
              <a:t>Exercise </a:t>
            </a:r>
          </a:p>
          <a:p>
            <a:pPr marL="411480" lvl="1" indent="-205740"/>
            <a:r>
              <a:rPr lang="en-US" altLang="zh-TW">
                <a:latin typeface="Cambria"/>
                <a:ea typeface="微軟正黑體"/>
              </a:rPr>
              <a:t>C</a:t>
            </a:r>
            <a:r>
              <a:rPr lang="zh-TW">
                <a:latin typeface="Cambria"/>
                <a:ea typeface="微軟正黑體"/>
              </a:rPr>
              <a:t>osmetic surgery</a:t>
            </a:r>
            <a:endParaRPr lang="zh-TW" altLang="en-US">
              <a:latin typeface="Cambria"/>
              <a:ea typeface="微軟正黑體"/>
            </a:endParaRPr>
          </a:p>
          <a:p>
            <a:pPr marL="411480" lvl="1" indent="-205740"/>
            <a:endParaRPr lang="en-US" altLang="zh-TW">
              <a:latin typeface="微軟正黑體"/>
              <a:ea typeface="微軟正黑體"/>
            </a:endParaRPr>
          </a:p>
          <a:p>
            <a:pPr marL="411480" lvl="1" indent="-205740"/>
            <a:endParaRPr lang="zh-TW" altLang="en-US">
              <a:latin typeface="Cambria"/>
              <a:ea typeface="微軟正黑體"/>
            </a:endParaRPr>
          </a:p>
          <a:p>
            <a:pPr marL="411480" lvl="1" indent="-205740"/>
            <a:endParaRPr lang="zh-TW" altLang="en-US">
              <a:latin typeface="Cambria"/>
              <a:ea typeface="微軟正黑體"/>
            </a:endParaRPr>
          </a:p>
          <a:p>
            <a:pPr marL="411480" lvl="1" indent="-205740"/>
            <a:endParaRPr lang="zh-TW" altLang="en-US">
              <a:latin typeface="Cambria"/>
              <a:ea typeface="微軟正黑體"/>
            </a:endParaRPr>
          </a:p>
        </p:txBody>
      </p:sp>
      <p:sp>
        <p:nvSpPr>
          <p:cNvPr id="5" name="頁尾版面配置區 4">
            <a:extLst>
              <a:ext uri="{FF2B5EF4-FFF2-40B4-BE49-F238E27FC236}">
                <a16:creationId xmlns:a16="http://schemas.microsoft.com/office/drawing/2014/main" id="{F8937AA9-7354-4588-8EB6-9B24A96766F2}"/>
              </a:ext>
            </a:extLst>
          </p:cNvPr>
          <p:cNvSpPr>
            <a:spLocks noGrp="1"/>
          </p:cNvSpPr>
          <p:nvPr>
            <p:ph type="ftr" sz="quarter" idx="11"/>
          </p:nvPr>
        </p:nvSpPr>
        <p:spPr/>
        <p:txBody>
          <a:bodyPr/>
          <a:lstStyle/>
          <a:p>
            <a:r>
              <a:rPr lang="sk-SK"/>
              <a:t>© 2019 Keith A. Pray</a:t>
            </a:r>
            <a:endParaRPr lang="en-US"/>
          </a:p>
        </p:txBody>
      </p:sp>
      <p:sp>
        <p:nvSpPr>
          <p:cNvPr id="6" name="投影片編號版面配置區 5">
            <a:extLst>
              <a:ext uri="{FF2B5EF4-FFF2-40B4-BE49-F238E27FC236}">
                <a16:creationId xmlns:a16="http://schemas.microsoft.com/office/drawing/2014/main" id="{5F37A88C-50CC-4B6A-960B-480BE3581D19}"/>
              </a:ext>
            </a:extLst>
          </p:cNvPr>
          <p:cNvSpPr>
            <a:spLocks noGrp="1"/>
          </p:cNvSpPr>
          <p:nvPr>
            <p:ph type="sldNum" sz="quarter" idx="12"/>
          </p:nvPr>
        </p:nvSpPr>
        <p:spPr/>
        <p:txBody>
          <a:bodyPr/>
          <a:lstStyle/>
          <a:p>
            <a:fld id="{A2A17EAB-8B51-5C40-8776-6683E51FA7A0}" type="slidenum">
              <a:rPr lang="en-US" smtClean="0"/>
              <a:t>6</a:t>
            </a:fld>
            <a:endParaRPr lang="en-US"/>
          </a:p>
        </p:txBody>
      </p:sp>
      <p:sp>
        <p:nvSpPr>
          <p:cNvPr id="8" name="文本框 6">
            <a:extLst>
              <a:ext uri="{FF2B5EF4-FFF2-40B4-BE49-F238E27FC236}">
                <a16:creationId xmlns:a16="http://schemas.microsoft.com/office/drawing/2014/main" id="{A4D096EC-8AFE-4FBE-BF2D-13B39E3816BE}"/>
              </a:ext>
            </a:extLst>
          </p:cNvPr>
          <p:cNvSpPr txBox="1"/>
          <p:nvPr/>
        </p:nvSpPr>
        <p:spPr>
          <a:xfrm>
            <a:off x="8695676" y="4811816"/>
            <a:ext cx="896645" cy="258532"/>
          </a:xfrm>
          <a:prstGeom prst="rect">
            <a:avLst/>
          </a:prstGeom>
          <a:noFill/>
        </p:spPr>
        <p:txBody>
          <a:bodyPr wrap="square" rtlCol="0" anchor="t">
            <a:spAutoFit/>
          </a:bodyPr>
          <a:lstStyle/>
          <a:p>
            <a:pPr>
              <a:lnSpc>
                <a:spcPct val="90000"/>
              </a:lnSpc>
            </a:pPr>
            <a:r>
              <a:rPr lang="en-US" altLang="zh-CN" sz="1200">
                <a:ea typeface="幼圆"/>
              </a:rPr>
              <a:t>[4]</a:t>
            </a:r>
            <a:endParaRPr lang="zh-CN" altLang="en-US" sz="1200"/>
          </a:p>
        </p:txBody>
      </p:sp>
    </p:spTree>
    <p:extLst>
      <p:ext uri="{BB962C8B-B14F-4D97-AF65-F5344CB8AC3E}">
        <p14:creationId xmlns:p14="http://schemas.microsoft.com/office/powerpoint/2010/main" val="1500077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39CAC00-EB92-4907-85CF-7D9F637FE24C}"/>
              </a:ext>
            </a:extLst>
          </p:cNvPr>
          <p:cNvSpPr>
            <a:spLocks noGrp="1"/>
          </p:cNvSpPr>
          <p:nvPr>
            <p:ph type="title"/>
          </p:nvPr>
        </p:nvSpPr>
        <p:spPr/>
        <p:txBody>
          <a:bodyPr/>
          <a:lstStyle/>
          <a:p>
            <a:r>
              <a:rPr lang="zh-TW">
                <a:latin typeface="Cambria"/>
                <a:ea typeface="微軟正黑體"/>
              </a:rPr>
              <a:t>Beyond Species-Typical Functioning</a:t>
            </a:r>
          </a:p>
        </p:txBody>
      </p:sp>
      <p:sp>
        <p:nvSpPr>
          <p:cNvPr id="3" name="內容版面配置區 2">
            <a:extLst>
              <a:ext uri="{FF2B5EF4-FFF2-40B4-BE49-F238E27FC236}">
                <a16:creationId xmlns:a16="http://schemas.microsoft.com/office/drawing/2014/main" id="{489DD056-7670-4CAC-AA1E-CCBA74E372C3}"/>
              </a:ext>
            </a:extLst>
          </p:cNvPr>
          <p:cNvSpPr>
            <a:spLocks noGrp="1"/>
          </p:cNvSpPr>
          <p:nvPr>
            <p:ph idx="1"/>
          </p:nvPr>
        </p:nvSpPr>
        <p:spPr>
          <a:xfrm>
            <a:off x="685800" y="1352551"/>
            <a:ext cx="7216775" cy="3352800"/>
          </a:xfrm>
        </p:spPr>
        <p:txBody>
          <a:bodyPr vert="horz" lIns="91436" tIns="45718" rIns="91436" bIns="45718" rtlCol="0" anchor="t">
            <a:normAutofit/>
          </a:bodyPr>
          <a:lstStyle/>
          <a:p>
            <a:pPr marL="205740" indent="-205740"/>
            <a:r>
              <a:rPr lang="en-US">
                <a:latin typeface="Cambria"/>
                <a:ea typeface="Cambria"/>
              </a:rPr>
              <a:t>It</a:t>
            </a:r>
            <a:r>
              <a:rPr lang="zh-TW" altLang="en-US">
                <a:latin typeface="Cambria"/>
                <a:ea typeface="微軟正黑體"/>
              </a:rPr>
              <a:t> </a:t>
            </a:r>
            <a:r>
              <a:rPr lang="en-US">
                <a:latin typeface="Cambria"/>
                <a:ea typeface="Cambria"/>
              </a:rPr>
              <a:t>is</a:t>
            </a:r>
            <a:r>
              <a:rPr lang="zh-TW" altLang="en-US">
                <a:latin typeface="Cambria"/>
                <a:ea typeface="微軟正黑體"/>
              </a:rPr>
              <a:t> </a:t>
            </a:r>
            <a:r>
              <a:rPr lang="en-US">
                <a:latin typeface="Cambria"/>
                <a:ea typeface="Cambria"/>
              </a:rPr>
              <a:t>uncontroversial</a:t>
            </a:r>
            <a:r>
              <a:rPr lang="zh-TW" altLang="en-US">
                <a:latin typeface="Cambria"/>
                <a:ea typeface="微軟正黑體"/>
              </a:rPr>
              <a:t> </a:t>
            </a:r>
            <a:r>
              <a:rPr lang="en-US">
                <a:latin typeface="Cambria"/>
                <a:ea typeface="Cambria"/>
              </a:rPr>
              <a:t>to</a:t>
            </a:r>
            <a:r>
              <a:rPr lang="zh-TW" altLang="en-US">
                <a:latin typeface="Cambria"/>
                <a:ea typeface="微軟正黑體"/>
              </a:rPr>
              <a:t> </a:t>
            </a:r>
            <a:r>
              <a:rPr lang="en-US">
                <a:latin typeface="Cambria"/>
                <a:ea typeface="Cambria"/>
              </a:rPr>
              <a:t>claim</a:t>
            </a:r>
            <a:r>
              <a:rPr lang="zh-TW" altLang="en-US">
                <a:latin typeface="Cambria"/>
                <a:ea typeface="微軟正黑體"/>
              </a:rPr>
              <a:t> </a:t>
            </a:r>
            <a:r>
              <a:rPr lang="en-US">
                <a:latin typeface="Cambria"/>
                <a:ea typeface="Cambria"/>
              </a:rPr>
              <a:t>that</a:t>
            </a:r>
            <a:r>
              <a:rPr lang="zh-TW" altLang="en-US">
                <a:latin typeface="Cambria"/>
                <a:ea typeface="微軟正黑體"/>
              </a:rPr>
              <a:t> </a:t>
            </a:r>
            <a:r>
              <a:rPr lang="en-US">
                <a:latin typeface="Cambria"/>
                <a:ea typeface="Cambria"/>
              </a:rPr>
              <a:t>there</a:t>
            </a:r>
            <a:r>
              <a:rPr lang="zh-TW" altLang="en-US">
                <a:latin typeface="Cambria"/>
                <a:ea typeface="微軟正黑體"/>
              </a:rPr>
              <a:t> </a:t>
            </a:r>
            <a:r>
              <a:rPr lang="en-US">
                <a:latin typeface="Cambria"/>
                <a:ea typeface="Cambria"/>
              </a:rPr>
              <a:t>are</a:t>
            </a:r>
            <a:r>
              <a:rPr lang="zh-TW" altLang="en-US">
                <a:latin typeface="Cambria"/>
                <a:ea typeface="微軟正黑體"/>
              </a:rPr>
              <a:t> </a:t>
            </a:r>
            <a:r>
              <a:rPr lang="en-US">
                <a:latin typeface="Cambria"/>
                <a:ea typeface="Cambria"/>
              </a:rPr>
              <a:t>good</a:t>
            </a:r>
            <a:r>
              <a:rPr lang="zh-TW" altLang="en-US">
                <a:latin typeface="Cambria"/>
                <a:ea typeface="微軟正黑體"/>
              </a:rPr>
              <a:t> </a:t>
            </a:r>
            <a:r>
              <a:rPr lang="en-US">
                <a:latin typeface="Cambria"/>
                <a:ea typeface="Cambria"/>
              </a:rPr>
              <a:t>reasons</a:t>
            </a:r>
            <a:r>
              <a:rPr lang="zh-TW" altLang="en-US">
                <a:latin typeface="Cambria"/>
                <a:ea typeface="微軟正黑體"/>
              </a:rPr>
              <a:t> </a:t>
            </a:r>
            <a:r>
              <a:rPr lang="en-US">
                <a:latin typeface="Cambria"/>
                <a:ea typeface="Cambria"/>
              </a:rPr>
              <a:t>for</a:t>
            </a:r>
            <a:r>
              <a:rPr lang="zh-TW" altLang="en-US">
                <a:latin typeface="Cambria"/>
                <a:ea typeface="微軟正黑體"/>
              </a:rPr>
              <a:t> </a:t>
            </a:r>
            <a:r>
              <a:rPr lang="en-US">
                <a:latin typeface="Cambria"/>
                <a:ea typeface="Cambria"/>
              </a:rPr>
              <a:t>why</a:t>
            </a:r>
            <a:r>
              <a:rPr lang="zh-TW" altLang="en-US">
                <a:latin typeface="Cambria"/>
                <a:ea typeface="微軟正黑體"/>
              </a:rPr>
              <a:t> </a:t>
            </a:r>
            <a:r>
              <a:rPr lang="en-US">
                <a:latin typeface="Cambria"/>
                <a:ea typeface="Cambria"/>
              </a:rPr>
              <a:t>human</a:t>
            </a:r>
            <a:r>
              <a:rPr lang="zh-TW" altLang="en-US">
                <a:latin typeface="Cambria"/>
                <a:ea typeface="微軟正黑體"/>
              </a:rPr>
              <a:t> </a:t>
            </a:r>
            <a:r>
              <a:rPr lang="en-US">
                <a:latin typeface="Cambria"/>
                <a:ea typeface="Cambria"/>
              </a:rPr>
              <a:t>beings</a:t>
            </a:r>
            <a:r>
              <a:rPr lang="zh-TW" altLang="en-US">
                <a:latin typeface="Cambria"/>
                <a:ea typeface="微軟正黑體"/>
              </a:rPr>
              <a:t> </a:t>
            </a:r>
            <a:r>
              <a:rPr lang="en-US">
                <a:latin typeface="Cambria"/>
                <a:ea typeface="Cambria"/>
              </a:rPr>
              <a:t>seek</a:t>
            </a:r>
            <a:r>
              <a:rPr lang="zh-TW" altLang="en-US">
                <a:latin typeface="Cambria"/>
                <a:ea typeface="微軟正黑體"/>
              </a:rPr>
              <a:t> </a:t>
            </a:r>
            <a:r>
              <a:rPr lang="en-US">
                <a:latin typeface="Cambria"/>
                <a:ea typeface="Cambria"/>
              </a:rPr>
              <a:t>to</a:t>
            </a:r>
            <a:r>
              <a:rPr lang="zh-TW" altLang="en-US">
                <a:latin typeface="Cambria"/>
                <a:ea typeface="微軟正黑體"/>
              </a:rPr>
              <a:t> </a:t>
            </a:r>
            <a:r>
              <a:rPr lang="en-US">
                <a:latin typeface="Cambria"/>
                <a:ea typeface="Cambria"/>
              </a:rPr>
              <a:t>enhance</a:t>
            </a:r>
            <a:r>
              <a:rPr lang="zh-TW" altLang="en-US">
                <a:latin typeface="Cambria"/>
                <a:ea typeface="微軟正黑體"/>
              </a:rPr>
              <a:t> </a:t>
            </a:r>
            <a:r>
              <a:rPr lang="en-US">
                <a:latin typeface="Cambria"/>
                <a:ea typeface="Cambria"/>
              </a:rPr>
              <a:t>themselves</a:t>
            </a:r>
            <a:r>
              <a:rPr lang="zh-TW" altLang="en-US">
                <a:latin typeface="Cambria"/>
                <a:ea typeface="微軟正黑體"/>
              </a:rPr>
              <a:t> </a:t>
            </a:r>
            <a:r>
              <a:rPr lang="en-US">
                <a:latin typeface="Cambria"/>
                <a:ea typeface="Cambria"/>
              </a:rPr>
              <a:t>throughout</a:t>
            </a:r>
            <a:r>
              <a:rPr lang="zh-TW" altLang="en-US">
                <a:latin typeface="Cambria"/>
                <a:ea typeface="微軟正黑體"/>
              </a:rPr>
              <a:t> </a:t>
            </a:r>
            <a:r>
              <a:rPr lang="en-US">
                <a:latin typeface="Cambria"/>
                <a:ea typeface="Cambria"/>
              </a:rPr>
              <a:t>their</a:t>
            </a:r>
            <a:r>
              <a:rPr lang="zh-TW" altLang="en-US">
                <a:latin typeface="Cambria"/>
                <a:ea typeface="微軟正黑體"/>
              </a:rPr>
              <a:t> </a:t>
            </a:r>
            <a:r>
              <a:rPr lang="en-US">
                <a:latin typeface="Cambria"/>
                <a:ea typeface="Cambria"/>
              </a:rPr>
              <a:t>lives.</a:t>
            </a:r>
            <a:endParaRPr lang="en-US" altLang="zh-TW">
              <a:latin typeface="Cambria"/>
              <a:ea typeface="微軟正黑體"/>
            </a:endParaRPr>
          </a:p>
          <a:p>
            <a:pPr marL="205740" indent="-205740"/>
            <a:endParaRPr lang="en-US">
              <a:latin typeface="Cambria"/>
              <a:ea typeface="微軟正黑體"/>
            </a:endParaRPr>
          </a:p>
          <a:p>
            <a:pPr marL="205740" indent="-205740"/>
            <a:r>
              <a:rPr lang="en-US" altLang="zh-TW">
                <a:latin typeface="Cambria"/>
                <a:ea typeface="微軟正黑體"/>
              </a:rPr>
              <a:t>M</a:t>
            </a:r>
            <a:r>
              <a:rPr lang="zh-TW">
                <a:latin typeface="Cambria"/>
                <a:ea typeface="微軟正黑體"/>
              </a:rPr>
              <a:t>orphological </a:t>
            </a:r>
            <a:r>
              <a:rPr lang="en-US" altLang="zh-TW">
                <a:latin typeface="Cambria"/>
                <a:ea typeface="微軟正黑體"/>
              </a:rPr>
              <a:t>F</a:t>
            </a:r>
            <a:r>
              <a:rPr lang="zh-TW">
                <a:latin typeface="Cambria"/>
                <a:ea typeface="微軟正黑體"/>
              </a:rPr>
              <a:t>reedom</a:t>
            </a:r>
            <a:endParaRPr lang="zh-TW" altLang="en-US" sz="1600">
              <a:latin typeface="Cambria"/>
              <a:ea typeface="微軟正黑體"/>
            </a:endParaRPr>
          </a:p>
          <a:p>
            <a:pPr marL="411480" lvl="1" indent="-205740"/>
            <a:r>
              <a:rPr lang="en-US" altLang="zh-TW" sz="1600">
                <a:latin typeface="Cambria"/>
                <a:ea typeface="微軟正黑體"/>
              </a:rPr>
              <a:t>Further</a:t>
            </a:r>
            <a:r>
              <a:rPr lang="zh-TW" altLang="en-US" sz="1600">
                <a:latin typeface="Cambria"/>
                <a:ea typeface="微軟正黑體"/>
              </a:rPr>
              <a:t> </a:t>
            </a:r>
            <a:r>
              <a:rPr lang="en-US" altLang="zh-TW" sz="1600">
                <a:latin typeface="Cambria"/>
                <a:ea typeface="微軟正黑體"/>
              </a:rPr>
              <a:t>that</a:t>
            </a:r>
            <a:r>
              <a:rPr lang="zh-TW" altLang="en-US" sz="1600">
                <a:latin typeface="Cambria"/>
                <a:ea typeface="微軟正黑體"/>
              </a:rPr>
              <a:t> </a:t>
            </a:r>
            <a:r>
              <a:rPr lang="en-US" altLang="zh-TW" sz="1600">
                <a:latin typeface="Cambria"/>
                <a:ea typeface="微軟正黑體"/>
              </a:rPr>
              <a:t>it</a:t>
            </a:r>
            <a:r>
              <a:rPr lang="zh-TW" altLang="en-US" sz="1600">
                <a:latin typeface="Cambria"/>
                <a:ea typeface="微軟正黑體"/>
              </a:rPr>
              <a:t> </a:t>
            </a:r>
            <a:r>
              <a:rPr lang="en-US" altLang="zh-TW" sz="1600">
                <a:latin typeface="Cambria"/>
                <a:ea typeface="微軟正黑體"/>
              </a:rPr>
              <a:t>should</a:t>
            </a:r>
            <a:r>
              <a:rPr lang="zh-TW" altLang="en-US" sz="1600">
                <a:latin typeface="Cambria"/>
                <a:ea typeface="微軟正黑體"/>
              </a:rPr>
              <a:t> </a:t>
            </a:r>
            <a:r>
              <a:rPr lang="en-US" altLang="zh-TW" sz="1600">
                <a:latin typeface="Cambria"/>
                <a:ea typeface="微軟正黑體"/>
              </a:rPr>
              <a:t>be</a:t>
            </a:r>
            <a:r>
              <a:rPr lang="zh-TW" altLang="en-US" sz="1600">
                <a:latin typeface="Cambria"/>
                <a:ea typeface="微軟正黑體"/>
              </a:rPr>
              <a:t> </a:t>
            </a:r>
            <a:r>
              <a:rPr lang="en-US" altLang="zh-TW" sz="1600">
                <a:latin typeface="Cambria"/>
                <a:ea typeface="微軟正黑體"/>
              </a:rPr>
              <a:t>a</a:t>
            </a:r>
            <a:r>
              <a:rPr lang="zh-TW" altLang="en-US" sz="1600">
                <a:latin typeface="Cambria"/>
                <a:ea typeface="微軟正黑體"/>
              </a:rPr>
              <a:t> </a:t>
            </a:r>
            <a:r>
              <a:rPr lang="en-US" altLang="zh-TW" sz="1600">
                <a:latin typeface="Cambria"/>
                <a:ea typeface="微軟正黑體"/>
              </a:rPr>
              <a:t>human</a:t>
            </a:r>
            <a:r>
              <a:rPr lang="zh-TW" altLang="en-US" sz="1600">
                <a:latin typeface="Cambria"/>
                <a:ea typeface="微軟正黑體"/>
              </a:rPr>
              <a:t> </a:t>
            </a:r>
            <a:r>
              <a:rPr lang="en-US" altLang="zh-TW" sz="1600">
                <a:latin typeface="Cambria"/>
                <a:ea typeface="微軟正黑體"/>
              </a:rPr>
              <a:t>right</a:t>
            </a:r>
            <a:r>
              <a:rPr lang="zh-TW" altLang="en-US" sz="1600">
                <a:latin typeface="Cambria"/>
                <a:ea typeface="微軟正黑體"/>
              </a:rPr>
              <a:t> </a:t>
            </a:r>
            <a:r>
              <a:rPr lang="en-US" altLang="zh-TW" sz="1600">
                <a:latin typeface="Cambria"/>
                <a:ea typeface="微軟正黑體"/>
              </a:rPr>
              <a:t>to</a:t>
            </a:r>
            <a:r>
              <a:rPr lang="zh-TW" altLang="en-US" sz="1600">
                <a:latin typeface="Cambria"/>
                <a:ea typeface="微軟正黑體"/>
              </a:rPr>
              <a:t> </a:t>
            </a:r>
            <a:r>
              <a:rPr lang="en-US" altLang="zh-TW" sz="1600">
                <a:latin typeface="Cambria"/>
                <a:ea typeface="微軟正黑體"/>
              </a:rPr>
              <a:t>enhance</a:t>
            </a:r>
            <a:r>
              <a:rPr lang="zh-TW" altLang="en-US" sz="1600">
                <a:latin typeface="Cambria"/>
                <a:ea typeface="微軟正黑體"/>
              </a:rPr>
              <a:t> </a:t>
            </a:r>
            <a:r>
              <a:rPr lang="en-US" altLang="zh-TW" sz="1600">
                <a:latin typeface="Cambria"/>
                <a:ea typeface="微軟正黑體"/>
              </a:rPr>
              <a:t>one</a:t>
            </a:r>
            <a:r>
              <a:rPr lang="zh-TW" altLang="en-US" sz="1600">
                <a:latin typeface="Cambria"/>
                <a:ea typeface="微軟正黑體"/>
              </a:rPr>
              <a:t>’</a:t>
            </a:r>
            <a:r>
              <a:rPr lang="en-US" altLang="zh-TW" sz="1600">
                <a:latin typeface="Cambria"/>
                <a:ea typeface="微軟正黑體"/>
              </a:rPr>
              <a:t>s</a:t>
            </a:r>
            <a:r>
              <a:rPr lang="zh-TW" altLang="en-US" sz="1600">
                <a:latin typeface="Cambria"/>
                <a:ea typeface="微軟正黑體"/>
              </a:rPr>
              <a:t> </a:t>
            </a:r>
            <a:r>
              <a:rPr lang="en-US" altLang="zh-TW" sz="1600">
                <a:latin typeface="Cambria"/>
                <a:ea typeface="微軟正黑體"/>
              </a:rPr>
              <a:t>biology,</a:t>
            </a:r>
            <a:r>
              <a:rPr lang="zh-TW" altLang="en-US" sz="1600">
                <a:latin typeface="Cambria"/>
                <a:ea typeface="微軟正黑體"/>
              </a:rPr>
              <a:t> </a:t>
            </a:r>
            <a:r>
              <a:rPr lang="en-US" altLang="zh-TW" sz="1600">
                <a:latin typeface="Cambria"/>
                <a:ea typeface="微軟正黑體"/>
              </a:rPr>
              <a:t>rather</a:t>
            </a:r>
            <a:r>
              <a:rPr lang="zh-TW" altLang="en-US" sz="1600">
                <a:latin typeface="Cambria"/>
                <a:ea typeface="微軟正黑體"/>
              </a:rPr>
              <a:t> </a:t>
            </a:r>
            <a:r>
              <a:rPr lang="en-US" altLang="zh-TW" sz="1600">
                <a:latin typeface="Cambria"/>
                <a:ea typeface="微軟正黑體"/>
              </a:rPr>
              <a:t>than</a:t>
            </a:r>
            <a:r>
              <a:rPr lang="zh-TW" altLang="en-US" sz="1600">
                <a:latin typeface="Cambria"/>
                <a:ea typeface="微軟正黑體"/>
              </a:rPr>
              <a:t> </a:t>
            </a:r>
            <a:r>
              <a:rPr lang="en-US" altLang="zh-TW" sz="1600">
                <a:latin typeface="Cambria"/>
                <a:ea typeface="微軟正黑體"/>
              </a:rPr>
              <a:t>something</a:t>
            </a:r>
            <a:r>
              <a:rPr lang="zh-TW" altLang="en-US" sz="1600">
                <a:latin typeface="Cambria"/>
                <a:ea typeface="微軟正黑體"/>
              </a:rPr>
              <a:t> </a:t>
            </a:r>
            <a:r>
              <a:rPr lang="en-US" altLang="zh-TW" sz="1600">
                <a:latin typeface="Cambria"/>
                <a:ea typeface="微軟正黑體"/>
              </a:rPr>
              <a:t>that</a:t>
            </a:r>
            <a:r>
              <a:rPr lang="zh-TW" altLang="en-US" sz="1600">
                <a:latin typeface="Cambria"/>
                <a:ea typeface="微軟正黑體"/>
              </a:rPr>
              <a:t> </a:t>
            </a:r>
            <a:r>
              <a:rPr lang="en-US" altLang="zh-TW" sz="1600">
                <a:latin typeface="Cambria"/>
                <a:ea typeface="微軟正黑體"/>
              </a:rPr>
              <a:t>the</a:t>
            </a:r>
            <a:r>
              <a:rPr lang="zh-TW" altLang="en-US" sz="1600">
                <a:latin typeface="Cambria"/>
                <a:ea typeface="微軟正黑體"/>
              </a:rPr>
              <a:t> </a:t>
            </a:r>
            <a:r>
              <a:rPr lang="en-US" altLang="zh-TW" sz="1600">
                <a:latin typeface="Cambria"/>
                <a:ea typeface="微軟正黑體"/>
              </a:rPr>
              <a:t>state</a:t>
            </a:r>
            <a:r>
              <a:rPr lang="zh-TW" altLang="en-US" sz="1600">
                <a:latin typeface="Cambria"/>
                <a:ea typeface="微軟正黑體"/>
              </a:rPr>
              <a:t> </a:t>
            </a:r>
            <a:r>
              <a:rPr lang="en-US" altLang="zh-TW" sz="1600">
                <a:latin typeface="Cambria"/>
                <a:ea typeface="微軟正黑體"/>
              </a:rPr>
              <a:t>should</a:t>
            </a:r>
            <a:r>
              <a:rPr lang="zh-TW" altLang="en-US" sz="1600">
                <a:latin typeface="Cambria"/>
                <a:ea typeface="微軟正黑體"/>
              </a:rPr>
              <a:t> </a:t>
            </a:r>
            <a:r>
              <a:rPr lang="en-US" altLang="zh-TW" sz="1600">
                <a:latin typeface="Cambria"/>
                <a:ea typeface="微軟正黑體"/>
              </a:rPr>
              <a:t>aim</a:t>
            </a:r>
            <a:r>
              <a:rPr lang="zh-TW" altLang="en-US" sz="1600">
                <a:latin typeface="Cambria"/>
                <a:ea typeface="微軟正黑體"/>
              </a:rPr>
              <a:t> </a:t>
            </a:r>
            <a:r>
              <a:rPr lang="en-US" altLang="zh-TW" sz="1600">
                <a:latin typeface="Cambria"/>
                <a:ea typeface="微軟正黑體"/>
              </a:rPr>
              <a:t>to</a:t>
            </a:r>
            <a:r>
              <a:rPr lang="zh-TW" altLang="en-US" sz="1600">
                <a:latin typeface="Cambria"/>
                <a:ea typeface="微軟正黑體"/>
              </a:rPr>
              <a:t> </a:t>
            </a:r>
            <a:r>
              <a:rPr lang="en-US" altLang="zh-TW" sz="1600">
                <a:latin typeface="Cambria"/>
                <a:ea typeface="微軟正黑體"/>
              </a:rPr>
              <a:t>restrict.</a:t>
            </a:r>
            <a:endParaRPr lang="zh-TW" sz="1600">
              <a:latin typeface="Cambria"/>
              <a:ea typeface="微軟正黑體"/>
            </a:endParaRPr>
          </a:p>
          <a:p>
            <a:pPr marL="491490" lvl="1" indent="-285750">
              <a:buFont typeface="Arial" pitchFamily="18" charset="0"/>
              <a:buChar char="•"/>
            </a:pPr>
            <a:endParaRPr lang="zh-TW" altLang="en-US">
              <a:latin typeface="微軟正黑體"/>
              <a:ea typeface="微軟正黑體"/>
            </a:endParaRPr>
          </a:p>
        </p:txBody>
      </p:sp>
      <p:sp>
        <p:nvSpPr>
          <p:cNvPr id="4" name="頁尾版面配置區 3">
            <a:extLst>
              <a:ext uri="{FF2B5EF4-FFF2-40B4-BE49-F238E27FC236}">
                <a16:creationId xmlns:a16="http://schemas.microsoft.com/office/drawing/2014/main" id="{19F3D94D-B6D7-42B3-9D26-4C263C237D2B}"/>
              </a:ext>
            </a:extLst>
          </p:cNvPr>
          <p:cNvSpPr>
            <a:spLocks noGrp="1"/>
          </p:cNvSpPr>
          <p:nvPr>
            <p:ph type="ftr" sz="quarter" idx="11"/>
          </p:nvPr>
        </p:nvSpPr>
        <p:spPr/>
        <p:txBody>
          <a:bodyPr/>
          <a:lstStyle/>
          <a:p>
            <a:r>
              <a:rPr lang="sk-SK"/>
              <a:t>© 2019 Keith A. Pray</a:t>
            </a:r>
            <a:endParaRPr lang="en-US"/>
          </a:p>
        </p:txBody>
      </p:sp>
      <p:sp>
        <p:nvSpPr>
          <p:cNvPr id="5" name="投影片編號版面配置區 4">
            <a:extLst>
              <a:ext uri="{FF2B5EF4-FFF2-40B4-BE49-F238E27FC236}">
                <a16:creationId xmlns:a16="http://schemas.microsoft.com/office/drawing/2014/main" id="{B583E8DC-7673-4FDC-88B7-15AA1D257019}"/>
              </a:ext>
            </a:extLst>
          </p:cNvPr>
          <p:cNvSpPr>
            <a:spLocks noGrp="1"/>
          </p:cNvSpPr>
          <p:nvPr>
            <p:ph type="sldNum" sz="quarter" idx="12"/>
          </p:nvPr>
        </p:nvSpPr>
        <p:spPr/>
        <p:txBody>
          <a:bodyPr/>
          <a:lstStyle/>
          <a:p>
            <a:fld id="{A2A17EAB-8B51-5C40-8776-6683E51FA7A0}" type="slidenum">
              <a:rPr lang="en-US" smtClean="0"/>
              <a:t>7</a:t>
            </a:fld>
            <a:endParaRPr lang="en-US"/>
          </a:p>
        </p:txBody>
      </p:sp>
      <p:sp>
        <p:nvSpPr>
          <p:cNvPr id="7" name="文本框 6">
            <a:extLst>
              <a:ext uri="{FF2B5EF4-FFF2-40B4-BE49-F238E27FC236}">
                <a16:creationId xmlns:a16="http://schemas.microsoft.com/office/drawing/2014/main" id="{3AEB7EA7-7294-424B-96B4-B8EFAFAE850F}"/>
              </a:ext>
            </a:extLst>
          </p:cNvPr>
          <p:cNvSpPr txBox="1"/>
          <p:nvPr/>
        </p:nvSpPr>
        <p:spPr>
          <a:xfrm>
            <a:off x="8695676" y="4811816"/>
            <a:ext cx="896645" cy="258532"/>
          </a:xfrm>
          <a:prstGeom prst="rect">
            <a:avLst/>
          </a:prstGeom>
          <a:noFill/>
        </p:spPr>
        <p:txBody>
          <a:bodyPr wrap="square" rtlCol="0" anchor="t">
            <a:spAutoFit/>
          </a:bodyPr>
          <a:lstStyle/>
          <a:p>
            <a:pPr>
              <a:lnSpc>
                <a:spcPct val="90000"/>
              </a:lnSpc>
            </a:pPr>
            <a:r>
              <a:rPr lang="en-US" altLang="zh-CN" sz="1200">
                <a:ea typeface="幼圆"/>
              </a:rPr>
              <a:t>[4]</a:t>
            </a:r>
            <a:endParaRPr lang="zh-CN" altLang="en-US" sz="1200"/>
          </a:p>
        </p:txBody>
      </p:sp>
    </p:spTree>
    <p:extLst>
      <p:ext uri="{BB962C8B-B14F-4D97-AF65-F5344CB8AC3E}">
        <p14:creationId xmlns:p14="http://schemas.microsoft.com/office/powerpoint/2010/main" val="2976769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A2B5C41-7DB6-4E44-A990-27F86C89F9B1}"/>
              </a:ext>
            </a:extLst>
          </p:cNvPr>
          <p:cNvSpPr>
            <a:spLocks noGrp="1"/>
          </p:cNvSpPr>
          <p:nvPr>
            <p:ph type="title"/>
          </p:nvPr>
        </p:nvSpPr>
        <p:spPr/>
        <p:txBody>
          <a:bodyPr/>
          <a:lstStyle/>
          <a:p>
            <a:r>
              <a:rPr lang="zh-TW" altLang="en-US">
                <a:ea typeface="微軟正黑體"/>
              </a:rPr>
              <a:t>Concerns</a:t>
            </a:r>
            <a:endParaRPr lang="zh-TW" altLang="en-US"/>
          </a:p>
        </p:txBody>
      </p:sp>
      <p:sp>
        <p:nvSpPr>
          <p:cNvPr id="3" name="內容版面配置區 2">
            <a:extLst>
              <a:ext uri="{FF2B5EF4-FFF2-40B4-BE49-F238E27FC236}">
                <a16:creationId xmlns:a16="http://schemas.microsoft.com/office/drawing/2014/main" id="{AF594238-9537-43CA-8ECE-4450B8DC1ED8}"/>
              </a:ext>
            </a:extLst>
          </p:cNvPr>
          <p:cNvSpPr>
            <a:spLocks noGrp="1"/>
          </p:cNvSpPr>
          <p:nvPr>
            <p:ph idx="1"/>
          </p:nvPr>
        </p:nvSpPr>
        <p:spPr/>
        <p:txBody>
          <a:bodyPr vert="horz" lIns="91436" tIns="45718" rIns="91436" bIns="45718" rtlCol="0" anchor="t">
            <a:normAutofit/>
          </a:bodyPr>
          <a:lstStyle/>
          <a:p>
            <a:pPr marL="205740" indent="-205740"/>
            <a:r>
              <a:rPr lang="zh-TW" altLang="en-US">
                <a:latin typeface="Cambria"/>
                <a:ea typeface="微軟正黑體"/>
              </a:rPr>
              <a:t>Fairness and Justice</a:t>
            </a:r>
          </a:p>
          <a:p>
            <a:pPr marL="411480" lvl="1" indent="-205740"/>
            <a:r>
              <a:rPr lang="en-US" altLang="zh-TW">
                <a:latin typeface="Cambria"/>
                <a:ea typeface="微軟正黑體"/>
              </a:rPr>
              <a:t>The prerequisite of Competition between enhanced humans and humans could be restricted</a:t>
            </a:r>
          </a:p>
          <a:p>
            <a:pPr marL="411480" lvl="1" indent="-205740"/>
            <a:endParaRPr lang="en-US" altLang="zh-TW">
              <a:latin typeface="Cambria"/>
              <a:ea typeface="微軟正黑體"/>
            </a:endParaRPr>
          </a:p>
          <a:p>
            <a:pPr marL="205740" indent="-205740"/>
            <a:r>
              <a:rPr lang="en-US" altLang="zh-TW">
                <a:latin typeface="Cambria"/>
                <a:ea typeface="微軟正黑體"/>
              </a:rPr>
              <a:t>Enhancement in military may undermine soldier's autonomy</a:t>
            </a:r>
            <a:endParaRPr lang="en-US" altLang="zh-TW">
              <a:ea typeface="微軟正黑體"/>
            </a:endParaRPr>
          </a:p>
          <a:p>
            <a:pPr marL="411480" lvl="1" indent="-205740"/>
            <a:r>
              <a:rPr lang="en-US">
                <a:latin typeface="Cambria"/>
                <a:ea typeface="Cambria"/>
              </a:rPr>
              <a:t>Military personnel operate within a context where there is an acceptance of diminished autonomy</a:t>
            </a:r>
            <a:endParaRPr lang="en-US" altLang="zh-TW">
              <a:latin typeface="Cambria"/>
              <a:ea typeface="微軟正黑體"/>
            </a:endParaRPr>
          </a:p>
          <a:p>
            <a:pPr marL="411480" lvl="1" indent="-205740">
              <a:buFont typeface="Cambria" pitchFamily="34" charset="0"/>
              <a:buChar char="–"/>
            </a:pPr>
            <a:r>
              <a:rPr lang="en-US" altLang="zh-TW">
                <a:latin typeface="Cambria"/>
                <a:ea typeface="微軟正黑體"/>
              </a:rPr>
              <a:t>The</a:t>
            </a:r>
            <a:r>
              <a:rPr lang="zh-TW" altLang="en-US">
                <a:latin typeface="Cambria"/>
                <a:ea typeface="微軟正黑體"/>
              </a:rPr>
              <a:t> </a:t>
            </a:r>
            <a:r>
              <a:rPr lang="en-US" altLang="zh-TW">
                <a:latin typeface="Cambria"/>
                <a:ea typeface="微軟正黑體"/>
              </a:rPr>
              <a:t>use</a:t>
            </a:r>
            <a:r>
              <a:rPr lang="zh-TW" altLang="en-US">
                <a:latin typeface="Cambria"/>
                <a:ea typeface="微軟正黑體"/>
              </a:rPr>
              <a:t> </a:t>
            </a:r>
            <a:r>
              <a:rPr lang="en-US" altLang="zh-TW">
                <a:latin typeface="Cambria"/>
                <a:ea typeface="微軟正黑體"/>
              </a:rPr>
              <a:t>of</a:t>
            </a:r>
            <a:r>
              <a:rPr lang="zh-TW" altLang="en-US">
                <a:latin typeface="Cambria"/>
                <a:ea typeface="微軟正黑體"/>
              </a:rPr>
              <a:t> </a:t>
            </a:r>
            <a:r>
              <a:rPr lang="en-US" altLang="zh-TW">
                <a:latin typeface="Cambria"/>
                <a:ea typeface="微軟正黑體"/>
              </a:rPr>
              <a:t>drugs</a:t>
            </a:r>
            <a:r>
              <a:rPr lang="zh-TW" altLang="en-US">
                <a:latin typeface="Cambria"/>
                <a:ea typeface="微軟正黑體"/>
              </a:rPr>
              <a:t> </a:t>
            </a:r>
            <a:r>
              <a:rPr lang="en-US" altLang="zh-TW">
                <a:latin typeface="Cambria"/>
                <a:ea typeface="微軟正黑體"/>
              </a:rPr>
              <a:t>that</a:t>
            </a:r>
            <a:r>
              <a:rPr lang="zh-TW" altLang="en-US">
                <a:latin typeface="Cambria"/>
                <a:ea typeface="微軟正黑體"/>
              </a:rPr>
              <a:t> </a:t>
            </a:r>
            <a:r>
              <a:rPr lang="en-US" altLang="zh-TW">
                <a:latin typeface="Cambria"/>
                <a:ea typeface="微軟正黑體"/>
              </a:rPr>
              <a:t>would</a:t>
            </a:r>
            <a:r>
              <a:rPr lang="zh-TW" altLang="en-US">
                <a:latin typeface="Cambria"/>
                <a:ea typeface="微軟正黑體"/>
              </a:rPr>
              <a:t> </a:t>
            </a:r>
            <a:r>
              <a:rPr lang="en-US" altLang="zh-TW">
                <a:latin typeface="Cambria"/>
                <a:ea typeface="微軟正黑體"/>
              </a:rPr>
              <a:t>otherwise</a:t>
            </a:r>
            <a:r>
              <a:rPr lang="zh-TW" altLang="en-US">
                <a:latin typeface="Cambria"/>
                <a:ea typeface="微軟正黑體"/>
              </a:rPr>
              <a:t> </a:t>
            </a:r>
            <a:r>
              <a:rPr lang="en-US" altLang="zh-TW">
                <a:latin typeface="Cambria"/>
                <a:ea typeface="微軟正黑體"/>
              </a:rPr>
              <a:t>be</a:t>
            </a:r>
            <a:r>
              <a:rPr lang="zh-TW" altLang="en-US">
                <a:latin typeface="Cambria"/>
                <a:ea typeface="微軟正黑體"/>
              </a:rPr>
              <a:t> </a:t>
            </a:r>
            <a:r>
              <a:rPr lang="en-US" altLang="zh-TW">
                <a:latin typeface="Cambria"/>
                <a:ea typeface="微軟正黑體"/>
              </a:rPr>
              <a:t>unethical</a:t>
            </a:r>
            <a:r>
              <a:rPr lang="zh-TW" altLang="en-US">
                <a:latin typeface="Cambria"/>
                <a:ea typeface="微軟正黑體"/>
              </a:rPr>
              <a:t> </a:t>
            </a:r>
            <a:r>
              <a:rPr lang="en-US" altLang="zh-TW">
                <a:latin typeface="Cambria"/>
                <a:ea typeface="微軟正黑體"/>
              </a:rPr>
              <a:t>to</a:t>
            </a:r>
            <a:r>
              <a:rPr lang="zh-TW" altLang="en-US">
                <a:latin typeface="Cambria"/>
                <a:ea typeface="微軟正黑體"/>
              </a:rPr>
              <a:t> </a:t>
            </a:r>
            <a:r>
              <a:rPr lang="en-US" altLang="zh-TW">
                <a:latin typeface="Cambria"/>
                <a:ea typeface="微軟正黑體"/>
              </a:rPr>
              <a:t>give</a:t>
            </a:r>
            <a:r>
              <a:rPr lang="zh-TW" altLang="en-US">
                <a:latin typeface="Cambria"/>
                <a:ea typeface="微軟正黑體"/>
              </a:rPr>
              <a:t> </a:t>
            </a:r>
            <a:r>
              <a:rPr lang="en-US" altLang="zh-TW">
                <a:latin typeface="Cambria"/>
                <a:ea typeface="微軟正黑體"/>
              </a:rPr>
              <a:t>to</a:t>
            </a:r>
            <a:r>
              <a:rPr lang="zh-TW" altLang="en-US">
                <a:latin typeface="Cambria"/>
                <a:ea typeface="微軟正黑體"/>
              </a:rPr>
              <a:t> </a:t>
            </a:r>
            <a:r>
              <a:rPr lang="en-US" altLang="zh-TW">
                <a:latin typeface="Cambria"/>
                <a:ea typeface="微軟正黑體"/>
              </a:rPr>
              <a:t>a</a:t>
            </a:r>
            <a:r>
              <a:rPr lang="zh-TW" altLang="en-US">
                <a:latin typeface="Cambria"/>
                <a:ea typeface="微軟正黑體"/>
              </a:rPr>
              <a:t> </a:t>
            </a:r>
            <a:r>
              <a:rPr lang="en-US" altLang="zh-TW">
                <a:latin typeface="Cambria"/>
                <a:ea typeface="微軟正黑體"/>
              </a:rPr>
              <a:t>healthy</a:t>
            </a:r>
            <a:r>
              <a:rPr lang="zh-TW" altLang="en-US">
                <a:latin typeface="Cambria"/>
                <a:ea typeface="微軟正黑體"/>
              </a:rPr>
              <a:t> </a:t>
            </a:r>
            <a:r>
              <a:rPr lang="en-US" altLang="zh-TW">
                <a:latin typeface="Cambria"/>
                <a:ea typeface="微軟正黑體"/>
              </a:rPr>
              <a:t>subject</a:t>
            </a:r>
            <a:r>
              <a:rPr lang="zh-TW" altLang="en-US">
                <a:latin typeface="Cambria"/>
                <a:ea typeface="微軟正黑體"/>
              </a:rPr>
              <a:t> </a:t>
            </a:r>
            <a:r>
              <a:rPr lang="en-US" altLang="zh-TW">
                <a:latin typeface="Cambria"/>
                <a:ea typeface="微軟正黑體"/>
              </a:rPr>
              <a:t>may</a:t>
            </a:r>
            <a:r>
              <a:rPr lang="zh-TW" altLang="en-US">
                <a:latin typeface="Cambria"/>
                <a:ea typeface="微軟正黑體"/>
              </a:rPr>
              <a:t> </a:t>
            </a:r>
            <a:r>
              <a:rPr lang="en-US" altLang="zh-TW">
                <a:latin typeface="Cambria"/>
                <a:ea typeface="微軟正黑體"/>
              </a:rPr>
              <a:t>be</a:t>
            </a:r>
            <a:r>
              <a:rPr lang="zh-TW" altLang="en-US">
                <a:latin typeface="Cambria"/>
                <a:ea typeface="微軟正黑體"/>
              </a:rPr>
              <a:t> </a:t>
            </a:r>
            <a:r>
              <a:rPr lang="en-US" altLang="zh-TW">
                <a:latin typeface="Cambria"/>
                <a:ea typeface="微軟正黑體"/>
              </a:rPr>
              <a:t>life-saving</a:t>
            </a:r>
            <a:r>
              <a:rPr lang="zh-TW" altLang="en-US">
                <a:latin typeface="Cambria"/>
                <a:ea typeface="微軟正黑體"/>
              </a:rPr>
              <a:t> </a:t>
            </a:r>
            <a:r>
              <a:rPr lang="en-US" altLang="zh-TW">
                <a:latin typeface="Cambria"/>
                <a:ea typeface="微軟正黑體"/>
              </a:rPr>
              <a:t>in</a:t>
            </a:r>
            <a:r>
              <a:rPr lang="zh-TW" altLang="en-US">
                <a:latin typeface="Cambria"/>
                <a:ea typeface="微軟正黑體"/>
              </a:rPr>
              <a:t> </a:t>
            </a:r>
            <a:r>
              <a:rPr lang="en-US" altLang="zh-TW">
                <a:latin typeface="Cambria"/>
                <a:ea typeface="微軟正黑體"/>
              </a:rPr>
              <a:t>a</a:t>
            </a:r>
            <a:r>
              <a:rPr lang="zh-TW" altLang="en-US">
                <a:latin typeface="Cambria"/>
                <a:ea typeface="微軟正黑體"/>
              </a:rPr>
              <a:t> </a:t>
            </a:r>
            <a:r>
              <a:rPr lang="en-US" altLang="zh-TW">
                <a:latin typeface="Cambria"/>
                <a:ea typeface="微軟正黑體"/>
              </a:rPr>
              <a:t>military</a:t>
            </a:r>
            <a:r>
              <a:rPr lang="zh-TW" altLang="en-US">
                <a:latin typeface="Cambria"/>
                <a:ea typeface="微軟正黑體"/>
              </a:rPr>
              <a:t> </a:t>
            </a:r>
            <a:r>
              <a:rPr lang="en-US" altLang="zh-TW">
                <a:latin typeface="Cambria"/>
                <a:ea typeface="微軟正黑體"/>
              </a:rPr>
              <a:t>context</a:t>
            </a:r>
            <a:endParaRPr lang="zh-TW">
              <a:latin typeface="Cambria"/>
              <a:ea typeface="微軟正黑體"/>
            </a:endParaRPr>
          </a:p>
        </p:txBody>
      </p:sp>
      <p:sp>
        <p:nvSpPr>
          <p:cNvPr id="4" name="頁尾版面配置區 3">
            <a:extLst>
              <a:ext uri="{FF2B5EF4-FFF2-40B4-BE49-F238E27FC236}">
                <a16:creationId xmlns:a16="http://schemas.microsoft.com/office/drawing/2014/main" id="{4A7718D9-ECEA-491D-9650-3F60AE709468}"/>
              </a:ext>
            </a:extLst>
          </p:cNvPr>
          <p:cNvSpPr>
            <a:spLocks noGrp="1"/>
          </p:cNvSpPr>
          <p:nvPr>
            <p:ph type="ftr" sz="quarter" idx="11"/>
          </p:nvPr>
        </p:nvSpPr>
        <p:spPr/>
        <p:txBody>
          <a:bodyPr/>
          <a:lstStyle/>
          <a:p>
            <a:r>
              <a:rPr lang="sk-SK"/>
              <a:t>© 2019 Keith A. Pray</a:t>
            </a:r>
            <a:endParaRPr lang="en-US"/>
          </a:p>
        </p:txBody>
      </p:sp>
      <p:sp>
        <p:nvSpPr>
          <p:cNvPr id="5" name="投影片編號版面配置區 4">
            <a:extLst>
              <a:ext uri="{FF2B5EF4-FFF2-40B4-BE49-F238E27FC236}">
                <a16:creationId xmlns:a16="http://schemas.microsoft.com/office/drawing/2014/main" id="{41A7BC2E-7474-4E95-BDB6-E044830BF44D}"/>
              </a:ext>
            </a:extLst>
          </p:cNvPr>
          <p:cNvSpPr>
            <a:spLocks noGrp="1"/>
          </p:cNvSpPr>
          <p:nvPr>
            <p:ph type="sldNum" sz="quarter" idx="12"/>
          </p:nvPr>
        </p:nvSpPr>
        <p:spPr/>
        <p:txBody>
          <a:bodyPr/>
          <a:lstStyle/>
          <a:p>
            <a:fld id="{A2A17EAB-8B51-5C40-8776-6683E51FA7A0}" type="slidenum">
              <a:rPr lang="en-US" smtClean="0"/>
              <a:t>8</a:t>
            </a:fld>
            <a:endParaRPr lang="en-US"/>
          </a:p>
        </p:txBody>
      </p:sp>
      <p:sp>
        <p:nvSpPr>
          <p:cNvPr id="7" name="文本框 6">
            <a:extLst>
              <a:ext uri="{FF2B5EF4-FFF2-40B4-BE49-F238E27FC236}">
                <a16:creationId xmlns:a16="http://schemas.microsoft.com/office/drawing/2014/main" id="{D4DD06EF-DF1E-401B-B825-CEC375B0D846}"/>
              </a:ext>
            </a:extLst>
          </p:cNvPr>
          <p:cNvSpPr txBox="1"/>
          <p:nvPr/>
        </p:nvSpPr>
        <p:spPr>
          <a:xfrm>
            <a:off x="8695676" y="4811816"/>
            <a:ext cx="896645" cy="258532"/>
          </a:xfrm>
          <a:prstGeom prst="rect">
            <a:avLst/>
          </a:prstGeom>
          <a:noFill/>
        </p:spPr>
        <p:txBody>
          <a:bodyPr wrap="square" rtlCol="0" anchor="t">
            <a:spAutoFit/>
          </a:bodyPr>
          <a:lstStyle/>
          <a:p>
            <a:pPr>
              <a:lnSpc>
                <a:spcPct val="90000"/>
              </a:lnSpc>
            </a:pPr>
            <a:r>
              <a:rPr lang="en-US" altLang="zh-CN" sz="1200">
                <a:ea typeface="幼圆"/>
              </a:rPr>
              <a:t>[4]</a:t>
            </a:r>
            <a:endParaRPr lang="zh-CN" altLang="en-US" sz="1200"/>
          </a:p>
        </p:txBody>
      </p:sp>
    </p:spTree>
    <p:extLst>
      <p:ext uri="{BB962C8B-B14F-4D97-AF65-F5344CB8AC3E}">
        <p14:creationId xmlns:p14="http://schemas.microsoft.com/office/powerpoint/2010/main" val="646674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31C76F-010B-4F23-98FC-3B9B44B5AD6B}"/>
              </a:ext>
            </a:extLst>
          </p:cNvPr>
          <p:cNvSpPr>
            <a:spLocks noGrp="1"/>
          </p:cNvSpPr>
          <p:nvPr>
            <p:ph type="title"/>
          </p:nvPr>
        </p:nvSpPr>
        <p:spPr/>
        <p:txBody>
          <a:bodyPr/>
          <a:lstStyle/>
          <a:p>
            <a:r>
              <a:rPr lang="zh-CN" altLang="en-US">
                <a:ea typeface="幼圆"/>
              </a:rPr>
              <a:t>Cyborgs should have human rights</a:t>
            </a:r>
            <a:endParaRPr lang="zh-CN" altLang="en-US"/>
          </a:p>
        </p:txBody>
      </p:sp>
      <p:sp>
        <p:nvSpPr>
          <p:cNvPr id="3" name="内容占位符 2">
            <a:extLst>
              <a:ext uri="{FF2B5EF4-FFF2-40B4-BE49-F238E27FC236}">
                <a16:creationId xmlns:a16="http://schemas.microsoft.com/office/drawing/2014/main" id="{3504669C-AED6-4FFB-A705-EF5B2B2C6FF4}"/>
              </a:ext>
            </a:extLst>
          </p:cNvPr>
          <p:cNvSpPr>
            <a:spLocks noGrp="1"/>
          </p:cNvSpPr>
          <p:nvPr>
            <p:ph sz="half" idx="1"/>
          </p:nvPr>
        </p:nvSpPr>
        <p:spPr/>
        <p:txBody>
          <a:bodyPr vert="horz" lIns="91436" tIns="45718" rIns="91436" bIns="45718" rtlCol="0" anchor="t">
            <a:normAutofit/>
          </a:bodyPr>
          <a:lstStyle/>
          <a:p>
            <a:pPr marL="205740" indent="-205740"/>
            <a:r>
              <a:rPr lang="en-US" altLang="zh-CN">
                <a:ea typeface="Cambria"/>
              </a:rPr>
              <a:t>A futuristic combination of man and metal.</a:t>
            </a:r>
          </a:p>
          <a:p>
            <a:pPr marL="205740" indent="-205740"/>
            <a:r>
              <a:rPr lang="en-US" altLang="zh-CN">
                <a:latin typeface="Cambria"/>
                <a:ea typeface="Cambria"/>
              </a:rPr>
              <a:t>person whose physical abilities are extended beyond normal human </a:t>
            </a:r>
            <a:r>
              <a:rPr lang="en-US">
                <a:latin typeface="Cambria"/>
                <a:ea typeface="Cambria"/>
              </a:rPr>
              <a:t>limitations </a:t>
            </a:r>
            <a:r>
              <a:rPr lang="en-US" altLang="zh-CN">
                <a:latin typeface="Cambria"/>
                <a:ea typeface="Cambria"/>
              </a:rPr>
              <a:t>by</a:t>
            </a:r>
            <a:r>
              <a:rPr lang="en-US">
                <a:latin typeface="Cambria"/>
                <a:ea typeface="Cambria"/>
              </a:rPr>
              <a:t> </a:t>
            </a:r>
            <a:r>
              <a:rPr lang="en-US" altLang="zh-CN">
                <a:latin typeface="Cambria"/>
                <a:ea typeface="Cambria"/>
              </a:rPr>
              <a:t>mechanical </a:t>
            </a:r>
            <a:r>
              <a:rPr lang="en-US">
                <a:latin typeface="Cambria"/>
                <a:ea typeface="Cambria"/>
              </a:rPr>
              <a:t>elements </a:t>
            </a:r>
            <a:r>
              <a:rPr lang="en-US" altLang="zh-CN">
                <a:latin typeface="Cambria"/>
                <a:ea typeface="Cambria"/>
              </a:rPr>
              <a:t>built </a:t>
            </a:r>
            <a:r>
              <a:rPr lang="en-US">
                <a:latin typeface="Cambria"/>
                <a:ea typeface="Cambria"/>
              </a:rPr>
              <a:t>into the body.</a:t>
            </a:r>
            <a:endParaRPr lang="en-US" altLang="zh-CN"/>
          </a:p>
          <a:p>
            <a:pPr marL="205740" indent="-205740"/>
            <a:r>
              <a:rPr lang="en-US" altLang="zh-CN">
                <a:latin typeface="Cambria"/>
                <a:ea typeface="Cambria"/>
              </a:rPr>
              <a:t>Major, the main character, had only biological brain, but the rest of her other body was robotized</a:t>
            </a:r>
          </a:p>
          <a:p>
            <a:pPr marL="0" indent="0">
              <a:buNone/>
            </a:pPr>
            <a:endParaRPr lang="zh-CN">
              <a:latin typeface="幼圆"/>
              <a:ea typeface="幼圆"/>
            </a:endParaRPr>
          </a:p>
          <a:p>
            <a:pPr marL="205740" indent="-205740"/>
            <a:endParaRPr lang="zh-CN" altLang="en-US">
              <a:latin typeface="Cambria"/>
              <a:ea typeface="幼圆"/>
            </a:endParaRPr>
          </a:p>
          <a:p>
            <a:pPr marL="0" indent="0">
              <a:buNone/>
            </a:pPr>
            <a:endParaRPr lang="zh-CN">
              <a:latin typeface="幼圆"/>
              <a:ea typeface="幼圆"/>
            </a:endParaRPr>
          </a:p>
          <a:p>
            <a:pPr marL="0" indent="0">
              <a:buNone/>
            </a:pPr>
            <a:endParaRPr lang="zh-CN">
              <a:latin typeface="幼圆"/>
              <a:ea typeface="幼圆"/>
            </a:endParaRPr>
          </a:p>
          <a:p>
            <a:pPr marL="205740" indent="-205740"/>
            <a:endParaRPr lang="zh-CN" altLang="en-US">
              <a:ea typeface="幼圆"/>
            </a:endParaRPr>
          </a:p>
        </p:txBody>
      </p:sp>
      <p:pic>
        <p:nvPicPr>
          <p:cNvPr id="7" name="图片 7" descr="图片包含 墙壁, 室内&#10;&#10;已生成高可信度的说明">
            <a:extLst>
              <a:ext uri="{FF2B5EF4-FFF2-40B4-BE49-F238E27FC236}">
                <a16:creationId xmlns:a16="http://schemas.microsoft.com/office/drawing/2014/main" id="{884C67F7-85F5-4C50-9ABA-5C5CD522187C}"/>
              </a:ext>
            </a:extLst>
          </p:cNvPr>
          <p:cNvPicPr>
            <a:picLocks noGrp="1" noChangeAspect="1"/>
          </p:cNvPicPr>
          <p:nvPr>
            <p:ph sz="half" idx="2"/>
          </p:nvPr>
        </p:nvPicPr>
        <p:blipFill>
          <a:blip r:embed="rId3"/>
          <a:stretch>
            <a:fillRect/>
          </a:stretch>
        </p:blipFill>
        <p:spPr>
          <a:xfrm>
            <a:off x="4887686" y="1771033"/>
            <a:ext cx="4066203" cy="2002650"/>
          </a:xfrm>
          <a:prstGeom prst="rect">
            <a:avLst/>
          </a:prstGeom>
        </p:spPr>
      </p:pic>
      <p:sp>
        <p:nvSpPr>
          <p:cNvPr id="5" name="页脚占位符 4">
            <a:extLst>
              <a:ext uri="{FF2B5EF4-FFF2-40B4-BE49-F238E27FC236}">
                <a16:creationId xmlns:a16="http://schemas.microsoft.com/office/drawing/2014/main" id="{878FEF6E-4694-4F63-83D6-036E35F65345}"/>
              </a:ext>
            </a:extLst>
          </p:cNvPr>
          <p:cNvSpPr>
            <a:spLocks noGrp="1"/>
          </p:cNvSpPr>
          <p:nvPr>
            <p:ph type="ftr" sz="quarter" idx="11"/>
          </p:nvPr>
        </p:nvSpPr>
        <p:spPr/>
        <p:txBody>
          <a:bodyPr/>
          <a:lstStyle/>
          <a:p>
            <a:r>
              <a:rPr lang="sk-SK"/>
              <a:t>© 2019 Keith A. Pray</a:t>
            </a:r>
            <a:endParaRPr lang="en-US"/>
          </a:p>
        </p:txBody>
      </p:sp>
      <p:sp>
        <p:nvSpPr>
          <p:cNvPr id="6" name="灯片编号占位符 5">
            <a:extLst>
              <a:ext uri="{FF2B5EF4-FFF2-40B4-BE49-F238E27FC236}">
                <a16:creationId xmlns:a16="http://schemas.microsoft.com/office/drawing/2014/main" id="{A030C09A-8F20-4979-82B1-C79D742E7C49}"/>
              </a:ext>
            </a:extLst>
          </p:cNvPr>
          <p:cNvSpPr>
            <a:spLocks noGrp="1"/>
          </p:cNvSpPr>
          <p:nvPr>
            <p:ph type="sldNum" sz="quarter" idx="12"/>
          </p:nvPr>
        </p:nvSpPr>
        <p:spPr/>
        <p:txBody>
          <a:bodyPr/>
          <a:lstStyle/>
          <a:p>
            <a:fld id="{A2A17EAB-8B51-5C40-8776-6683E51FA7A0}" type="slidenum">
              <a:rPr lang="en-US" smtClean="0"/>
              <a:t>9</a:t>
            </a:fld>
            <a:endParaRPr lang="en-US"/>
          </a:p>
        </p:txBody>
      </p:sp>
      <p:sp>
        <p:nvSpPr>
          <p:cNvPr id="10" name="文本框 9">
            <a:extLst>
              <a:ext uri="{FF2B5EF4-FFF2-40B4-BE49-F238E27FC236}">
                <a16:creationId xmlns:a16="http://schemas.microsoft.com/office/drawing/2014/main" id="{88A9C164-A1AA-4B82-87CA-ECF04FFA6E8D}"/>
              </a:ext>
            </a:extLst>
          </p:cNvPr>
          <p:cNvSpPr txBox="1"/>
          <p:nvPr/>
        </p:nvSpPr>
        <p:spPr>
          <a:xfrm>
            <a:off x="8695677" y="4811816"/>
            <a:ext cx="896645" cy="258532"/>
          </a:xfrm>
          <a:prstGeom prst="rect">
            <a:avLst/>
          </a:prstGeom>
          <a:noFill/>
        </p:spPr>
        <p:txBody>
          <a:bodyPr wrap="square" rtlCol="0">
            <a:spAutoFit/>
          </a:bodyPr>
          <a:lstStyle/>
          <a:p>
            <a:pPr>
              <a:lnSpc>
                <a:spcPct val="90000"/>
              </a:lnSpc>
            </a:pPr>
            <a:r>
              <a:rPr lang="en-US" altLang="zh-CN" sz="1200"/>
              <a:t>[3]</a:t>
            </a:r>
            <a:endParaRPr lang="zh-CN" altLang="en-US" sz="1200"/>
          </a:p>
        </p:txBody>
      </p:sp>
    </p:spTree>
    <p:extLst>
      <p:ext uri="{BB962C8B-B14F-4D97-AF65-F5344CB8AC3E}">
        <p14:creationId xmlns:p14="http://schemas.microsoft.com/office/powerpoint/2010/main" val="2979713339"/>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Application>Microsoft Office PowerPoint</Application>
  <PresentationFormat>On-screen Show (16:9)</PresentationFormat>
  <Slides>12</Slides>
  <Notes>9</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Red Radial 16x9</vt:lpstr>
      <vt:lpstr>Ghost In the shell</vt:lpstr>
      <vt:lpstr>Movie Plot</vt:lpstr>
      <vt:lpstr>Computing Technologies</vt:lpstr>
      <vt:lpstr>Conclusions</vt:lpstr>
      <vt:lpstr>Enhancement</vt:lpstr>
      <vt:lpstr>Health Related and Life Style Functional</vt:lpstr>
      <vt:lpstr>Beyond Species-Typical Functioning</vt:lpstr>
      <vt:lpstr>Concerns</vt:lpstr>
      <vt:lpstr>Cyborgs should have human rights</vt:lpstr>
      <vt:lpstr>From company's view</vt:lpstr>
      <vt:lpstr>From Major's(cyborg) view</vt:lpstr>
      <vt:lpstr>References</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revision>58</cp:revision>
  <dcterms:created xsi:type="dcterms:W3CDTF">2014-08-25T02:19:16Z</dcterms:created>
  <dcterms:modified xsi:type="dcterms:W3CDTF">2019-04-23T17:19:00Z</dcterms:modified>
</cp:coreProperties>
</file>