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handoutMasterIdLst>
    <p:handoutMasterId r:id="rId23"/>
  </p:handoutMasterIdLst>
  <p:sldIdLst>
    <p:sldId id="256" r:id="rId2"/>
    <p:sldId id="608" r:id="rId3"/>
    <p:sldId id="272" r:id="rId4"/>
    <p:sldId id="611" r:id="rId5"/>
    <p:sldId id="276" r:id="rId6"/>
    <p:sldId id="268" r:id="rId7"/>
    <p:sldId id="273" r:id="rId8"/>
    <p:sldId id="274" r:id="rId9"/>
    <p:sldId id="275" r:id="rId10"/>
    <p:sldId id="612" r:id="rId11"/>
    <p:sldId id="278" r:id="rId12"/>
    <p:sldId id="613" r:id="rId13"/>
    <p:sldId id="277" r:id="rId14"/>
    <p:sldId id="614" r:id="rId15"/>
    <p:sldId id="267" r:id="rId16"/>
    <p:sldId id="271" r:id="rId17"/>
    <p:sldId id="609" r:id="rId18"/>
    <p:sldId id="610" r:id="rId19"/>
    <p:sldId id="269" r:id="rId20"/>
    <p:sldId id="270" r:id="rId21"/>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98F9A86-2207-8D41-84E7-02269C5F353F}">
          <p14:sldIdLst>
            <p14:sldId id="256"/>
            <p14:sldId id="608"/>
            <p14:sldId id="272"/>
          </p14:sldIdLst>
        </p14:section>
        <p14:section name="Students" id="{98A4CB69-D533-B044-959E-70CE1E65BA60}">
          <p14:sldIdLst>
            <p14:sldId id="611"/>
            <p14:sldId id="276"/>
            <p14:sldId id="268"/>
            <p14:sldId id="273"/>
            <p14:sldId id="274"/>
            <p14:sldId id="275"/>
            <p14:sldId id="612"/>
            <p14:sldId id="278"/>
            <p14:sldId id="613"/>
            <p14:sldId id="277"/>
            <p14:sldId id="614"/>
            <p14:sldId id="267"/>
          </p14:sldIdLst>
        </p14:section>
        <p14:section name="Common" id="{52F535B8-693D-D148-93BE-0078B2A61C27}">
          <p14:sldIdLst>
            <p14:sldId id="271"/>
            <p14:sldId id="609"/>
            <p14:sldId id="610"/>
            <p14:sldId id="269"/>
            <p14:sldId id="27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53" autoAdjust="0"/>
    <p:restoredTop sz="74725" autoAdjust="0"/>
  </p:normalViewPr>
  <p:slideViewPr>
    <p:cSldViewPr snapToGrid="0" snapToObjects="1">
      <p:cViewPr varScale="1">
        <p:scale>
          <a:sx n="124" d="100"/>
          <a:sy n="124" d="100"/>
        </p:scale>
        <p:origin x="432" y="19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10/4/18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10/4/18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aseline="0" dirty="0">
                <a:latin typeface="Arial" pitchFamily="-109" charset="0"/>
                <a:ea typeface="ＭＳ Ｐゴシック" pitchFamily="-109" charset="-128"/>
                <a:cs typeface="ＭＳ Ｐゴシック" pitchFamily="-109" charset="-128"/>
              </a:rPr>
              <a:t>This is the loneliest title slide you’ll ever see</a:t>
            </a:r>
            <a:r>
              <a:rPr lang="is-IS" baseline="0" dirty="0">
                <a:latin typeface="Arial" pitchFamily="-109" charset="0"/>
                <a:ea typeface="ＭＳ Ｐゴシック" pitchFamily="-109" charset="-128"/>
                <a:cs typeface="ＭＳ Ｐゴシック" pitchFamily="-109" charset="-128"/>
              </a:rPr>
              <a:t>…</a:t>
            </a:r>
            <a:endParaRPr lang="en-US" baseline="0"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Business Benefits</a:t>
            </a:r>
          </a:p>
          <a:p>
            <a:pPr marL="800100" marR="0" lvl="1"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General</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Mobile coming of age</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5G will advance mobile to become a “general purpose technology”</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Productivity</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Expected to help businesses more efficiently, saving costs and increasing revenue</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Remote Working</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Although remote working  already a part of the business world, it is not as prominent as people expected it to be. Situations such as conference calls are a hassle because of poor connectivity. Seamless connectivity can make remote meetings feel as though they are real</a:t>
            </a:r>
          </a:p>
          <a:p>
            <a:pPr marL="800100" marR="0" lvl="1"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Specifics</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Healthcare</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Services such as remote and robotic surgery are developing fast. 5G is expected to pave the way for quick advancements with healthcare technology</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Manufacturing</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5G is expected catapult automation like never before.</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Opens the possibility to creating ”smart” factories</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Transport</a:t>
            </a:r>
          </a:p>
          <a:p>
            <a:pPr marL="1714500" marR="0" lvl="3"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5G will send the technology for self-driving vehicles into hyper-drive</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644167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Security</a:t>
            </a:r>
          </a:p>
          <a:p>
            <a:pPr marL="685800" lvl="1" indent="-228600">
              <a:buFont typeface="+mj-lt"/>
              <a:buAutoNum type="arabicPeriod"/>
            </a:pPr>
            <a:r>
              <a:rPr lang="en-US" sz="1200" b="0" i="0" kern="1200" dirty="0">
                <a:solidFill>
                  <a:schemeClr val="tx1"/>
                </a:solidFill>
                <a:effectLst/>
                <a:latin typeface="+mn-lt"/>
                <a:ea typeface="+mn-ea"/>
                <a:cs typeface="+mn-cs"/>
              </a:rPr>
              <a:t>5G is expected to drive IoT. Adding connectivity for billions of new devices will open new security threats. For example, currently victims of ransomware are locked out of their PC or smartphone. In a 5G environment, ransomware victims could be locked out of their house and car, as well as from many other connected devices.</a:t>
            </a:r>
          </a:p>
          <a:p>
            <a:pPr marL="685800" lvl="1" indent="-228600">
              <a:buFont typeface="+mj-lt"/>
              <a:buAutoNum type="arabicPeriod"/>
            </a:pPr>
            <a:r>
              <a:rPr lang="en-US" sz="1200" b="0" i="0" kern="1200" dirty="0">
                <a:solidFill>
                  <a:schemeClr val="tx1"/>
                </a:solidFill>
                <a:effectLst/>
                <a:latin typeface="+mn-lt"/>
                <a:ea typeface="+mn-ea"/>
                <a:cs typeface="+mn-cs"/>
              </a:rPr>
              <a:t>Higher data transfer speeds implies higher threats of malicious file transfers. With higher transfer rates, malicious files have the potential to easily escape notice</a:t>
            </a:r>
          </a:p>
          <a:p>
            <a:pPr marL="685800" lvl="1" indent="-228600">
              <a:buFont typeface="+mj-lt"/>
              <a:buAutoNum type="arabicPeriod"/>
            </a:pPr>
            <a:r>
              <a:rPr lang="en-US" sz="1200" b="0" i="0" kern="1200" dirty="0">
                <a:solidFill>
                  <a:schemeClr val="tx1"/>
                </a:solidFill>
                <a:effectLst/>
                <a:latin typeface="+mn-lt"/>
                <a:ea typeface="+mn-ea"/>
                <a:cs typeface="+mn-cs"/>
              </a:rPr>
              <a:t>More severe consequences of security breaches due to the nature of 5G enabled technology. Remote surgery and driverless cars are two examples of technology that can result in life threatening situations due to security breaches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2217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b="0" i="0" kern="1200" dirty="0">
                <a:solidFill>
                  <a:schemeClr val="tx1"/>
                </a:solidFill>
                <a:effectLst/>
                <a:latin typeface="+mn-lt"/>
                <a:ea typeface="+mn-ea"/>
                <a:cs typeface="+mn-cs"/>
              </a:rPr>
              <a:t>Health</a:t>
            </a:r>
          </a:p>
          <a:p>
            <a:pPr marL="685800" lvl="1" indent="-228600">
              <a:buFont typeface="+mj-lt"/>
              <a:buAutoNum type="arabicPeriod"/>
            </a:pPr>
            <a:r>
              <a:rPr lang="en-US" b="0" i="0" kern="1200" dirty="0">
                <a:solidFill>
                  <a:schemeClr val="tx1"/>
                </a:solidFill>
                <a:effectLst/>
                <a:latin typeface="+mn-lt"/>
                <a:ea typeface="+mn-ea"/>
                <a:cs typeface="+mn-cs"/>
              </a:rPr>
              <a:t>US state and federal governments are moving forth regulations which would make the right of way in front of homes as available sites for 5G transmitters, without consent of the property owners.</a:t>
            </a:r>
          </a:p>
          <a:p>
            <a:pPr marL="685800" lvl="1" indent="-228600">
              <a:buFont typeface="+mj-lt"/>
              <a:buAutoNum type="arabicPeriod"/>
            </a:pPr>
            <a:r>
              <a:rPr lang="en-US" b="0" i="0" kern="1200" dirty="0">
                <a:solidFill>
                  <a:schemeClr val="tx1"/>
                </a:solidFill>
                <a:effectLst/>
                <a:latin typeface="+mn-lt"/>
                <a:ea typeface="+mn-ea"/>
                <a:cs typeface="+mn-cs"/>
              </a:rPr>
              <a:t>5G will use higher electromagnetic frequencies</a:t>
            </a:r>
          </a:p>
          <a:p>
            <a:pPr marL="1143000" lvl="2" indent="-228600">
              <a:buFont typeface="+mj-lt"/>
              <a:buAutoNum type="arabicPeriod"/>
            </a:pPr>
            <a:r>
              <a:rPr lang="en-US" b="0" i="0" kern="1200" dirty="0">
                <a:solidFill>
                  <a:schemeClr val="tx1"/>
                </a:solidFill>
                <a:effectLst/>
                <a:latin typeface="+mn-lt"/>
                <a:ea typeface="+mn-ea"/>
                <a:cs typeface="+mn-cs"/>
              </a:rPr>
              <a:t>Millimeter waves are biologically active</a:t>
            </a:r>
          </a:p>
          <a:p>
            <a:pPr marL="1600200" lvl="3" indent="-228600">
              <a:buFont typeface="+mj-lt"/>
              <a:buAutoNum type="arabicPeriod"/>
            </a:pPr>
            <a:r>
              <a:rPr lang="en-US" b="0" i="0" kern="1200" dirty="0">
                <a:solidFill>
                  <a:schemeClr val="tx1"/>
                </a:solidFill>
                <a:effectLst/>
                <a:latin typeface="+mn-lt"/>
                <a:ea typeface="+mn-ea"/>
                <a:cs typeface="+mn-cs"/>
              </a:rPr>
              <a:t>These waves interact directly with human skin, specifically the sweat glands. The human sweat ducts act like an array of helical antennas when exposed to these wavelengths.</a:t>
            </a:r>
          </a:p>
          <a:p>
            <a:pPr marL="685800" lvl="1" indent="-228600">
              <a:buFont typeface="+mj-lt"/>
              <a:buAutoNum type="arabicPeriod"/>
            </a:pPr>
            <a:r>
              <a:rPr lang="en-US" b="0" i="0" kern="1200" dirty="0">
                <a:solidFill>
                  <a:schemeClr val="tx1"/>
                </a:solidFill>
                <a:effectLst/>
                <a:latin typeface="+mn-lt"/>
                <a:ea typeface="+mn-ea"/>
                <a:cs typeface="+mn-cs"/>
              </a:rPr>
              <a:t>5G is being used in weapons called Active Denial Systems. U.S.</a:t>
            </a:r>
          </a:p>
          <a:p>
            <a:pPr marL="1143000" lvl="2" indent="-228600">
              <a:buFont typeface="+mj-lt"/>
              <a:buAutoNum type="arabicPeriod"/>
            </a:pPr>
            <a:r>
              <a:rPr lang="en-US" b="0" i="0" kern="1200" dirty="0">
                <a:solidFill>
                  <a:schemeClr val="tx1"/>
                </a:solidFill>
                <a:effectLst/>
                <a:latin typeface="+mn-lt"/>
                <a:ea typeface="+mn-ea"/>
                <a:cs typeface="+mn-cs"/>
              </a:rPr>
              <a:t>Hits the target with a beam that creates an intense feeling similar to being on fire.</a:t>
            </a:r>
          </a:p>
          <a:p>
            <a:pPr marL="685800" lvl="1" indent="-228600">
              <a:buFont typeface="+mj-lt"/>
              <a:buAutoNum type="arabicPeriod"/>
            </a:pPr>
            <a:r>
              <a:rPr lang="en-US" b="0" i="0" kern="1200" dirty="0">
                <a:solidFill>
                  <a:schemeClr val="tx1"/>
                </a:solidFill>
                <a:effectLst/>
                <a:latin typeface="+mn-lt"/>
                <a:ea typeface="+mn-ea"/>
                <a:cs typeface="+mn-cs"/>
              </a:rPr>
              <a:t>Governments are trying to deploy 5G without adequate health-effect evaluation.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5739599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4099699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a:t>CGP Grey</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Humans Need Not Apply (15:00) – 2014-08-13</a:t>
            </a:r>
            <a:endParaRPr lang="en-US" dirty="0"/>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=7Pq-S557XQU</a:t>
            </a:r>
          </a:p>
          <a:p>
            <a:r>
              <a:rPr lang="en-US" sz="1200" kern="1200" dirty="0">
                <a:solidFill>
                  <a:schemeClr val="tx1"/>
                </a:solidFill>
                <a:latin typeface="+mn-lt"/>
                <a:ea typeface="+mn-ea"/>
                <a:cs typeface="+mn-cs"/>
              </a:rPr>
              <a:t>Last access 2016-04-22</a:t>
            </a:r>
          </a:p>
          <a:p>
            <a:pPr eaLnBrk="1" hangingPunct="1"/>
            <a:endParaRPr lang="en-US" b="1"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Why Electronic Voting is a BAD Idea – </a:t>
            </a:r>
            <a:r>
              <a:rPr lang="en-US" b="1" baseline="0" dirty="0" err="1">
                <a:latin typeface="Arial" pitchFamily="-109" charset="0"/>
                <a:ea typeface="ＭＳ Ｐゴシック" pitchFamily="-109" charset="-128"/>
                <a:cs typeface="ＭＳ Ｐゴシック" pitchFamily="-109" charset="-128"/>
              </a:rPr>
              <a:t>Computerphile</a:t>
            </a:r>
            <a:r>
              <a:rPr lang="en-US" b="1" baseline="0" dirty="0">
                <a:latin typeface="Arial" pitchFamily="-109" charset="0"/>
                <a:ea typeface="ＭＳ Ｐゴシック" pitchFamily="-109" charset="-128"/>
                <a:cs typeface="ＭＳ Ｐゴシック" pitchFamily="-109" charset="-128"/>
              </a:rPr>
              <a:t> (Tom Scott) (8:20)</a:t>
            </a:r>
          </a:p>
          <a:p>
            <a:r>
              <a:rPr lang="en-US" sz="1200" kern="1200" dirty="0">
                <a:solidFill>
                  <a:schemeClr val="tx1"/>
                </a:solidFill>
                <a:latin typeface="+mn-lt"/>
                <a:ea typeface="+mn-ea"/>
                <a:cs typeface="+mn-cs"/>
              </a:rPr>
              <a:t>https://</a:t>
            </a:r>
            <a:r>
              <a:rPr lang="en-US" sz="1200" kern="1200" dirty="0" err="1">
                <a:solidFill>
                  <a:schemeClr val="tx1"/>
                </a:solidFill>
                <a:latin typeface="+mn-lt"/>
                <a:ea typeface="+mn-ea"/>
                <a:cs typeface="+mn-cs"/>
              </a:rPr>
              <a:t>www.youtube.com</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watch?v</a:t>
            </a:r>
            <a:r>
              <a:rPr lang="en-US" sz="1200" kern="1200" dirty="0">
                <a:solidFill>
                  <a:schemeClr val="tx1"/>
                </a:solidFill>
                <a:latin typeface="+mn-lt"/>
                <a:ea typeface="+mn-ea"/>
                <a:cs typeface="+mn-cs"/>
              </a:rPr>
              <a:t>=w3_0x6oaDmI</a:t>
            </a:r>
          </a:p>
          <a:p>
            <a:pPr eaLnBrk="1" hangingPunct="1"/>
            <a:endParaRPr lang="en-US" b="1" baseline="0" dirty="0">
              <a:latin typeface="Arial" pitchFamily="-109" charset="0"/>
              <a:ea typeface="ＭＳ Ｐゴシック" pitchFamily="-109" charset="-128"/>
              <a:cs typeface="ＭＳ Ｐゴシック" pitchFamily="-109" charset="-128"/>
            </a:endParaRPr>
          </a:p>
          <a:p>
            <a:pPr eaLnBrk="1" hangingPunct="1"/>
            <a:r>
              <a:rPr lang="en-US" b="1" baseline="0" dirty="0">
                <a:latin typeface="Arial" pitchFamily="-109" charset="0"/>
                <a:ea typeface="ＭＳ Ｐゴシック" pitchFamily="-109" charset="-128"/>
                <a:cs typeface="ＭＳ Ｐゴシック" pitchFamily="-109" charset="-128"/>
              </a:rPr>
              <a:t>Last Week tonight with John Oliver – Patriot Act, Edward Snowden (33:14)</a:t>
            </a:r>
          </a:p>
          <a:p>
            <a:r>
              <a:rPr lang="en-US" sz="1200" kern="1200" dirty="0">
                <a:solidFill>
                  <a:schemeClr val="tx1"/>
                </a:solidFill>
                <a:latin typeface="+mn-lt"/>
                <a:ea typeface="+mn-ea"/>
                <a:cs typeface="+mn-cs"/>
              </a:rPr>
              <a:t>http://</a:t>
            </a:r>
            <a:r>
              <a:rPr lang="en-US" sz="1200" kern="1200" dirty="0" err="1">
                <a:solidFill>
                  <a:schemeClr val="tx1"/>
                </a:solidFill>
                <a:latin typeface="+mn-lt"/>
                <a:ea typeface="+mn-ea"/>
                <a:cs typeface="+mn-cs"/>
              </a:rPr>
              <a:t>www.upworthy.com</a:t>
            </a:r>
            <a:r>
              <a:rPr lang="en-US" sz="1200" kern="1200" dirty="0">
                <a:solidFill>
                  <a:schemeClr val="tx1"/>
                </a:solidFill>
                <a:latin typeface="+mn-lt"/>
                <a:ea typeface="+mn-ea"/>
                <a:cs typeface="+mn-cs"/>
              </a:rPr>
              <a:t>/john-oliver-flew-10-hours-to-russia-to-interview-edward-snowden-and-get-him-on-record?c=ufb1</a:t>
            </a:r>
          </a:p>
          <a:p>
            <a:endParaRPr lang="en-US" baseline="0" dirty="0">
              <a:latin typeface="Arial" pitchFamily="-109" charset="0"/>
              <a:ea typeface="ＭＳ Ｐゴシック" pitchFamily="-109" charset="-128"/>
              <a:cs typeface="ＭＳ Ｐゴシック" pitchFamily="-109" charset="-128"/>
            </a:endParaRPr>
          </a:p>
          <a:p>
            <a:r>
              <a:rPr lang="en-US" b="1" baseline="0" dirty="0">
                <a:latin typeface="Arial" pitchFamily="-109" charset="0"/>
                <a:ea typeface="ＭＳ Ｐゴシック" pitchFamily="-109" charset="-128"/>
                <a:cs typeface="ＭＳ Ｐゴシック" pitchFamily="-109" charset="-128"/>
              </a:rPr>
              <a:t>Weird Al – It’s All About The Pentiums (3:34)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=qpMvS1Q1sos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latin typeface="Arial" pitchFamily="-109" charset="0"/>
                <a:ea typeface="ＭＳ Ｐゴシック" pitchFamily="-109" charset="-128"/>
                <a:cs typeface="ＭＳ Ｐゴシック" pitchFamily="-109" charset="-128"/>
              </a:rPr>
              <a:t>Tie into Ray </a:t>
            </a:r>
            <a:r>
              <a:rPr lang="en-US" b="0" dirty="0" err="1">
                <a:latin typeface="Arial" pitchFamily="-109" charset="0"/>
                <a:ea typeface="ＭＳ Ｐゴシック" pitchFamily="-109" charset="-128"/>
                <a:cs typeface="ＭＳ Ｐゴシック" pitchFamily="-109" charset="-128"/>
              </a:rPr>
              <a:t>Kurzweil</a:t>
            </a:r>
            <a:r>
              <a:rPr lang="en-US" b="0" dirty="0">
                <a:latin typeface="Arial" pitchFamily="-109" charset="0"/>
                <a:ea typeface="ＭＳ Ｐゴシック" pitchFamily="-109" charset="-128"/>
                <a:cs typeface="ＭＳ Ｐゴシック" pitchFamily="-109" charset="-128"/>
              </a:rPr>
              <a:t> Singularity </a:t>
            </a:r>
          </a:p>
          <a:p>
            <a:pPr eaLnBrk="1" hangingPunct="1"/>
            <a:r>
              <a:rPr lang="en-US" b="1" dirty="0">
                <a:latin typeface="Arial" pitchFamily="-109" charset="0"/>
                <a:ea typeface="ＭＳ Ｐゴシック" pitchFamily="-109" charset="-128"/>
                <a:cs typeface="ＭＳ Ｐゴシック" pitchFamily="-109" charset="-128"/>
              </a:rPr>
              <a:t>Epic Rap Battles of History: Steve Jobs vs. Bill Gates (If class ok with obscene lyrics) (2:47)</a:t>
            </a:r>
          </a:p>
          <a:p>
            <a:pPr eaLnBrk="1" hangingPunct="1"/>
            <a:r>
              <a:rPr lang="en-US" dirty="0">
                <a:latin typeface="Arial" pitchFamily="-109" charset="0"/>
                <a:ea typeface="ＭＳ Ｐゴシック" pitchFamily="-109" charset="-128"/>
                <a:cs typeface="ＭＳ Ｐゴシック" pitchFamily="-109" charset="-128"/>
              </a:rPr>
              <a:t>https://</a:t>
            </a:r>
            <a:r>
              <a:rPr lang="en-US" dirty="0" err="1">
                <a:latin typeface="Arial" pitchFamily="-109" charset="0"/>
                <a:ea typeface="ＭＳ Ｐゴシック" pitchFamily="-109" charset="-128"/>
                <a:cs typeface="ＭＳ Ｐゴシック" pitchFamily="-109" charset="-128"/>
              </a:rPr>
              <a:t>www.youtube.com</a:t>
            </a:r>
            <a:r>
              <a:rPr lang="en-US" dirty="0">
                <a:latin typeface="Arial" pitchFamily="-109" charset="0"/>
                <a:ea typeface="ＭＳ Ｐゴシック" pitchFamily="-109" charset="-128"/>
                <a:cs typeface="ＭＳ Ｐゴシック" pitchFamily="-109" charset="-128"/>
              </a:rPr>
              <a:t>/</a:t>
            </a:r>
            <a:r>
              <a:rPr lang="en-US" dirty="0" err="1">
                <a:latin typeface="Arial" pitchFamily="-109" charset="0"/>
                <a:ea typeface="ＭＳ Ｐゴシック" pitchFamily="-109" charset="-128"/>
                <a:cs typeface="ＭＳ Ｐゴシック" pitchFamily="-109" charset="-128"/>
              </a:rPr>
              <a:t>watch?v</a:t>
            </a:r>
            <a:r>
              <a:rPr lang="en-US" dirty="0">
                <a:latin typeface="Arial" pitchFamily="-109" charset="0"/>
                <a:ea typeface="ＭＳ Ｐゴシック" pitchFamily="-109" charset="-128"/>
                <a:cs typeface="ＭＳ Ｐゴシック" pitchFamily="-109" charset="-128"/>
              </a:rPr>
              <a:t>=njos57IJf-0</a:t>
            </a: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Also Work links on web site http://</a:t>
            </a:r>
            <a:r>
              <a:rPr lang="en-US" sz="1200" b="1" kern="1200" baseline="0" dirty="0" err="1">
                <a:solidFill>
                  <a:schemeClr val="tx1"/>
                </a:solidFill>
                <a:latin typeface="+mn-lt"/>
                <a:ea typeface="+mn-ea"/>
                <a:cs typeface="+mn-cs"/>
              </a:rPr>
              <a:t>socialimps.keithpray.net</a:t>
            </a:r>
            <a:r>
              <a:rPr lang="en-US" sz="1200" b="1" kern="1200" baseline="0" dirty="0">
                <a:solidFill>
                  <a:schemeClr val="tx1"/>
                </a:solidFill>
                <a:latin typeface="+mn-lt"/>
                <a:ea typeface="+mn-ea"/>
                <a:cs typeface="+mn-cs"/>
              </a:rPr>
              <a:t>/documents/</a:t>
            </a:r>
          </a:p>
          <a:p>
            <a:r>
              <a:rPr lang="en-US" sz="1200" b="1" kern="1200" baseline="0" dirty="0">
                <a:solidFill>
                  <a:schemeClr val="tx1"/>
                </a:solidFill>
                <a:latin typeface="+mn-lt"/>
                <a:ea typeface="+mn-ea"/>
                <a:cs typeface="+mn-cs"/>
              </a:rPr>
              <a:t>----- </a:t>
            </a:r>
          </a:p>
          <a:p>
            <a:pPr eaLnBrk="1" hangingPunct="1"/>
            <a:r>
              <a:rPr lang="en-US" dirty="0">
                <a:latin typeface="Arial" charset="0"/>
                <a:ea typeface="ＭＳ Ｐゴシック" charset="-128"/>
                <a:cs typeface="ＭＳ Ｐゴシック" charset="-128"/>
              </a:rPr>
              <a:t>Tom Scott</a:t>
            </a:r>
          </a:p>
          <a:p>
            <a:pPr eaLnBrk="1" hangingPunct="1"/>
            <a:r>
              <a:rPr lang="en-US" dirty="0">
                <a:latin typeface="Arial" charset="0"/>
                <a:ea typeface="ＭＳ Ｐゴシック" charset="-128"/>
                <a:cs typeface="ＭＳ Ｐゴシック" charset="-128"/>
              </a:rPr>
              <a:t>http://</a:t>
            </a:r>
            <a:r>
              <a:rPr lang="en-US" dirty="0" err="1">
                <a:latin typeface="Arial" charset="0"/>
                <a:ea typeface="ＭＳ Ｐゴシック" charset="-128"/>
                <a:cs typeface="ＭＳ Ｐゴシック" charset="-128"/>
              </a:rPr>
              <a:t>tomscott.com</a:t>
            </a:r>
            <a:endParaRPr lang="en-US" dirty="0">
              <a:latin typeface="Arial" charset="0"/>
              <a:ea typeface="ＭＳ Ｐゴシック" charset="-128"/>
              <a:cs typeface="ＭＳ Ｐゴシック" charset="-128"/>
            </a:endParaRPr>
          </a:p>
          <a:p>
            <a:pPr eaLnBrk="1" hangingPunct="1"/>
            <a:r>
              <a:rPr lang="en-US" b="1" dirty="0">
                <a:latin typeface="Arial" charset="0"/>
                <a:ea typeface="ＭＳ Ｐゴシック" charset="-128"/>
                <a:cs typeface="ＭＳ Ｐゴシック" charset="-128"/>
              </a:rPr>
              <a:t>Welcome To</a:t>
            </a:r>
            <a:r>
              <a:rPr lang="en-US" b="1" baseline="0" dirty="0">
                <a:latin typeface="Arial" charset="0"/>
                <a:ea typeface="ＭＳ Ｐゴシック" charset="-128"/>
                <a:cs typeface="ＭＳ Ｐゴシック" charset="-128"/>
              </a:rPr>
              <a:t> Life (2:44)</a:t>
            </a:r>
            <a:endParaRPr lang="en-US" b="1"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https://</a:t>
            </a:r>
            <a:r>
              <a:rPr lang="en-US" dirty="0" err="1">
                <a:latin typeface="Arial" charset="0"/>
                <a:ea typeface="ＭＳ Ｐゴシック" charset="-128"/>
                <a:cs typeface="ＭＳ Ｐゴシック" charset="-128"/>
              </a:rPr>
              <a:t>www.youtube.com</a:t>
            </a:r>
            <a:r>
              <a:rPr lang="en-US" dirty="0">
                <a:latin typeface="Arial" charset="0"/>
                <a:ea typeface="ＭＳ Ｐゴシック" charset="-128"/>
                <a:cs typeface="ＭＳ Ｐゴシック" charset="-128"/>
              </a:rPr>
              <a:t>/</a:t>
            </a:r>
            <a:r>
              <a:rPr lang="en-US" dirty="0" err="1">
                <a:latin typeface="Arial" charset="0"/>
                <a:ea typeface="ＭＳ Ｐゴシック" charset="-128"/>
                <a:cs typeface="ＭＳ Ｐゴシック" charset="-128"/>
              </a:rPr>
              <a:t>watch?v</a:t>
            </a:r>
            <a:r>
              <a:rPr lang="en-US" dirty="0">
                <a:latin typeface="Arial" charset="0"/>
                <a:ea typeface="ＭＳ Ｐゴシック" charset="-128"/>
                <a:cs typeface="ＭＳ Ｐゴシック" charset="-128"/>
              </a:rPr>
              <a:t>=IFe9wiDfb0E&amp;feature=</a:t>
            </a:r>
            <a:r>
              <a:rPr lang="en-US" dirty="0" err="1">
                <a:latin typeface="Arial" charset="0"/>
                <a:ea typeface="ＭＳ Ｐゴシック" charset="-128"/>
                <a:cs typeface="ＭＳ Ｐゴシック" charset="-128"/>
              </a:rPr>
              <a:t>youtu.be</a:t>
            </a:r>
            <a:endParaRPr lang="en-US" dirty="0">
              <a:latin typeface="Arial" charset="0"/>
              <a:ea typeface="ＭＳ Ｐゴシック" charset="-128"/>
              <a:cs typeface="ＭＳ Ｐゴシック" charset="-128"/>
            </a:endParaRPr>
          </a:p>
          <a:p>
            <a:endParaRPr lang="en-US" sz="1200" b="1" kern="1200" baseline="0" dirty="0">
              <a:solidFill>
                <a:schemeClr val="tx1"/>
              </a:solidFill>
              <a:latin typeface="+mn-lt"/>
              <a:ea typeface="+mn-ea"/>
              <a:cs typeface="+mn-cs"/>
            </a:endParaRPr>
          </a:p>
          <a:p>
            <a:r>
              <a:rPr lang="en-US" sz="1200" b="1" kern="1200" baseline="0" dirty="0">
                <a:solidFill>
                  <a:schemeClr val="tx1"/>
                </a:solidFill>
                <a:latin typeface="+mn-lt"/>
                <a:ea typeface="+mn-ea"/>
                <a:cs typeface="+mn-cs"/>
              </a:rPr>
              <a:t>Passphrases (2:08 need to give context for video)</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firstlook.org</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theintercept</a:t>
            </a:r>
            <a:r>
              <a:rPr lang="en-US" baseline="0" dirty="0">
                <a:latin typeface="Arial" pitchFamily="-109" charset="0"/>
                <a:ea typeface="ＭＳ Ｐゴシック" pitchFamily="-109" charset="-128"/>
                <a:cs typeface="ＭＳ Ｐゴシック" pitchFamily="-109" charset="-128"/>
              </a:rPr>
              <a:t>/2015/03/26/passphrases-can-memorize-attackers-cant-guess/</a:t>
            </a:r>
          </a:p>
          <a:p>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If not shown during first class</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What "Orwellian" really means - Noah </a:t>
            </a:r>
            <a:r>
              <a:rPr lang="en-US" b="1" dirty="0" err="1"/>
              <a:t>Tavlin</a:t>
            </a:r>
            <a:r>
              <a:rPr lang="en-US" b="1" dirty="0"/>
              <a:t> (5:31)</a:t>
            </a:r>
            <a:endParaRPr lang="en-US" baseline="0" dirty="0">
              <a:latin typeface="Arial" pitchFamily="-109" charset="0"/>
              <a:ea typeface="ＭＳ Ｐゴシック" pitchFamily="-109" charset="-128"/>
              <a:cs typeface="ＭＳ Ｐゴシック" pitchFamily="-109" charset="-128"/>
            </a:endParaRPr>
          </a:p>
          <a:p>
            <a:r>
              <a:rPr lang="en-US" baseline="0" dirty="0">
                <a:latin typeface="Arial" pitchFamily="-109" charset="0"/>
                <a:ea typeface="ＭＳ Ｐゴシック" pitchFamily="-109" charset="-128"/>
                <a:cs typeface="ＭＳ Ｐゴシック" pitchFamily="-109" charset="-128"/>
              </a:rPr>
              <a:t>http://</a:t>
            </a:r>
            <a:r>
              <a:rPr lang="en-US" baseline="0" dirty="0" err="1">
                <a:latin typeface="Arial" pitchFamily="-109" charset="0"/>
                <a:ea typeface="ＭＳ Ｐゴシック" pitchFamily="-109" charset="-128"/>
                <a:cs typeface="ＭＳ Ｐゴシック" pitchFamily="-109" charset="-128"/>
              </a:rPr>
              <a:t>ed.ted.com</a:t>
            </a:r>
            <a:r>
              <a:rPr lang="en-US" baseline="0" dirty="0">
                <a:latin typeface="Arial" pitchFamily="-109" charset="0"/>
                <a:ea typeface="ＭＳ Ｐゴシック" pitchFamily="-109" charset="-128"/>
                <a:cs typeface="ＭＳ Ｐゴシック" pitchFamily="-109" charset="-128"/>
              </a:rPr>
              <a:t>/lessons/what-</a:t>
            </a:r>
            <a:r>
              <a:rPr lang="en-US" baseline="0" dirty="0" err="1">
                <a:latin typeface="Arial" pitchFamily="-109" charset="0"/>
                <a:ea typeface="ＭＳ Ｐゴシック" pitchFamily="-109" charset="-128"/>
                <a:cs typeface="ＭＳ Ｐゴシック" pitchFamily="-109" charset="-128"/>
              </a:rPr>
              <a:t>orwellian</a:t>
            </a:r>
            <a:r>
              <a:rPr lang="en-US" baseline="0" dirty="0">
                <a:latin typeface="Arial" pitchFamily="-109" charset="0"/>
                <a:ea typeface="ＭＳ Ｐゴシック" pitchFamily="-109" charset="-128"/>
                <a:cs typeface="ＭＳ Ｐゴシック" pitchFamily="-109" charset="-128"/>
              </a:rPr>
              <a:t>-really-means-</a:t>
            </a:r>
            <a:r>
              <a:rPr lang="en-US" baseline="0" dirty="0" err="1">
                <a:latin typeface="Arial" pitchFamily="-109" charset="0"/>
                <a:ea typeface="ＭＳ Ｐゴシック" pitchFamily="-109" charset="-128"/>
                <a:cs typeface="ＭＳ Ｐゴシック" pitchFamily="-109" charset="-128"/>
              </a:rPr>
              <a:t>noah</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tavlin</a:t>
            </a:r>
            <a:endParaRPr lang="en-US" baseline="0" dirty="0">
              <a:latin typeface="Arial" pitchFamily="-109" charset="0"/>
              <a:ea typeface="ＭＳ Ｐゴシック" pitchFamily="-109" charset="-128"/>
              <a:cs typeface="ＭＳ Ｐゴシック" pitchFamily="-109" charset="-128"/>
            </a:endParaRPr>
          </a:p>
          <a:p>
            <a:endParaRPr lang="en-US" dirty="0"/>
          </a:p>
          <a:p>
            <a:r>
              <a:rPr lang="en-US" b="1" baseline="0" dirty="0">
                <a:latin typeface="Arial" pitchFamily="-109" charset="0"/>
                <a:ea typeface="ＭＳ Ｐゴシック" pitchFamily="-109" charset="-128"/>
                <a:cs typeface="ＭＳ Ｐゴシック" pitchFamily="-109" charset="-128"/>
              </a:rPr>
              <a:t>Weird Al – White and Nerdy (2:50) and look at lyrics</a:t>
            </a:r>
          </a:p>
          <a:p>
            <a:r>
              <a:rPr lang="en-US" baseline="0" dirty="0">
                <a:latin typeface="Arial" pitchFamily="-109" charset="0"/>
                <a:ea typeface="ＭＳ Ｐゴシック" pitchFamily="-109" charset="-128"/>
                <a:cs typeface="ＭＳ Ｐゴシック" pitchFamily="-109" charset="-128"/>
              </a:rPr>
              <a:t>https://</a:t>
            </a:r>
            <a:r>
              <a:rPr lang="en-US" baseline="0" dirty="0" err="1">
                <a:latin typeface="Arial" pitchFamily="-109" charset="0"/>
                <a:ea typeface="ＭＳ Ｐゴシック" pitchFamily="-109" charset="-128"/>
                <a:cs typeface="ＭＳ Ｐゴシック" pitchFamily="-109" charset="-128"/>
              </a:rPr>
              <a:t>www.youtube.com</a:t>
            </a:r>
            <a:r>
              <a:rPr lang="en-US" baseline="0" dirty="0">
                <a:latin typeface="Arial" pitchFamily="-109" charset="0"/>
                <a:ea typeface="ＭＳ Ｐゴシック" pitchFamily="-109" charset="-128"/>
                <a:cs typeface="ＭＳ Ｐゴシック" pitchFamily="-109" charset="-128"/>
              </a:rPr>
              <a:t>/</a:t>
            </a:r>
            <a:r>
              <a:rPr lang="en-US" baseline="0" dirty="0" err="1">
                <a:latin typeface="Arial" pitchFamily="-109" charset="0"/>
                <a:ea typeface="ＭＳ Ｐゴシック" pitchFamily="-109" charset="-128"/>
                <a:cs typeface="ＭＳ Ｐゴシック" pitchFamily="-109" charset="-128"/>
              </a:rPr>
              <a:t>watch?v</a:t>
            </a:r>
            <a:r>
              <a:rPr lang="en-US" baseline="0" dirty="0">
                <a:latin typeface="Arial" pitchFamily="-109" charset="0"/>
                <a:ea typeface="ＭＳ Ｐゴシック" pitchFamily="-109" charset="-128"/>
                <a:cs typeface="ＭＳ Ｐゴシック" pitchFamily="-109" charset="-128"/>
              </a:rPr>
              <a:t>=N9qYF9DZPdw</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3003848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Last Accessed 2018-10-04</a:t>
            </a:r>
          </a:p>
          <a:p>
            <a:endParaRPr lang="en-US" dirty="0"/>
          </a:p>
          <a:p>
            <a:r>
              <a:rPr lang="en-US" dirty="0"/>
              <a:t>TOOD: Add to first day slides.</a:t>
            </a:r>
          </a:p>
          <a:p>
            <a:r>
              <a:rPr lang="en-US" dirty="0"/>
              <a:t>Emacs – psychoanalyze-pinhead</a:t>
            </a:r>
          </a:p>
          <a:p>
            <a:pPr lvl="1"/>
            <a:r>
              <a:rPr lang="en-US" dirty="0"/>
              <a:t>doctor (implementation of ELIZA)</a:t>
            </a:r>
          </a:p>
          <a:p>
            <a:pPr lvl="1"/>
            <a:r>
              <a:rPr lang="en-US" dirty="0"/>
              <a:t>yow (quotes from Zippy the Pinhead </a:t>
            </a:r>
            <a:r>
              <a:rPr lang="en-US" dirty="0" err="1"/>
              <a:t>zippythepinhead.com</a:t>
            </a:r>
            <a:r>
              <a:rPr lang="en-US" dirty="0"/>
              <a:t>)</a:t>
            </a:r>
          </a:p>
        </p:txBody>
      </p:sp>
      <p:sp>
        <p:nvSpPr>
          <p:cNvPr id="4" name="Slide Number Placeholder 3"/>
          <p:cNvSpPr>
            <a:spLocks noGrp="1"/>
          </p:cNvSpPr>
          <p:nvPr>
            <p:ph type="sldNum" sz="quarter" idx="5"/>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7816885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All Last Accessed 2018-10-04</a:t>
            </a:r>
          </a:p>
          <a:p>
            <a:endParaRPr lang="en-US" dirty="0"/>
          </a:p>
          <a:p>
            <a:r>
              <a:rPr lang="en-US" dirty="0" err="1"/>
              <a:t>Spyce</a:t>
            </a:r>
            <a:r>
              <a:rPr lang="en-US" dirty="0"/>
              <a:t> image: https://</a:t>
            </a:r>
            <a:r>
              <a:rPr lang="en-US" dirty="0" err="1"/>
              <a:t>www.engadget.com</a:t>
            </a:r>
            <a:r>
              <a:rPr lang="en-US" dirty="0"/>
              <a:t>/2018/05/04/</a:t>
            </a:r>
            <a:r>
              <a:rPr lang="en-US" dirty="0" err="1"/>
              <a:t>boston</a:t>
            </a:r>
            <a:r>
              <a:rPr lang="en-US" dirty="0"/>
              <a:t>-robotic-kitchen-</a:t>
            </a:r>
            <a:r>
              <a:rPr lang="en-US" dirty="0" err="1"/>
              <a:t>spyce</a:t>
            </a:r>
            <a:r>
              <a:rPr lang="en-US" dirty="0"/>
              <a:t>/ , 2018-05-04</a:t>
            </a:r>
          </a:p>
          <a:p>
            <a:endParaRPr lang="en-US" dirty="0"/>
          </a:p>
          <a:p>
            <a:r>
              <a:rPr lang="en-US" dirty="0"/>
              <a:t>Coders Programming Themselves Out of a Job image: Gabrielle Lurie, Reuters (date unknown)</a:t>
            </a:r>
          </a:p>
        </p:txBody>
      </p:sp>
      <p:sp>
        <p:nvSpPr>
          <p:cNvPr id="4" name="Slide Number Placeholder 3"/>
          <p:cNvSpPr>
            <a:spLocks noGrp="1"/>
          </p:cNvSpPr>
          <p:nvPr>
            <p:ph type="sldNum" sz="quarter" idx="5"/>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19174563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TA/SA this time</a:t>
            </a:r>
          </a:p>
          <a:p>
            <a:r>
              <a:rPr lang="en-US" dirty="0"/>
              <a:t>TA/SA Evaluation</a:t>
            </a:r>
          </a:p>
          <a:p>
            <a:pPr lvl="1"/>
            <a:r>
              <a:rPr lang="en-US" dirty="0"/>
              <a:t>Name:</a:t>
            </a:r>
          </a:p>
          <a:p>
            <a:pPr lvl="1"/>
            <a:r>
              <a:rPr lang="en-US" dirty="0"/>
              <a:t>Return to CS Department: Fuller 233</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2364055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r>
              <a:rPr lang="en-US" dirty="0"/>
              <a:t>Clearly state conclusion</a:t>
            </a:r>
          </a:p>
          <a:p>
            <a:pPr lvl="1"/>
            <a:r>
              <a:rPr lang="en-US" dirty="0"/>
              <a:t>First statement preferred</a:t>
            </a:r>
          </a:p>
          <a:p>
            <a:r>
              <a:rPr lang="en-US" dirty="0"/>
              <a:t>Quantify</a:t>
            </a:r>
          </a:p>
          <a:p>
            <a:pPr lvl="1"/>
            <a:r>
              <a:rPr lang="en-US" dirty="0"/>
              <a:t>Do not use terms like: less, more, many, a lot, huge, great, big, tiny, etc.</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Read aloud to proof.</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US" dirty="0"/>
          </a:p>
          <a:p>
            <a:pPr marL="171450" indent="-171450" eaLnBrk="1" hangingPunct="1">
              <a:buFont typeface="Arial"/>
              <a:buChar char="•"/>
            </a:pPr>
            <a:endParaRPr lang="en-US" baseline="0"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453941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&lt;speaker notes&gt;</a:t>
            </a: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330123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5G is expected to be the next step in mobile internet connection. 5G is expected to offer faster and more reliable connections. </a:t>
            </a: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473923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Many believe that there are many reasons why 5G could end up costing no more than 4G, a slight increase to 4G, or perhaps even less than 4G.</a:t>
            </a:r>
          </a:p>
          <a:p>
            <a:pPr marL="228600" indent="-228600">
              <a:buFont typeface="+mj-lt"/>
              <a:buAutoNum type="arabicPeriod"/>
            </a:pPr>
            <a:r>
              <a:rPr lang="en-US" dirty="0"/>
              <a:t>Early spending will appear to be higher because markets as big as China will be among the first movers</a:t>
            </a:r>
          </a:p>
          <a:p>
            <a:pPr marL="228600" indent="-228600">
              <a:buFont typeface="+mj-lt"/>
              <a:buAutoNum type="arabicPeriod"/>
            </a:pPr>
            <a:r>
              <a:rPr lang="en-US" dirty="0"/>
              <a:t>Many observers believe that the 5G investment will be higher because of small cells.</a:t>
            </a:r>
          </a:p>
          <a:p>
            <a:pPr marL="685800" lvl="1" indent="-228600">
              <a:buFont typeface="+mj-lt"/>
              <a:buAutoNum type="arabicPeriod"/>
            </a:pPr>
            <a:r>
              <a:rPr lang="en-US" dirty="0"/>
              <a:t>Having small cells will drastically increase the number of new cell sites</a:t>
            </a:r>
          </a:p>
          <a:p>
            <a:pPr marL="228600" lvl="0" indent="-228600">
              <a:buFont typeface="+mj-lt"/>
              <a:buAutoNum type="arabicPeriod"/>
            </a:pPr>
            <a:r>
              <a:rPr lang="en-US" sz="1200" b="0" i="0" kern="1200" dirty="0">
                <a:solidFill>
                  <a:schemeClr val="tx1"/>
                </a:solidFill>
                <a:effectLst/>
                <a:latin typeface="+mn-lt"/>
                <a:ea typeface="+mn-ea"/>
                <a:cs typeface="+mn-cs"/>
              </a:rPr>
              <a:t>Small cells cost an order of magnitude less than macro-cells. They might eventually, in volume, cost two orders of magnitude less.</a:t>
            </a:r>
          </a:p>
          <a:p>
            <a:pPr marL="228600" lvl="0" indent="-228600">
              <a:buFont typeface="+mj-lt"/>
              <a:buAutoNum type="arabicPeriod"/>
            </a:pPr>
            <a:r>
              <a:rPr lang="en-US" dirty="0"/>
              <a:t>Korea Telecom says that, during its 5G deployment to support the recent Olympic games (summer 2016), the use of a 28-GHz spectrum required small cells. Compared to 4G this meant four times the number of cells.</a:t>
            </a: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18613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Many believe that there are many reasons why 5G could end up costing no more than 4G, a slight increase to 4G, or perhaps even less than 4G.</a:t>
            </a:r>
          </a:p>
          <a:p>
            <a:pPr marL="228600" indent="-228600">
              <a:buFont typeface="+mj-lt"/>
              <a:buAutoNum type="arabicPeriod"/>
            </a:pPr>
            <a:r>
              <a:rPr lang="en-US" dirty="0"/>
              <a:t>Early spending will appear to be higher because markets as big as China will be among the first movers</a:t>
            </a:r>
          </a:p>
          <a:p>
            <a:pPr marL="228600" indent="-228600">
              <a:buFont typeface="+mj-lt"/>
              <a:buAutoNum type="arabicPeriod"/>
            </a:pPr>
            <a:r>
              <a:rPr lang="en-US" dirty="0"/>
              <a:t>Many observers believe that the 5G investment will be higher because of small cells.</a:t>
            </a:r>
          </a:p>
          <a:p>
            <a:pPr marL="685800" lvl="1" indent="-228600">
              <a:buFont typeface="+mj-lt"/>
              <a:buAutoNum type="arabicPeriod"/>
            </a:pPr>
            <a:r>
              <a:rPr lang="en-US" dirty="0"/>
              <a:t>Having small cells will drastically increase the number of new cell sites</a:t>
            </a:r>
          </a:p>
          <a:p>
            <a:pPr marL="228600" lvl="0" indent="-228600">
              <a:buFont typeface="+mj-lt"/>
              <a:buAutoNum type="arabicPeriod"/>
            </a:pPr>
            <a:r>
              <a:rPr lang="en-US" sz="1200" b="0" i="0" kern="1200" dirty="0">
                <a:solidFill>
                  <a:schemeClr val="tx1"/>
                </a:solidFill>
                <a:effectLst/>
                <a:latin typeface="+mn-lt"/>
                <a:ea typeface="+mn-ea"/>
                <a:cs typeface="+mn-cs"/>
              </a:rPr>
              <a:t>Small cells cost an order of magnitude less than macro-cells. They might eventually, in volume, cost two orders of magnitude less.</a:t>
            </a:r>
          </a:p>
          <a:p>
            <a:pPr marL="228600" lvl="0" indent="-228600">
              <a:buFont typeface="+mj-lt"/>
              <a:buAutoNum type="arabicPeriod"/>
            </a:pPr>
            <a:r>
              <a:rPr lang="en-US" dirty="0"/>
              <a:t>Korea Telecom says that, during its 5G deployment to support the recent Olympic games (summer 2016), the use of a 28-GHz spectrum required small cells. Compared to 4G this meant four times the number of cells.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275016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Many believe that there are many reasons why 5G could end up costing no more than 4G, a slight increase to 4G, or perhaps even less than 4G.</a:t>
            </a:r>
          </a:p>
          <a:p>
            <a:pPr marL="228600" indent="-228600">
              <a:buFont typeface="+mj-lt"/>
              <a:buAutoNum type="arabicPeriod"/>
            </a:pPr>
            <a:r>
              <a:rPr lang="en-US" dirty="0"/>
              <a:t>Early spending will appear to be higher because markets as big as China will be among the first movers</a:t>
            </a:r>
          </a:p>
          <a:p>
            <a:pPr marL="228600" indent="-228600">
              <a:buFont typeface="+mj-lt"/>
              <a:buAutoNum type="arabicPeriod"/>
            </a:pPr>
            <a:r>
              <a:rPr lang="en-US" dirty="0"/>
              <a:t>Many observers believe that the 5G investment will be higher because of small cells.</a:t>
            </a:r>
          </a:p>
          <a:p>
            <a:pPr marL="685800" lvl="1" indent="-228600">
              <a:buFont typeface="+mj-lt"/>
              <a:buAutoNum type="arabicPeriod"/>
            </a:pPr>
            <a:r>
              <a:rPr lang="en-US" dirty="0"/>
              <a:t>Having small cells will drastically increase the number of new cell sites</a:t>
            </a:r>
          </a:p>
          <a:p>
            <a:pPr marL="228600" lvl="0" indent="-228600">
              <a:buFont typeface="+mj-lt"/>
              <a:buAutoNum type="arabicPeriod"/>
            </a:pPr>
            <a:r>
              <a:rPr lang="en-US" sz="1200" b="0" i="0" kern="1200" dirty="0">
                <a:solidFill>
                  <a:schemeClr val="tx1"/>
                </a:solidFill>
                <a:effectLst/>
                <a:latin typeface="+mn-lt"/>
                <a:ea typeface="+mn-ea"/>
                <a:cs typeface="+mn-cs"/>
              </a:rPr>
              <a:t>Small cells cost an order of magnitude less than macro-cells. They might eventually, in volume, cost two orders of magnitude less.</a:t>
            </a:r>
          </a:p>
          <a:p>
            <a:pPr marL="228600" lvl="0" indent="-228600">
              <a:buFont typeface="+mj-lt"/>
              <a:buAutoNum type="arabicPeriod"/>
            </a:pPr>
            <a:r>
              <a:rPr lang="en-US" dirty="0"/>
              <a:t>Korea Telecom says that, during its 5G deployment to support the recent Olympic games (summer 2016), the use of a 28-GHz spectrum required small cells. Compared to 4G this meant four times the number of cells.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228020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Faster Speeds</a:t>
            </a:r>
          </a:p>
          <a:p>
            <a:pPr marL="800100" marR="0" lvl="1"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5G is set to be much faster than previous generation networks – some are saying as much as 100 times faster than existing 4G networks. To get more specific, 5G may offer speeds as fast as 10Gb/s. This would mean the ability to download a full HD movie in under 10 seconds on a 5G network, compared to 10 minutes on 4G. Some estimates see 5G being even faster than that.</a:t>
            </a:r>
          </a:p>
          <a:p>
            <a:pPr marL="342900" marR="0" lvl="0"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Lower Latency</a:t>
            </a:r>
          </a:p>
          <a:p>
            <a:pPr marL="800100" marR="0" lvl="1"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5G will also have much lower latency. We’ll see much less delay or lag when we’re using our phones and other devices. With 4G networks, latency is typically around 40-50 milliseconds. With 5G it should be 1 millisecond or less, which is undetectable to the user.</a:t>
            </a:r>
          </a:p>
          <a:p>
            <a:pPr marL="342900" marR="0" lvl="0"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Greater Capacity</a:t>
            </a:r>
          </a:p>
          <a:p>
            <a:pPr marL="800100" marR="0" lvl="1"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5G will have greater capacity, meaning the networks will be able to cope better with many high-demand applications all at once - from connected cars and IoT (Internet of Things) devices to virtual reality experiences and simultaneous HD video streaming.</a:t>
            </a:r>
          </a:p>
          <a:p>
            <a:pPr marL="800100" marR="0" lvl="1"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Dubbed </a:t>
            </a:r>
            <a:r>
              <a:rPr kumimoji="0" lang="en-US" sz="6600" b="0"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ReefShark</a:t>
            </a: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Nokia has created chipsets designed to meet the capacity requirement of a network as large as 5G</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Modules can be stacked to create a single cell tower capable of handling 6 terabits per second</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r>
              <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cut antenna size in half and cut power consumption by two-thirds</a:t>
            </a:r>
          </a:p>
          <a:p>
            <a:pPr marL="1257300" marR="0" lvl="2" indent="-342900" algn="l" defTabSz="342900" rtl="0" eaLnBrk="1" fontAlgn="auto" latinLnBrk="0" hangingPunct="1">
              <a:lnSpc>
                <a:spcPct val="100000"/>
              </a:lnSpc>
              <a:spcBef>
                <a:spcPts val="750"/>
              </a:spcBef>
              <a:spcAft>
                <a:spcPts val="0"/>
              </a:spcAft>
              <a:buClr>
                <a:srgbClr val="1E5155">
                  <a:lumMod val="40000"/>
                  <a:lumOff val="60000"/>
                </a:srgbClr>
              </a:buClr>
              <a:buSzPct val="80000"/>
              <a:buFont typeface="+mj-lt"/>
              <a:buAutoNum type="arabicPeriod"/>
              <a:tabLst/>
              <a:defRPr/>
            </a:pPr>
            <a:endParaRPr kumimoji="0" lang="en-US" sz="66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27119687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2016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a:t>© 2016 Keith A. Pray</a:t>
            </a:r>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a:t>© 2016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a:t>© 2016 Keith A. Pray</a:t>
            </a:r>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a:t>© 2016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a:t>© 2016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a:t>© 2016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IFe9wiDfb0E&amp;feature=youtu.be" TargetMode="External"/><Relationship Id="rId13" Type="http://schemas.openxmlformats.org/officeDocument/2006/relationships/image" Target="../media/image11.png"/><Relationship Id="rId3" Type="http://schemas.openxmlformats.org/officeDocument/2006/relationships/hyperlink" Target="http://www.upworthy.com/john-oliver-flew-10-hours-to-russia-to-interview-edward-snowden-and-get-him-on-record?c=ufb1" TargetMode="External"/><Relationship Id="rId7" Type="http://schemas.openxmlformats.org/officeDocument/2006/relationships/hyperlink" Target="https://www.youtube.com/watch?v=w3_0x6oaDmI" TargetMode="External"/><Relationship Id="rId12" Type="http://schemas.openxmlformats.org/officeDocument/2006/relationships/image" Target="../media/image10.jpeg"/><Relationship Id="rId2" Type="http://schemas.openxmlformats.org/officeDocument/2006/relationships/notesSlide" Target="../notesSlides/notesSlide14.xml"/><Relationship Id="rId16"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hyperlink" Target="http://www.youtube.com/watch?v=7Pq-S557XQU" TargetMode="External"/><Relationship Id="rId11" Type="http://schemas.openxmlformats.org/officeDocument/2006/relationships/image" Target="../media/image9.jpeg"/><Relationship Id="rId5" Type="http://schemas.openxmlformats.org/officeDocument/2006/relationships/hyperlink" Target="https://www.youtube.com/watch?v=N9qYF9DZPdw" TargetMode="External"/><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hyperlink" Target="https://www.youtube.com/watch?v=qpMvS1Q1sos" TargetMode="External"/><Relationship Id="rId9" Type="http://schemas.openxmlformats.org/officeDocument/2006/relationships/hyperlink" Target="http://ed.ted.com/lessons/what-orwellian-really-means-noah-tavlin" TargetMode="External"/><Relationship Id="rId14" Type="http://schemas.openxmlformats.org/officeDocument/2006/relationships/image" Target="../media/image12.jpeg"/></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bbc.com/news/technology-45686890" TargetMode="External"/><Relationship Id="rId7" Type="http://schemas.openxmlformats.org/officeDocument/2006/relationships/hyperlink" Target="https://www.weforum.org/agenda/2018/07/we-know-ethics-should-inform-ai-but-which-ethics-robotics/" TargetMode="External"/><Relationship Id="rId12"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twobithistory.org/2018/08/18/ada-lovelace-note-g.html" TargetMode="External"/><Relationship Id="rId11" Type="http://schemas.openxmlformats.org/officeDocument/2006/relationships/image" Target="../media/image18.png"/><Relationship Id="rId5" Type="http://schemas.openxmlformats.org/officeDocument/2006/relationships/hyperlink" Target="http://quantifiedtoilets.com/" TargetMode="External"/><Relationship Id="rId10" Type="http://schemas.openxmlformats.org/officeDocument/2006/relationships/image" Target="../media/image17.png"/><Relationship Id="rId4" Type="http://schemas.openxmlformats.org/officeDocument/2006/relationships/hyperlink" Target="https://www.wpi.edu/news/wpi-secures-28-million-develop-smartphone-app-help-assess-health-soldiers?utm_source=WPI+Today+-+Mailing+List&amp;utm_campaign=d4d0ad465a-EMAIL_CAMPAIGN_2018_08_31_05_30_COPY_01&amp;utm_medium=email&amp;utm_term=0_31b05cbe01-d4d0ad465a-441427549" TargetMode="External"/><Relationship Id="rId9"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hyperlink" Target="https://www.americaninno.com/boston/bostinno-bytes/mit-born-spyce-raises-21m-series-a-to-open-new-robotic-restaurant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hyperlink" Target="https://www.theatlantic.com/technology/archive/2018/10/agents-of-automation/568795/"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14</a:t>
            </a:r>
            <a:br>
              <a:rPr lang="en-US" dirty="0"/>
            </a:br>
            <a:r>
              <a:rPr lang="en-US" dirty="0"/>
              <a:t>Last Days</a:t>
            </a:r>
          </a:p>
        </p:txBody>
      </p:sp>
      <p:sp>
        <p:nvSpPr>
          <p:cNvPr id="4" name="Footer Placeholder 3"/>
          <p:cNvSpPr>
            <a:spLocks noGrp="1"/>
          </p:cNvSpPr>
          <p:nvPr>
            <p:ph type="ftr" sz="quarter" idx="3"/>
          </p:nvPr>
        </p:nvSpPr>
        <p:spPr/>
        <p:txBody>
          <a:bodyPr/>
          <a:lstStyle/>
          <a:p>
            <a:r>
              <a:rPr lang="en-US"/>
              <a:t>© 2016 Keith A. Pray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benefits: General</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[2][7]</a:t>
            </a:r>
          </a:p>
        </p:txBody>
      </p:sp>
      <p:sp>
        <p:nvSpPr>
          <p:cNvPr id="11" name="Content Placeholder 2">
            <a:extLst>
              <a:ext uri="{FF2B5EF4-FFF2-40B4-BE49-F238E27FC236}">
                <a16:creationId xmlns:a16="http://schemas.microsoft.com/office/drawing/2014/main" id="{057ACC6D-4FDC-40EE-975C-DDE4DA8E2E37}"/>
              </a:ext>
            </a:extLst>
          </p:cNvPr>
          <p:cNvSpPr>
            <a:spLocks noGrp="1"/>
          </p:cNvSpPr>
          <p:nvPr>
            <p:ph sz="half" idx="1"/>
          </p:nvPr>
        </p:nvSpPr>
        <p:spPr>
          <a:xfrm>
            <a:off x="685800" y="1192608"/>
            <a:ext cx="3297254" cy="3146822"/>
          </a:xfrm>
        </p:spPr>
        <p:txBody>
          <a:bodyPr>
            <a:normAutofit/>
          </a:bodyPr>
          <a:lstStyle/>
          <a:p>
            <a:r>
              <a:rPr lang="en-US" dirty="0"/>
              <a:t>Faster Speeds</a:t>
            </a:r>
          </a:p>
          <a:p>
            <a:pPr lvl="1"/>
            <a:r>
              <a:rPr lang="en-US" dirty="0"/>
              <a:t>~10 Gb/s</a:t>
            </a:r>
          </a:p>
          <a:p>
            <a:r>
              <a:rPr lang="en-US" dirty="0"/>
              <a:t>Lower Latency</a:t>
            </a:r>
          </a:p>
          <a:p>
            <a:pPr lvl="1"/>
            <a:r>
              <a:rPr lang="en-US" dirty="0"/>
              <a:t>1 millisecond or less</a:t>
            </a:r>
          </a:p>
          <a:p>
            <a:r>
              <a:rPr lang="en-US" dirty="0"/>
              <a:t>Greater Capacity</a:t>
            </a:r>
          </a:p>
          <a:p>
            <a:pPr lvl="1"/>
            <a:r>
              <a:rPr lang="en-US" dirty="0"/>
              <a:t>Chipsets triple capacity to 84 gigabits per second from 28 gigabits</a:t>
            </a:r>
          </a:p>
          <a:p>
            <a:pPr lvl="2"/>
            <a:r>
              <a:rPr lang="en-US" dirty="0"/>
              <a:t>Half-size antennas and PC reduction of two-thirds</a:t>
            </a:r>
          </a:p>
          <a:p>
            <a:pPr lvl="2"/>
            <a:endParaRPr lang="en-US" dirty="0"/>
          </a:p>
        </p:txBody>
      </p:sp>
    </p:spTree>
    <p:extLst>
      <p:ext uri="{BB962C8B-B14F-4D97-AF65-F5344CB8AC3E}">
        <p14:creationId xmlns:p14="http://schemas.microsoft.com/office/powerpoint/2010/main" val="262993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benefits: Business</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[7]</a:t>
            </a:r>
          </a:p>
        </p:txBody>
      </p:sp>
      <p:sp>
        <p:nvSpPr>
          <p:cNvPr id="11" name="Content Placeholder 2">
            <a:extLst>
              <a:ext uri="{FF2B5EF4-FFF2-40B4-BE49-F238E27FC236}">
                <a16:creationId xmlns:a16="http://schemas.microsoft.com/office/drawing/2014/main" id="{057ACC6D-4FDC-40EE-975C-DDE4DA8E2E37}"/>
              </a:ext>
            </a:extLst>
          </p:cNvPr>
          <p:cNvSpPr>
            <a:spLocks noGrp="1"/>
          </p:cNvSpPr>
          <p:nvPr>
            <p:ph sz="half" idx="1"/>
          </p:nvPr>
        </p:nvSpPr>
        <p:spPr>
          <a:xfrm>
            <a:off x="685800" y="1192608"/>
            <a:ext cx="3297254" cy="3146822"/>
          </a:xfrm>
        </p:spPr>
        <p:txBody>
          <a:bodyPr>
            <a:normAutofit/>
          </a:bodyPr>
          <a:lstStyle/>
          <a:p>
            <a:r>
              <a:rPr lang="en-US" dirty="0"/>
              <a:t>General</a:t>
            </a:r>
          </a:p>
          <a:p>
            <a:pPr lvl="1"/>
            <a:r>
              <a:rPr lang="en-US" dirty="0"/>
              <a:t>Mobile coming of age</a:t>
            </a:r>
          </a:p>
          <a:p>
            <a:pPr lvl="1"/>
            <a:r>
              <a:rPr lang="en-US" dirty="0"/>
              <a:t>Productivity</a:t>
            </a:r>
          </a:p>
          <a:p>
            <a:pPr lvl="1"/>
            <a:r>
              <a:rPr lang="en-US" dirty="0"/>
              <a:t>Remote working</a:t>
            </a:r>
          </a:p>
          <a:p>
            <a:r>
              <a:rPr lang="en-US" dirty="0"/>
              <a:t>Specifics</a:t>
            </a:r>
          </a:p>
          <a:p>
            <a:pPr lvl="1"/>
            <a:r>
              <a:rPr lang="en-US" dirty="0"/>
              <a:t>Healthcare</a:t>
            </a:r>
          </a:p>
          <a:p>
            <a:pPr lvl="1"/>
            <a:r>
              <a:rPr lang="en-US" dirty="0"/>
              <a:t>Manufacturing</a:t>
            </a:r>
          </a:p>
          <a:p>
            <a:pPr lvl="1"/>
            <a:r>
              <a:rPr lang="en-US" dirty="0"/>
              <a:t>Transportation</a:t>
            </a:r>
          </a:p>
        </p:txBody>
      </p:sp>
    </p:spTree>
    <p:extLst>
      <p:ext uri="{BB962C8B-B14F-4D97-AF65-F5344CB8AC3E}">
        <p14:creationId xmlns:p14="http://schemas.microsoft.com/office/powerpoint/2010/main" val="2707278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dangers: Security</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[3][</a:t>
            </a:r>
            <a:r>
              <a:rPr lang="en-US" sz="1200" dirty="0"/>
              <a:t>6</a:t>
            </a:r>
            <a:r>
              <a:rPr lang="en-US" sz="1200" dirty="0">
                <a:solidFill>
                  <a:schemeClr val="tx1"/>
                </a:solidFill>
              </a:rPr>
              <a:t>]</a:t>
            </a:r>
          </a:p>
        </p:txBody>
      </p:sp>
      <p:sp>
        <p:nvSpPr>
          <p:cNvPr id="11" name="Content Placeholder 2">
            <a:extLst>
              <a:ext uri="{FF2B5EF4-FFF2-40B4-BE49-F238E27FC236}">
                <a16:creationId xmlns:a16="http://schemas.microsoft.com/office/drawing/2014/main" id="{100AD835-587E-474C-8E37-0071A2A71244}"/>
              </a:ext>
            </a:extLst>
          </p:cNvPr>
          <p:cNvSpPr>
            <a:spLocks noGrp="1"/>
          </p:cNvSpPr>
          <p:nvPr>
            <p:ph sz="half" idx="1"/>
          </p:nvPr>
        </p:nvSpPr>
        <p:spPr>
          <a:xfrm>
            <a:off x="685800" y="1130085"/>
            <a:ext cx="3297254" cy="3146822"/>
          </a:xfrm>
        </p:spPr>
        <p:txBody>
          <a:bodyPr/>
          <a:lstStyle/>
          <a:p>
            <a:r>
              <a:rPr lang="en-US" dirty="0"/>
              <a:t>Security issues</a:t>
            </a:r>
          </a:p>
          <a:p>
            <a:pPr lvl="1"/>
            <a:r>
              <a:rPr lang="en-US" dirty="0"/>
              <a:t>Expected to drive IoT</a:t>
            </a:r>
          </a:p>
          <a:p>
            <a:pPr lvl="1"/>
            <a:r>
              <a:rPr lang="en-US" dirty="0"/>
              <a:t>Higher data speeds implies higher threats of malicious file transfers</a:t>
            </a:r>
          </a:p>
          <a:p>
            <a:pPr lvl="1"/>
            <a:r>
              <a:rPr lang="en-US" dirty="0"/>
              <a:t>Consequences of breaching </a:t>
            </a:r>
          </a:p>
          <a:p>
            <a:pPr lvl="2"/>
            <a:r>
              <a:rPr lang="en-US" dirty="0"/>
              <a:t>Potentially more severe</a:t>
            </a:r>
          </a:p>
        </p:txBody>
      </p:sp>
      <p:sp>
        <p:nvSpPr>
          <p:cNvPr id="18" name="Content Placeholder 2">
            <a:extLst>
              <a:ext uri="{FF2B5EF4-FFF2-40B4-BE49-F238E27FC236}">
                <a16:creationId xmlns:a16="http://schemas.microsoft.com/office/drawing/2014/main" id="{D2F6EF49-F9EB-4CB7-8DCA-AA4CE4FA691C}"/>
              </a:ext>
            </a:extLst>
          </p:cNvPr>
          <p:cNvSpPr txBox="1">
            <a:spLocks/>
          </p:cNvSpPr>
          <p:nvPr/>
        </p:nvSpPr>
        <p:spPr>
          <a:xfrm>
            <a:off x="5008728" y="1129679"/>
            <a:ext cx="3449472" cy="3146822"/>
          </a:xfrm>
          <a:prstGeom prst="rect">
            <a:avLst/>
          </a:prstGeom>
        </p:spPr>
        <p:txBody>
          <a:bodyPr vert="horz" lIns="91436" tIns="45718" rIns="91436" bIns="45718" rtlCol="0">
            <a:norm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r>
              <a:rPr lang="en-US" dirty="0"/>
              <a:t>2018 Breach Level Index Stats:</a:t>
            </a:r>
          </a:p>
          <a:p>
            <a:pPr lvl="1"/>
            <a:r>
              <a:rPr lang="en-US" dirty="0"/>
              <a:t>25,155,650 records compromised every day</a:t>
            </a:r>
          </a:p>
          <a:p>
            <a:pPr lvl="1"/>
            <a:r>
              <a:rPr lang="en-US" dirty="0"/>
              <a:t>1,048,152 records compromised every hour</a:t>
            </a:r>
          </a:p>
          <a:p>
            <a:pPr lvl="1"/>
            <a:r>
              <a:rPr lang="en-US" dirty="0"/>
              <a:t>17,469 records compromised every minute</a:t>
            </a:r>
          </a:p>
          <a:p>
            <a:pPr lvl="1"/>
            <a:r>
              <a:rPr lang="en-US" dirty="0"/>
              <a:t>291 records compromised</a:t>
            </a:r>
          </a:p>
          <a:p>
            <a:r>
              <a:rPr lang="en-US" dirty="0"/>
              <a:t> ~2,000,000,000+ records compromised in 2017</a:t>
            </a:r>
          </a:p>
          <a:p>
            <a:pPr lvl="1"/>
            <a:endParaRPr lang="en-US" dirty="0"/>
          </a:p>
        </p:txBody>
      </p:sp>
    </p:spTree>
    <p:extLst>
      <p:ext uri="{BB962C8B-B14F-4D97-AF65-F5344CB8AC3E}">
        <p14:creationId xmlns:p14="http://schemas.microsoft.com/office/powerpoint/2010/main" val="2355601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dangers: Health</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[1][4]</a:t>
            </a:r>
          </a:p>
        </p:txBody>
      </p:sp>
      <p:sp>
        <p:nvSpPr>
          <p:cNvPr id="11" name="Content Placeholder 2">
            <a:extLst>
              <a:ext uri="{FF2B5EF4-FFF2-40B4-BE49-F238E27FC236}">
                <a16:creationId xmlns:a16="http://schemas.microsoft.com/office/drawing/2014/main" id="{100AD835-587E-474C-8E37-0071A2A71244}"/>
              </a:ext>
            </a:extLst>
          </p:cNvPr>
          <p:cNvSpPr>
            <a:spLocks noGrp="1"/>
          </p:cNvSpPr>
          <p:nvPr>
            <p:ph sz="half" idx="1"/>
          </p:nvPr>
        </p:nvSpPr>
        <p:spPr>
          <a:xfrm>
            <a:off x="685800" y="1130085"/>
            <a:ext cx="3297254" cy="3146822"/>
          </a:xfrm>
        </p:spPr>
        <p:txBody>
          <a:bodyPr/>
          <a:lstStyle/>
          <a:p>
            <a:r>
              <a:rPr lang="en-US" dirty="0"/>
              <a:t>Health:</a:t>
            </a:r>
          </a:p>
          <a:p>
            <a:pPr lvl="1"/>
            <a:r>
              <a:rPr lang="en-US" dirty="0"/>
              <a:t>Millimeter waves(MMW) are absorbed between 1 – 2 millimeters</a:t>
            </a:r>
          </a:p>
          <a:p>
            <a:pPr lvl="1"/>
            <a:r>
              <a:rPr lang="en-US" dirty="0"/>
              <a:t>Active Denial Systems</a:t>
            </a:r>
          </a:p>
          <a:p>
            <a:pPr lvl="1"/>
            <a:r>
              <a:rPr lang="en-US" dirty="0"/>
              <a:t>Power density 5-10mW/cm</a:t>
            </a:r>
            <a:r>
              <a:rPr lang="en-US" baseline="30000" dirty="0"/>
              <a:t>2</a:t>
            </a:r>
          </a:p>
          <a:p>
            <a:pPr lvl="2"/>
            <a:r>
              <a:rPr lang="en-US" sz="1100" dirty="0"/>
              <a:t>Safe exposure is 1 </a:t>
            </a:r>
            <a:r>
              <a:rPr lang="en-US" sz="1100" dirty="0" err="1"/>
              <a:t>mW</a:t>
            </a:r>
            <a:r>
              <a:rPr lang="en-US" sz="1100" dirty="0"/>
              <a:t>/cm</a:t>
            </a:r>
            <a:r>
              <a:rPr lang="en-US" sz="1100" baseline="30000" dirty="0"/>
              <a:t>2</a:t>
            </a:r>
            <a:endParaRPr lang="en-US" sz="1100" dirty="0"/>
          </a:p>
          <a:p>
            <a:pPr lvl="1"/>
            <a:r>
              <a:rPr lang="en-US" dirty="0"/>
              <a:t>Inadequate health-effect evaluation</a:t>
            </a:r>
          </a:p>
          <a:p>
            <a:pPr lvl="1"/>
            <a:endParaRPr lang="en-US" dirty="0"/>
          </a:p>
        </p:txBody>
      </p:sp>
    </p:spTree>
    <p:extLst>
      <p:ext uri="{BB962C8B-B14F-4D97-AF65-F5344CB8AC3E}">
        <p14:creationId xmlns:p14="http://schemas.microsoft.com/office/powerpoint/2010/main" val="4192096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11" name="Content Placeholder 2">
            <a:extLst>
              <a:ext uri="{FF2B5EF4-FFF2-40B4-BE49-F238E27FC236}">
                <a16:creationId xmlns:a16="http://schemas.microsoft.com/office/drawing/2014/main" id="{05C21C23-0634-49F4-9BEC-F6CF8527DB7B}"/>
              </a:ext>
            </a:extLst>
          </p:cNvPr>
          <p:cNvSpPr>
            <a:spLocks noGrp="1"/>
          </p:cNvSpPr>
          <p:nvPr>
            <p:ph sz="half" idx="1"/>
          </p:nvPr>
        </p:nvSpPr>
        <p:spPr>
          <a:xfrm>
            <a:off x="685800" y="998339"/>
            <a:ext cx="3297254" cy="3146822"/>
          </a:xfrm>
        </p:spPr>
        <p:txBody>
          <a:bodyPr/>
          <a:lstStyle/>
          <a:p>
            <a:pPr marL="0" indent="0">
              <a:buNone/>
            </a:pPr>
            <a:endParaRPr lang="en-US" dirty="0"/>
          </a:p>
          <a:p>
            <a:r>
              <a:rPr lang="en-US" sz="1400" dirty="0"/>
              <a:t>5G will pave the way for Science and will open doors that we have yet to be exposed to.</a:t>
            </a:r>
          </a:p>
          <a:p>
            <a:pPr lvl="1"/>
            <a:r>
              <a:rPr lang="en-US" sz="1100" dirty="0"/>
              <a:t>Has the potential to cost less than or equal to 4G</a:t>
            </a:r>
          </a:p>
          <a:p>
            <a:pPr lvl="1"/>
            <a:r>
              <a:rPr lang="en-US" sz="1100" dirty="0"/>
              <a:t>Will make work more efficient</a:t>
            </a:r>
          </a:p>
          <a:p>
            <a:pPr lvl="1"/>
            <a:r>
              <a:rPr lang="en-US" sz="1100" dirty="0"/>
              <a:t>Worldwide connection</a:t>
            </a:r>
          </a:p>
          <a:p>
            <a:r>
              <a:rPr lang="en-US" sz="1400" dirty="0"/>
              <a:t>Try to stay updated with news involving 5G</a:t>
            </a:r>
          </a:p>
          <a:p>
            <a:pPr lvl="1"/>
            <a:r>
              <a:rPr lang="en-US" sz="1100" dirty="0"/>
              <a:t>Unknown dangers yet to be found</a:t>
            </a:r>
          </a:p>
          <a:p>
            <a:pPr lvl="1"/>
            <a:r>
              <a:rPr lang="en-US" sz="1100" dirty="0"/>
              <a:t>Best way to protect yourself when 5G is released globally</a:t>
            </a:r>
          </a:p>
          <a:p>
            <a:endParaRPr lang="en-US" sz="1400" dirty="0"/>
          </a:p>
        </p:txBody>
      </p:sp>
    </p:spTree>
    <p:extLst>
      <p:ext uri="{BB962C8B-B14F-4D97-AF65-F5344CB8AC3E}">
        <p14:creationId xmlns:p14="http://schemas.microsoft.com/office/powerpoint/2010/main" val="29154042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&lt;Your Name&gt;</a:t>
            </a:r>
          </a:p>
        </p:txBody>
      </p:sp>
      <p:sp>
        <p:nvSpPr>
          <p:cNvPr id="10" name="Rectangle 9">
            <a:extLst>
              <a:ext uri="{FF2B5EF4-FFF2-40B4-BE49-F238E27FC236}">
                <a16:creationId xmlns:a16="http://schemas.microsoft.com/office/drawing/2014/main" id="{7EAB2C6D-00EC-4878-8CE6-C0F6B7DED51D}"/>
              </a:ext>
            </a:extLst>
          </p:cNvPr>
          <p:cNvSpPr/>
          <p:nvPr/>
        </p:nvSpPr>
        <p:spPr>
          <a:xfrm>
            <a:off x="685800" y="1140589"/>
            <a:ext cx="8154537" cy="2862322"/>
          </a:xfrm>
          <a:prstGeom prst="rect">
            <a:avLst/>
          </a:prstGeom>
        </p:spPr>
        <p:txBody>
          <a:bodyPr wrap="square">
            <a:spAutoFit/>
          </a:bodyPr>
          <a:lstStyle/>
          <a:p>
            <a:pPr marL="285750" indent="-285750">
              <a:buFont typeface="Arial" panose="020B0604020202020204" pitchFamily="34" charset="0"/>
              <a:buChar char="•"/>
            </a:pPr>
            <a:r>
              <a:rPr lang="en-US" sz="1200" dirty="0"/>
              <a:t>[1]“5G And the IOT: Scientific Overview of Human Health Risks.” </a:t>
            </a:r>
            <a:r>
              <a:rPr lang="en-US" sz="1200" i="1" dirty="0"/>
              <a:t>Environmental Health Trust</a:t>
            </a:r>
            <a:r>
              <a:rPr lang="en-US" sz="1200" dirty="0"/>
              <a:t>, ehtrust.org/key-issues/cell-</a:t>
            </a:r>
            <a:r>
              <a:rPr lang="en-US" sz="1200" dirty="0" err="1"/>
              <a:t>phoneswireless</a:t>
            </a:r>
            <a:r>
              <a:rPr lang="en-US" sz="1200" dirty="0"/>
              <a:t>/5g-networks-iot-scientific-overview-human-health-risks/.</a:t>
            </a:r>
          </a:p>
          <a:p>
            <a:pPr marL="285750" indent="-285750">
              <a:buFont typeface="Arial" panose="020B0604020202020204" pitchFamily="34" charset="0"/>
              <a:buChar char="•"/>
            </a:pPr>
            <a:r>
              <a:rPr lang="en-US" sz="1200" dirty="0"/>
              <a:t>[2]</a:t>
            </a:r>
            <a:r>
              <a:rPr lang="en-US" sz="1200" dirty="0" err="1"/>
              <a:t>Auchard</a:t>
            </a:r>
            <a:r>
              <a:rPr lang="en-US" sz="1200" dirty="0"/>
              <a:t>, Eric. “Nokia Introduces High-Capacity 5G Chipsets, to Ship in Volume in Q3.” </a:t>
            </a:r>
            <a:r>
              <a:rPr lang="en-US" sz="1200" i="1" dirty="0"/>
              <a:t>Reuters</a:t>
            </a:r>
            <a:r>
              <a:rPr lang="en-US" sz="1200" dirty="0"/>
              <a:t>, Thomson Reuters, 29 Jan. 2018, www.reuters.com/article/us-nokia-5g/nokia-introduces-high-capacity-5g-chipsets-to-ship-in-volume-in-q3-idUSKBN1FI0PW.</a:t>
            </a:r>
          </a:p>
          <a:p>
            <a:pPr marL="285750" indent="-285750">
              <a:buFont typeface="Arial" panose="020B0604020202020204" pitchFamily="34" charset="0"/>
              <a:buChar char="•"/>
            </a:pPr>
            <a:r>
              <a:rPr lang="en-US" sz="1200" dirty="0"/>
              <a:t>[3]Gemalto. “Breached Records More Than Doubled in H1 2018, Reveals Breach Level Index.” </a:t>
            </a:r>
            <a:r>
              <a:rPr lang="en-US" sz="1200" i="1" dirty="0"/>
              <a:t>Gemalto Blog</a:t>
            </a:r>
            <a:r>
              <a:rPr lang="en-US" sz="1200" dirty="0"/>
              <a:t>, Gemalto, 8 Oct. 2018, blog.gemalto.com/security/2018/10/09/breached-records-more-than-doubled-in-h1-2018-reveals-breach-level-index/.</a:t>
            </a:r>
          </a:p>
          <a:p>
            <a:pPr marL="285750" indent="-285750">
              <a:buFont typeface="Arial" panose="020B0604020202020204" pitchFamily="34" charset="0"/>
              <a:buChar char="•"/>
            </a:pPr>
            <a:r>
              <a:rPr lang="en-US" sz="1200" dirty="0"/>
              <a:t>[4]Kim, Gary. “What Will 5G Cost?” </a:t>
            </a:r>
            <a:r>
              <a:rPr lang="en-US" sz="1200" i="1" dirty="0"/>
              <a:t>Spectrum Futures</a:t>
            </a:r>
            <a:r>
              <a:rPr lang="en-US" sz="1200" dirty="0"/>
              <a:t>, Spectrum Futures, 20 May 2018, spectrumfutures.org/what-will-5g-cost/.</a:t>
            </a:r>
          </a:p>
          <a:p>
            <a:pPr marL="285750" indent="-285750">
              <a:buFont typeface="Arial" panose="020B0604020202020204" pitchFamily="34" charset="0"/>
              <a:buChar char="•"/>
            </a:pPr>
            <a:r>
              <a:rPr lang="en-US" sz="1200" dirty="0"/>
              <a:t>[5]Moore, Mike. “What Is 5G? Everything You Need to Know.” </a:t>
            </a:r>
            <a:r>
              <a:rPr lang="en-US" sz="1200" i="1" dirty="0"/>
              <a:t>TechRadar</a:t>
            </a:r>
            <a:r>
              <a:rPr lang="en-US" sz="1200" dirty="0"/>
              <a:t>, TechRadar The Source for Tech Buying Advice, 8 Oct. 2018, www.techradar.com/news/what-is-5g-everything-you-need-to-know#top.</a:t>
            </a:r>
          </a:p>
          <a:p>
            <a:pPr marL="285750" indent="-285750">
              <a:buFont typeface="Arial" panose="020B0604020202020204" pitchFamily="34" charset="0"/>
              <a:buChar char="•"/>
            </a:pPr>
            <a:r>
              <a:rPr lang="en-US" sz="1200" dirty="0"/>
              <a:t>[6]“Security and Privacy Issues in 5G Wireless Networks.” </a:t>
            </a:r>
            <a:r>
              <a:rPr lang="en-US" sz="1200" i="1" dirty="0"/>
              <a:t>Network</a:t>
            </a:r>
            <a:r>
              <a:rPr lang="en-US" sz="1200" dirty="0"/>
              <a:t>, thinkspace.csu.edu.au/5gtech/.</a:t>
            </a:r>
          </a:p>
          <a:p>
            <a:pPr marL="285750" indent="-285750">
              <a:buFont typeface="Arial" panose="020B0604020202020204" pitchFamily="34" charset="0"/>
              <a:buChar char="•"/>
            </a:pPr>
            <a:r>
              <a:rPr lang="en-US" sz="1200" dirty="0"/>
              <a:t>[7]Wray, Sarah. “5G For Business: How Will 5G Benefit Businesses?” </a:t>
            </a:r>
            <a:r>
              <a:rPr lang="en-US" sz="1200" i="1" dirty="0"/>
              <a:t>How Fast Is 5G - 5G Speeds and Performance</a:t>
            </a:r>
            <a:r>
              <a:rPr lang="en-US" sz="1200" dirty="0"/>
              <a:t>, 5g.co.uk/guides/5g-benefits-for-businesses/.</a:t>
            </a:r>
            <a:endParaRPr lang="en-US" sz="1200" dirty="0">
              <a:effectLst/>
            </a:endParaRPr>
          </a:p>
        </p:txBody>
      </p:sp>
    </p:spTree>
    <p:extLst>
      <p:ext uri="{BB962C8B-B14F-4D97-AF65-F5344CB8AC3E}">
        <p14:creationId xmlns:p14="http://schemas.microsoft.com/office/powerpoint/2010/main" val="347523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Students’ Choice – Interesting Videos</a:t>
            </a:r>
          </a:p>
        </p:txBody>
      </p:sp>
      <p:sp>
        <p:nvSpPr>
          <p:cNvPr id="3" name="Content Placeholder 2"/>
          <p:cNvSpPr>
            <a:spLocks noGrp="1"/>
          </p:cNvSpPr>
          <p:nvPr>
            <p:ph sz="half" idx="1"/>
          </p:nvPr>
        </p:nvSpPr>
        <p:spPr>
          <a:xfrm>
            <a:off x="685800" y="1352550"/>
            <a:ext cx="3276599" cy="3790949"/>
          </a:xfrm>
        </p:spPr>
        <p:txBody>
          <a:bodyPr>
            <a:normAutofit/>
          </a:bodyPr>
          <a:lstStyle/>
          <a:p>
            <a:pPr marL="205768" lvl="1" indent="0">
              <a:buNone/>
            </a:pPr>
            <a:r>
              <a:rPr lang="en-US" dirty="0">
                <a:hlinkClick r:id="rId3"/>
              </a:rPr>
              <a:t>Last Week tonight with John Oliver</a:t>
            </a:r>
            <a:r>
              <a:rPr lang="en-US" dirty="0"/>
              <a:t>  Snowden (33:14)</a:t>
            </a:r>
            <a:endParaRPr lang="en-US" dirty="0">
              <a:hlinkClick r:id="rId4"/>
            </a:endParaRPr>
          </a:p>
          <a:p>
            <a:pPr marL="205768" lvl="1" indent="0">
              <a:buNone/>
            </a:pPr>
            <a:endParaRPr lang="en-US" dirty="0">
              <a:hlinkClick r:id="rId4"/>
            </a:endParaRPr>
          </a:p>
          <a:p>
            <a:pPr marL="205768" lvl="1" indent="0">
              <a:buNone/>
            </a:pPr>
            <a:r>
              <a:rPr lang="en-US" dirty="0">
                <a:hlinkClick r:id="rId4"/>
              </a:rPr>
              <a:t>It’s All About The Pentiums</a:t>
            </a:r>
            <a:r>
              <a:rPr lang="en-US" dirty="0"/>
              <a:t>  </a:t>
            </a:r>
          </a:p>
          <a:p>
            <a:pPr marL="205768" lvl="1" indent="0">
              <a:buNone/>
            </a:pPr>
            <a:r>
              <a:rPr lang="en-US" dirty="0"/>
              <a:t>Weird Al (3:34) </a:t>
            </a:r>
          </a:p>
          <a:p>
            <a:pPr marL="205768" lvl="1" indent="0">
              <a:buNone/>
            </a:pPr>
            <a:endParaRPr lang="en-US" dirty="0">
              <a:ea typeface="ＭＳ Ｐゴシック" pitchFamily="-109" charset="-128"/>
              <a:cs typeface="ＭＳ Ｐゴシック" pitchFamily="-109" charset="-128"/>
              <a:hlinkClick r:id="rId5"/>
            </a:endParaRPr>
          </a:p>
          <a:p>
            <a:pPr marL="205768" lvl="1" indent="0">
              <a:buNone/>
            </a:pPr>
            <a:r>
              <a:rPr lang="en-US" dirty="0">
                <a:ea typeface="ＭＳ Ｐゴシック" pitchFamily="-109" charset="-128"/>
                <a:cs typeface="ＭＳ Ｐゴシック" pitchFamily="-109" charset="-128"/>
                <a:hlinkClick r:id="rId5"/>
              </a:rPr>
              <a:t>White and Nerdy</a:t>
            </a:r>
            <a:r>
              <a:rPr lang="en-US" dirty="0">
                <a:ea typeface="ＭＳ Ｐゴシック" pitchFamily="-109" charset="-128"/>
                <a:cs typeface="ＭＳ Ｐゴシック" pitchFamily="-109" charset="-128"/>
              </a:rPr>
              <a:t>  Weird Al (2:50)</a:t>
            </a:r>
            <a:endParaRPr lang="en-US" dirty="0"/>
          </a:p>
          <a:p>
            <a:pPr marL="205768" lvl="1" indent="0">
              <a:buNone/>
            </a:pPr>
            <a:endParaRPr lang="en-US" dirty="0">
              <a:hlinkClick r:id="rId6"/>
            </a:endParaRPr>
          </a:p>
          <a:p>
            <a:pPr marL="205768" lvl="1" indent="0">
              <a:buNone/>
            </a:pPr>
            <a:r>
              <a:rPr lang="en-US" dirty="0">
                <a:hlinkClick r:id="rId6"/>
              </a:rPr>
              <a:t>Humans Need Not Apply</a:t>
            </a:r>
            <a:r>
              <a:rPr lang="en-US" dirty="0"/>
              <a:t>  </a:t>
            </a:r>
          </a:p>
          <a:p>
            <a:pPr marL="205768" lvl="1" indent="0">
              <a:buNone/>
            </a:pPr>
            <a:r>
              <a:rPr lang="en-US" dirty="0"/>
              <a:t>CGP Grey (15:00)</a:t>
            </a:r>
            <a:endParaRPr lang="en-US" dirty="0">
              <a:hlinkClick r:id="rId7"/>
            </a:endParaRPr>
          </a:p>
          <a:p>
            <a:pPr marL="205768" lvl="1" indent="0">
              <a:buNone/>
            </a:pPr>
            <a:r>
              <a:rPr lang="en-US" dirty="0">
                <a:hlinkClick r:id="rId7"/>
              </a:rPr>
              <a:t>Why Electronic Voting is a BAD Idea</a:t>
            </a:r>
            <a:r>
              <a:rPr lang="en-US" dirty="0"/>
              <a:t> </a:t>
            </a:r>
          </a:p>
          <a:p>
            <a:pPr marL="205768" lvl="1" indent="0">
              <a:buNone/>
            </a:pPr>
            <a:r>
              <a:rPr lang="en-US" dirty="0"/>
              <a:t>Computerphile (Tom Scott) (8:20)</a:t>
            </a:r>
          </a:p>
        </p:txBody>
      </p:sp>
      <p:sp>
        <p:nvSpPr>
          <p:cNvPr id="6" name="Content Placeholder 5">
            <a:extLst>
              <a:ext uri="{FF2B5EF4-FFF2-40B4-BE49-F238E27FC236}">
                <a16:creationId xmlns:a16="http://schemas.microsoft.com/office/drawing/2014/main" id="{4DEAEBCE-6FA8-B245-B04C-E1F63182EFDB}"/>
              </a:ext>
            </a:extLst>
          </p:cNvPr>
          <p:cNvSpPr>
            <a:spLocks noGrp="1"/>
          </p:cNvSpPr>
          <p:nvPr>
            <p:ph sz="half" idx="2"/>
          </p:nvPr>
        </p:nvSpPr>
        <p:spPr>
          <a:xfrm>
            <a:off x="5104411" y="1340597"/>
            <a:ext cx="3733800" cy="3352800"/>
          </a:xfrm>
        </p:spPr>
        <p:txBody>
          <a:bodyPr>
            <a:normAutofit/>
          </a:bodyPr>
          <a:lstStyle/>
          <a:p>
            <a:pPr marL="205768" lvl="1" indent="0">
              <a:buNone/>
            </a:pPr>
            <a:r>
              <a:rPr lang="en-US" dirty="0">
                <a:hlinkClick r:id="rId8"/>
              </a:rPr>
              <a:t>Welcome To Life</a:t>
            </a:r>
            <a:r>
              <a:rPr lang="en-US" dirty="0"/>
              <a:t> – Tom Scott (2:44)</a:t>
            </a:r>
          </a:p>
          <a:p>
            <a:pPr marL="205768" lvl="1" indent="0">
              <a:buNone/>
            </a:pPr>
            <a:endParaRPr lang="en-US" dirty="0"/>
          </a:p>
          <a:p>
            <a:pPr marL="205768" lvl="1" indent="0">
              <a:buNone/>
            </a:pPr>
            <a:endParaRPr lang="en-US" dirty="0"/>
          </a:p>
          <a:p>
            <a:pPr marL="205768" lvl="1" indent="0">
              <a:buNone/>
            </a:pPr>
            <a:r>
              <a:rPr lang="en-US" dirty="0">
                <a:hlinkClick r:id="rId9"/>
              </a:rPr>
              <a:t>What "Orwellian" really means</a:t>
            </a:r>
            <a:r>
              <a:rPr lang="en-US" dirty="0"/>
              <a:t> - Noah </a:t>
            </a:r>
            <a:r>
              <a:rPr lang="en-US" dirty="0" err="1"/>
              <a:t>Tavlin</a:t>
            </a:r>
            <a:r>
              <a:rPr lang="en-US" dirty="0"/>
              <a:t> (5:31)</a:t>
            </a:r>
          </a:p>
        </p:txBody>
      </p:sp>
      <p:sp>
        <p:nvSpPr>
          <p:cNvPr id="4" name="Footer Placeholder 3"/>
          <p:cNvSpPr>
            <a:spLocks noGrp="1"/>
          </p:cNvSpPr>
          <p:nvPr>
            <p:ph type="ftr" sz="quarter" idx="11"/>
          </p:nvPr>
        </p:nvSpPr>
        <p:spPr>
          <a:xfrm>
            <a:off x="-2222500" y="6780000"/>
            <a:ext cx="717865" cy="45719"/>
          </a:xfrm>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16</a:t>
            </a:fld>
            <a:endParaRPr lang="en-US"/>
          </a:p>
        </p:txBody>
      </p:sp>
      <p:pic>
        <p:nvPicPr>
          <p:cNvPr id="1026" name="Picture 2" descr="https://i.upworthy.com/nugget/5522874d613031000c270000/attachments/JohnOliverEdwardSnowden7-600eed8723d684a41064eb03f58b9348.jpg?auto=format&amp;ixlib=imgixjs-3.3.0">
            <a:extLst>
              <a:ext uri="{FF2B5EF4-FFF2-40B4-BE49-F238E27FC236}">
                <a16:creationId xmlns:a16="http://schemas.microsoft.com/office/drawing/2014/main" id="{08509CB7-7213-C740-A581-5E8424066C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131" y="1297756"/>
            <a:ext cx="914400" cy="475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its all about the pentiums">
            <a:extLst>
              <a:ext uri="{FF2B5EF4-FFF2-40B4-BE49-F238E27FC236}">
                <a16:creationId xmlns:a16="http://schemas.microsoft.com/office/drawing/2014/main" id="{F10EAF9F-EA4F-0C4E-B7A4-53CB9C69FEB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905002"/>
            <a:ext cx="914400" cy="8021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white and nerdy">
            <a:extLst>
              <a:ext uri="{FF2B5EF4-FFF2-40B4-BE49-F238E27FC236}">
                <a16:creationId xmlns:a16="http://schemas.microsoft.com/office/drawing/2014/main" id="{9283AC38-F9F2-4645-9F02-C2BEBBCE66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2774455"/>
            <a:ext cx="914400" cy="6849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umans need not apply">
            <a:extLst>
              <a:ext uri="{FF2B5EF4-FFF2-40B4-BE49-F238E27FC236}">
                <a16:creationId xmlns:a16="http://schemas.microsoft.com/office/drawing/2014/main" id="{91EA0BBC-178D-354F-9AAD-E506297D970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572597"/>
            <a:ext cx="914400" cy="33610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Video for why electronic voting is a bad idea">
            <a:extLst>
              <a:ext uri="{FF2B5EF4-FFF2-40B4-BE49-F238E27FC236}">
                <a16:creationId xmlns:a16="http://schemas.microsoft.com/office/drawing/2014/main" id="{9535DA30-5274-364D-8A1D-FC0D656742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131" y="4150159"/>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Video for welcome to life tom scott">
            <a:extLst>
              <a:ext uri="{FF2B5EF4-FFF2-40B4-BE49-F238E27FC236}">
                <a16:creationId xmlns:a16="http://schemas.microsoft.com/office/drawing/2014/main" id="{605B26B6-D073-A24C-A13B-264EE5A87D5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342411" y="1264396"/>
            <a:ext cx="9144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Video for what orwellian really means">
            <a:extLst>
              <a:ext uri="{FF2B5EF4-FFF2-40B4-BE49-F238E27FC236}">
                <a16:creationId xmlns:a16="http://schemas.microsoft.com/office/drawing/2014/main" id="{4ECFA0E8-2EB4-E245-AD1B-58465CD8D632}"/>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42411" y="2114684"/>
            <a:ext cx="9144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417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BAE1010-8814-F14C-8C19-2C837C9F8EEE}"/>
              </a:ext>
            </a:extLst>
          </p:cNvPr>
          <p:cNvSpPr>
            <a:spLocks noGrp="1"/>
          </p:cNvSpPr>
          <p:nvPr>
            <p:ph type="title"/>
          </p:nvPr>
        </p:nvSpPr>
        <p:spPr/>
        <p:txBody>
          <a:bodyPr/>
          <a:lstStyle/>
          <a:p>
            <a:r>
              <a:rPr lang="en-US" dirty="0"/>
              <a:t>Students’ Choice – Interesting Articles 1/2</a:t>
            </a:r>
          </a:p>
        </p:txBody>
      </p:sp>
      <p:sp>
        <p:nvSpPr>
          <p:cNvPr id="8" name="Content Placeholder 7">
            <a:extLst>
              <a:ext uri="{FF2B5EF4-FFF2-40B4-BE49-F238E27FC236}">
                <a16:creationId xmlns:a16="http://schemas.microsoft.com/office/drawing/2014/main" id="{4E804DD4-C487-4749-9DA9-C06C0FFE6A0D}"/>
              </a:ext>
            </a:extLst>
          </p:cNvPr>
          <p:cNvSpPr>
            <a:spLocks noGrp="1"/>
          </p:cNvSpPr>
          <p:nvPr>
            <p:ph idx="1"/>
          </p:nvPr>
        </p:nvSpPr>
        <p:spPr/>
        <p:txBody>
          <a:bodyPr>
            <a:normAutofit/>
          </a:bodyPr>
          <a:lstStyle/>
          <a:p>
            <a:r>
              <a:rPr lang="en-US" b="1" dirty="0">
                <a:hlinkClick r:id="rId3"/>
              </a:rPr>
              <a:t>Facebook security breach: Up to 50m accounts attacked</a:t>
            </a:r>
            <a:r>
              <a:rPr lang="en-US" b="1" dirty="0"/>
              <a:t> - </a:t>
            </a:r>
            <a:r>
              <a:rPr lang="en-US" dirty="0"/>
              <a:t>Dave Lee, North America technology reporter, 2018-09-29 </a:t>
            </a:r>
          </a:p>
          <a:p>
            <a:r>
              <a:rPr lang="en-US" dirty="0">
                <a:hlinkClick r:id="rId4"/>
              </a:rPr>
              <a:t>WPI Secures $2.8 Million to Develop a Smartphone App to Help Assess the Health of Soldiers</a:t>
            </a:r>
            <a:r>
              <a:rPr lang="en-US" dirty="0"/>
              <a:t>, 2018-09-24</a:t>
            </a:r>
          </a:p>
          <a:p>
            <a:r>
              <a:rPr lang="en-US" dirty="0">
                <a:hlinkClick r:id="rId5"/>
              </a:rPr>
              <a:t>Quantified Toilets</a:t>
            </a:r>
            <a:r>
              <a:rPr lang="en-US" dirty="0"/>
              <a:t>, 2014, Quantified Toilets LLC</a:t>
            </a:r>
          </a:p>
          <a:p>
            <a:r>
              <a:rPr lang="en-US" dirty="0">
                <a:hlinkClick r:id="rId6"/>
              </a:rPr>
              <a:t>What Did Ada Lovelace's Program Actually Do?</a:t>
            </a:r>
            <a:r>
              <a:rPr lang="en-US" dirty="0"/>
              <a:t> - Sinclair Target, 2018-08-18 (First Programming Bug 1843?)</a:t>
            </a:r>
          </a:p>
          <a:p>
            <a:r>
              <a:rPr lang="en-US" dirty="0">
                <a:hlinkClick r:id="rId7"/>
              </a:rPr>
              <a:t>We know ethics should inform AI. But which ethics?</a:t>
            </a:r>
            <a:r>
              <a:rPr lang="en-US" dirty="0"/>
              <a:t> - Mauro Guillen, World Economic Forum, 2018-07-26</a:t>
            </a:r>
          </a:p>
        </p:txBody>
      </p:sp>
      <p:sp>
        <p:nvSpPr>
          <p:cNvPr id="5" name="Footer Placeholder 4">
            <a:extLst>
              <a:ext uri="{FF2B5EF4-FFF2-40B4-BE49-F238E27FC236}">
                <a16:creationId xmlns:a16="http://schemas.microsoft.com/office/drawing/2014/main" id="{008D47C9-308D-2842-8EF6-E760A1692C7C}"/>
              </a:ext>
            </a:extLst>
          </p:cNvPr>
          <p:cNvSpPr>
            <a:spLocks noGrp="1"/>
          </p:cNvSpPr>
          <p:nvPr>
            <p:ph type="ftr" sz="quarter" idx="11"/>
          </p:nvPr>
        </p:nvSpPr>
        <p:spPr/>
        <p:txBody>
          <a:bodyPr/>
          <a:lstStyle/>
          <a:p>
            <a:r>
              <a:rPr lang="en-US"/>
              <a:t>© 2016 Keith A. Pray</a:t>
            </a:r>
            <a:endParaRPr lang="en-US" dirty="0"/>
          </a:p>
        </p:txBody>
      </p:sp>
      <p:sp>
        <p:nvSpPr>
          <p:cNvPr id="6" name="Slide Number Placeholder 5">
            <a:extLst>
              <a:ext uri="{FF2B5EF4-FFF2-40B4-BE49-F238E27FC236}">
                <a16:creationId xmlns:a16="http://schemas.microsoft.com/office/drawing/2014/main" id="{B76281D7-3CA3-1B4F-BEA0-39508A884DDA}"/>
              </a:ext>
            </a:extLst>
          </p:cNvPr>
          <p:cNvSpPr>
            <a:spLocks noGrp="1"/>
          </p:cNvSpPr>
          <p:nvPr>
            <p:ph type="sldNum" sz="quarter" idx="12"/>
          </p:nvPr>
        </p:nvSpPr>
        <p:spPr/>
        <p:txBody>
          <a:bodyPr/>
          <a:lstStyle/>
          <a:p>
            <a:fld id="{A2A17EAB-8B51-5C40-8776-6683E51FA7A0}" type="slidenum">
              <a:rPr lang="en-US" smtClean="0"/>
              <a:t>17</a:t>
            </a:fld>
            <a:endParaRPr lang="en-US"/>
          </a:p>
        </p:txBody>
      </p:sp>
      <p:pic>
        <p:nvPicPr>
          <p:cNvPr id="3074" name="Picture 2" descr="Smartphone users silhouetted against the Facebook logo (file photo)">
            <a:extLst>
              <a:ext uri="{FF2B5EF4-FFF2-40B4-BE49-F238E27FC236}">
                <a16:creationId xmlns:a16="http://schemas.microsoft.com/office/drawing/2014/main" id="{15E6B5CE-2B70-D04E-AEE1-3835983F68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29600" y="1342284"/>
            <a:ext cx="914400" cy="5143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Darpa Research Team">
            <a:extLst>
              <a:ext uri="{FF2B5EF4-FFF2-40B4-BE49-F238E27FC236}">
                <a16:creationId xmlns:a16="http://schemas.microsoft.com/office/drawing/2014/main" id="{111AD935-AEF5-0940-B1E0-2F05B3588BF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29600" y="1933170"/>
            <a:ext cx="914400" cy="60897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antified Toilets">
            <a:extLst>
              <a:ext uri="{FF2B5EF4-FFF2-40B4-BE49-F238E27FC236}">
                <a16:creationId xmlns:a16="http://schemas.microsoft.com/office/drawing/2014/main" id="{8244A82B-33D3-A440-8497-3C8BD79CE0B8}"/>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86883"/>
          <a:stretch/>
        </p:blipFill>
        <p:spPr bwMode="auto">
          <a:xfrm>
            <a:off x="6665027" y="2708911"/>
            <a:ext cx="477395" cy="64008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twobithistory.org/images/triangular_numbers2.png">
            <a:extLst>
              <a:ext uri="{FF2B5EF4-FFF2-40B4-BE49-F238E27FC236}">
                <a16:creationId xmlns:a16="http://schemas.microsoft.com/office/drawing/2014/main" id="{7FC32C31-3E22-D54E-B540-00FF2092B8E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229600" y="3111015"/>
            <a:ext cx="914400" cy="7303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     ">
            <a:extLst>
              <a:ext uri="{FF2B5EF4-FFF2-40B4-BE49-F238E27FC236}">
                <a16:creationId xmlns:a16="http://schemas.microsoft.com/office/drawing/2014/main" id="{2E23ED0B-0BA3-A54F-9D07-272CCE56D10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29600" y="4003429"/>
            <a:ext cx="914400" cy="66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111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25303-6866-0646-A2BF-C9CC056A0090}"/>
              </a:ext>
            </a:extLst>
          </p:cNvPr>
          <p:cNvSpPr>
            <a:spLocks noGrp="1"/>
          </p:cNvSpPr>
          <p:nvPr>
            <p:ph type="title"/>
          </p:nvPr>
        </p:nvSpPr>
        <p:spPr/>
        <p:txBody>
          <a:bodyPr/>
          <a:lstStyle/>
          <a:p>
            <a:r>
              <a:rPr lang="en-US" dirty="0"/>
              <a:t>Students’ Choice – Interesting Articles 2/2</a:t>
            </a:r>
          </a:p>
        </p:txBody>
      </p:sp>
      <p:sp>
        <p:nvSpPr>
          <p:cNvPr id="3" name="Content Placeholder 2">
            <a:extLst>
              <a:ext uri="{FF2B5EF4-FFF2-40B4-BE49-F238E27FC236}">
                <a16:creationId xmlns:a16="http://schemas.microsoft.com/office/drawing/2014/main" id="{DA4A4D3E-6574-BB41-BB67-E932179DF5A7}"/>
              </a:ext>
            </a:extLst>
          </p:cNvPr>
          <p:cNvSpPr>
            <a:spLocks noGrp="1"/>
          </p:cNvSpPr>
          <p:nvPr>
            <p:ph idx="1"/>
          </p:nvPr>
        </p:nvSpPr>
        <p:spPr/>
        <p:txBody>
          <a:bodyPr/>
          <a:lstStyle/>
          <a:p>
            <a:r>
              <a:rPr lang="en-US" dirty="0">
                <a:hlinkClick r:id="rId3"/>
              </a:rPr>
              <a:t>MIT-born </a:t>
            </a:r>
            <a:r>
              <a:rPr lang="en-US" dirty="0" err="1">
                <a:hlinkClick r:id="rId3"/>
              </a:rPr>
              <a:t>Spyce</a:t>
            </a:r>
            <a:r>
              <a:rPr lang="en-US" dirty="0">
                <a:hlinkClick r:id="rId3"/>
              </a:rPr>
              <a:t> raises $21M to open new robotic restaurants</a:t>
            </a:r>
            <a:r>
              <a:rPr lang="en-US" dirty="0"/>
              <a:t> - Lucia Maffei, </a:t>
            </a:r>
            <a:r>
              <a:rPr lang="en-US" dirty="0" err="1"/>
              <a:t>BostInno</a:t>
            </a:r>
            <a:r>
              <a:rPr lang="en-US" dirty="0"/>
              <a:t>, 2018-09-07</a:t>
            </a:r>
          </a:p>
          <a:p>
            <a:r>
              <a:rPr lang="en-US" dirty="0">
                <a:hlinkClick r:id="rId4"/>
              </a:rPr>
              <a:t>The Coders Programming Themselves Out of a Job</a:t>
            </a:r>
            <a:r>
              <a:rPr lang="en-US" dirty="0"/>
              <a:t> - Brian Merchant, The Atlantic, 2018-10-02</a:t>
            </a:r>
          </a:p>
          <a:p>
            <a:endParaRPr lang="en-US" dirty="0"/>
          </a:p>
        </p:txBody>
      </p:sp>
      <p:sp>
        <p:nvSpPr>
          <p:cNvPr id="4" name="Footer Placeholder 3">
            <a:extLst>
              <a:ext uri="{FF2B5EF4-FFF2-40B4-BE49-F238E27FC236}">
                <a16:creationId xmlns:a16="http://schemas.microsoft.com/office/drawing/2014/main" id="{30038064-FF7D-B24F-928E-327A1B520C90}"/>
              </a:ext>
            </a:extLst>
          </p:cNvPr>
          <p:cNvSpPr>
            <a:spLocks noGrp="1"/>
          </p:cNvSpPr>
          <p:nvPr>
            <p:ph type="ftr" sz="quarter" idx="11"/>
          </p:nvPr>
        </p:nvSpPr>
        <p:spPr/>
        <p:txBody>
          <a:bodyPr/>
          <a:lstStyle/>
          <a:p>
            <a:r>
              <a:rPr lang="en-US"/>
              <a:t>© 2016 Keith A. Pray</a:t>
            </a:r>
          </a:p>
        </p:txBody>
      </p:sp>
      <p:sp>
        <p:nvSpPr>
          <p:cNvPr id="5" name="Slide Number Placeholder 4">
            <a:extLst>
              <a:ext uri="{FF2B5EF4-FFF2-40B4-BE49-F238E27FC236}">
                <a16:creationId xmlns:a16="http://schemas.microsoft.com/office/drawing/2014/main" id="{EFE5A02F-4BFD-FB43-9483-26F8B3BC483C}"/>
              </a:ext>
            </a:extLst>
          </p:cNvPr>
          <p:cNvSpPr>
            <a:spLocks noGrp="1"/>
          </p:cNvSpPr>
          <p:nvPr>
            <p:ph type="sldNum" sz="quarter" idx="12"/>
          </p:nvPr>
        </p:nvSpPr>
        <p:spPr/>
        <p:txBody>
          <a:bodyPr/>
          <a:lstStyle/>
          <a:p>
            <a:fld id="{A2A17EAB-8B51-5C40-8776-6683E51FA7A0}" type="slidenum">
              <a:rPr lang="en-US" smtClean="0"/>
              <a:t>18</a:t>
            </a:fld>
            <a:endParaRPr lang="en-US"/>
          </a:p>
        </p:txBody>
      </p:sp>
      <p:pic>
        <p:nvPicPr>
          <p:cNvPr id="4098" name="Picture 2" descr="Image result for spyce restaurant">
            <a:extLst>
              <a:ext uri="{FF2B5EF4-FFF2-40B4-BE49-F238E27FC236}">
                <a16:creationId xmlns:a16="http://schemas.microsoft.com/office/drawing/2014/main" id="{3CA01ED8-0718-B849-AADC-E29D97B0C0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29600" y="1370117"/>
            <a:ext cx="914400" cy="5724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cdn.theatlantic.com/assets/media/img/2018/08/30/RTX38KFM/1920.jpg?1535668765">
            <a:extLst>
              <a:ext uri="{FF2B5EF4-FFF2-40B4-BE49-F238E27FC236}">
                <a16:creationId xmlns:a16="http://schemas.microsoft.com/office/drawing/2014/main" id="{458E1C1C-1222-AC4E-8E8A-2E913AC828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29600" y="2102906"/>
            <a:ext cx="9144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890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14</a:t>
            </a:r>
            <a:br>
              <a:rPr lang="en-US" dirty="0"/>
            </a:br>
            <a:r>
              <a:rPr lang="en-US" dirty="0"/>
              <a:t>The End</a:t>
            </a:r>
          </a:p>
        </p:txBody>
      </p:sp>
      <p:sp>
        <p:nvSpPr>
          <p:cNvPr id="4" name="Footer Placeholder 3"/>
          <p:cNvSpPr>
            <a:spLocks noGrp="1"/>
          </p:cNvSpPr>
          <p:nvPr>
            <p:ph type="ftr" sz="quarter" idx="3"/>
          </p:nvPr>
        </p:nvSpPr>
        <p:spPr/>
        <p:txBody>
          <a:bodyPr/>
          <a:lstStyle/>
          <a:p>
            <a:r>
              <a:rPr lang="en-US"/>
              <a:t>© 2016 Keith A. Pray</a:t>
            </a:r>
            <a:endParaRPr lang="en-US" dirty="0"/>
          </a:p>
        </p:txBody>
      </p:sp>
    </p:spTree>
    <p:extLst>
      <p:ext uri="{BB962C8B-B14F-4D97-AF65-F5344CB8AC3E}">
        <p14:creationId xmlns:p14="http://schemas.microsoft.com/office/powerpoint/2010/main" val="367579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a:xfrm>
            <a:off x="685800" y="1068512"/>
            <a:ext cx="3733800" cy="3852809"/>
          </a:xfrm>
        </p:spPr>
        <p:txBody>
          <a:bodyPr>
            <a:normAutofit fontScale="70000" lnSpcReduction="20000"/>
          </a:bodyPr>
          <a:lstStyle/>
          <a:p>
            <a:r>
              <a:rPr lang="en-US" dirty="0"/>
              <a:t>3 - Construction</a:t>
            </a:r>
          </a:p>
          <a:p>
            <a:r>
              <a:rPr lang="en-US" dirty="0"/>
              <a:t>3 - Medical</a:t>
            </a:r>
          </a:p>
          <a:p>
            <a:r>
              <a:rPr lang="en-US" dirty="0"/>
              <a:t>2 - Everything</a:t>
            </a:r>
          </a:p>
          <a:p>
            <a:r>
              <a:rPr lang="en-US" dirty="0"/>
              <a:t>2 - Food Prep</a:t>
            </a:r>
          </a:p>
          <a:p>
            <a:r>
              <a:rPr lang="en-US" dirty="0"/>
              <a:t>2 - Retail</a:t>
            </a:r>
          </a:p>
          <a:p>
            <a:r>
              <a:rPr lang="en-US" dirty="0"/>
              <a:t>2 - Transportation</a:t>
            </a:r>
          </a:p>
          <a:p>
            <a:r>
              <a:rPr lang="en-US" dirty="0"/>
              <a:t>1 - Agriculture</a:t>
            </a:r>
          </a:p>
          <a:p>
            <a:r>
              <a:rPr lang="en-US" dirty="0"/>
              <a:t>1 - </a:t>
            </a:r>
            <a:r>
              <a:rPr lang="en-US" dirty="0" err="1"/>
              <a:t>Crowdturfing</a:t>
            </a:r>
            <a:r>
              <a:rPr lang="en-US" dirty="0"/>
              <a:t> Detection</a:t>
            </a:r>
          </a:p>
          <a:p>
            <a:r>
              <a:rPr lang="en-US" dirty="0"/>
              <a:t>1 - Cyber Security</a:t>
            </a:r>
          </a:p>
          <a:p>
            <a:r>
              <a:rPr lang="en-US" dirty="0"/>
              <a:t>1 - Firefighting</a:t>
            </a:r>
          </a:p>
          <a:p>
            <a:r>
              <a:rPr lang="en-US" dirty="0"/>
              <a:t>1 - Human Presence</a:t>
            </a:r>
          </a:p>
          <a:p>
            <a:r>
              <a:rPr lang="en-US" dirty="0"/>
              <a:t>1 - Problem Solving</a:t>
            </a:r>
          </a:p>
          <a:p>
            <a:r>
              <a:rPr lang="en-US" dirty="0"/>
              <a:t>1 - Small Scale Manufacturing</a:t>
            </a:r>
          </a:p>
        </p:txBody>
      </p:sp>
      <p:sp>
        <p:nvSpPr>
          <p:cNvPr id="4" name="Footer Placeholder 3"/>
          <p:cNvSpPr>
            <a:spLocks noGrp="1"/>
          </p:cNvSpPr>
          <p:nvPr>
            <p:ph type="ftr" sz="quarter" idx="11"/>
          </p:nvPr>
        </p:nvSpPr>
        <p:spPr/>
        <p:txBody>
          <a:bodyPr/>
          <a:lstStyle/>
          <a:p>
            <a:r>
              <a:rPr lang="sk-SK"/>
              <a:t>© 2018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6" name="Picture 5">
            <a:extLst>
              <a:ext uri="{FF2B5EF4-FFF2-40B4-BE49-F238E27FC236}">
                <a16:creationId xmlns:a16="http://schemas.microsoft.com/office/drawing/2014/main" id="{495C315C-1D6E-EE44-823E-8D2F526DCD4B}"/>
              </a:ext>
            </a:extLst>
          </p:cNvPr>
          <p:cNvPicPr>
            <a:picLocks noChangeAspect="1"/>
          </p:cNvPicPr>
          <p:nvPr/>
        </p:nvPicPr>
        <p:blipFill>
          <a:blip r:embed="rId3"/>
          <a:stretch>
            <a:fillRect/>
          </a:stretch>
        </p:blipFill>
        <p:spPr>
          <a:xfrm>
            <a:off x="4341042" y="632880"/>
            <a:ext cx="4802958" cy="4045605"/>
          </a:xfrm>
          <a:prstGeom prst="rect">
            <a:avLst/>
          </a:prstGeom>
        </p:spPr>
      </p:pic>
    </p:spTree>
    <p:extLst>
      <p:ext uri="{BB962C8B-B14F-4D97-AF65-F5344CB8AC3E}">
        <p14:creationId xmlns:p14="http://schemas.microsoft.com/office/powerpoint/2010/main" val="2620154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Evaluations</a:t>
            </a:r>
          </a:p>
        </p:txBody>
      </p:sp>
      <p:sp>
        <p:nvSpPr>
          <p:cNvPr id="3" name="Content Placeholder 2"/>
          <p:cNvSpPr>
            <a:spLocks noGrp="1"/>
          </p:cNvSpPr>
          <p:nvPr>
            <p:ph idx="1"/>
          </p:nvPr>
        </p:nvSpPr>
        <p:spPr/>
        <p:txBody>
          <a:bodyPr>
            <a:normAutofit/>
          </a:bodyPr>
          <a:lstStyle/>
          <a:p>
            <a:r>
              <a:rPr lang="en-US" dirty="0"/>
              <a:t>Use only BLUE or BLACK ballpoint pen</a:t>
            </a:r>
          </a:p>
          <a:p>
            <a:r>
              <a:rPr lang="en-US" dirty="0"/>
              <a:t>Use an X to mark (Do NOT fill in box)</a:t>
            </a:r>
          </a:p>
          <a:p>
            <a:r>
              <a:rPr lang="en-US" dirty="0"/>
              <a:t>Course Evaluation</a:t>
            </a:r>
          </a:p>
          <a:p>
            <a:pPr lvl="1"/>
            <a:r>
              <a:rPr lang="en-US" dirty="0"/>
              <a:t>Write MY NAME and COURSE TITLE in box at top of form</a:t>
            </a:r>
          </a:p>
          <a:p>
            <a:pPr lvl="1"/>
            <a:r>
              <a:rPr lang="en-US" dirty="0"/>
              <a:t>Keith A. Pray</a:t>
            </a:r>
          </a:p>
          <a:p>
            <a:pPr lvl="1"/>
            <a:r>
              <a:rPr lang="en-US" dirty="0"/>
              <a:t>CS 3043 Social Implications Of Information Processing</a:t>
            </a:r>
          </a:p>
          <a:p>
            <a:pPr lvl="1"/>
            <a:r>
              <a:rPr lang="en-US" dirty="0"/>
              <a:t>Return to Academic Advising Office in Daniels Hall </a:t>
            </a:r>
          </a:p>
          <a:p>
            <a:pPr lvl="1"/>
            <a:r>
              <a:rPr lang="en-US" dirty="0"/>
              <a:t>Include “Evaluation Sheet” cover letter</a:t>
            </a:r>
          </a:p>
        </p:txBody>
      </p:sp>
      <p:sp>
        <p:nvSpPr>
          <p:cNvPr id="4" name="Footer Placeholder 3"/>
          <p:cNvSpPr>
            <a:spLocks noGrp="1"/>
          </p:cNvSpPr>
          <p:nvPr>
            <p:ph type="ftr" sz="quarter" idx="11"/>
          </p:nvPr>
        </p:nvSpPr>
        <p:spPr/>
        <p:txBody>
          <a:bodyPr/>
          <a:lstStyle/>
          <a:p>
            <a:r>
              <a:rPr lang="en-US"/>
              <a:t>© 2016 Keith A. Pray</a:t>
            </a:r>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Tree>
    <p:extLst>
      <p:ext uri="{BB962C8B-B14F-4D97-AF65-F5344CB8AC3E}">
        <p14:creationId xmlns:p14="http://schemas.microsoft.com/office/powerpoint/2010/main" val="3045903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73099"/>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Course Evaluations</a:t>
            </a:r>
          </a:p>
          <a:p>
            <a:pPr marL="457200" indent="-457200">
              <a:buFont typeface="+mj-lt"/>
              <a:buAutoNum type="arabicPeriod"/>
            </a:pPr>
            <a:r>
              <a:rPr lang="en-US" dirty="0"/>
              <a:t>Students Present</a:t>
            </a:r>
          </a:p>
          <a:p>
            <a:pPr marL="457200" indent="-457200">
              <a:buFont typeface="+mj-lt"/>
              <a:buAutoNum type="arabicPeriod"/>
            </a:pPr>
            <a:r>
              <a:rPr lang="en-US" dirty="0"/>
              <a:t>Students’ Choice</a:t>
            </a:r>
          </a:p>
        </p:txBody>
      </p:sp>
      <p:sp>
        <p:nvSpPr>
          <p:cNvPr id="4" name="Footer Placeholder 3"/>
          <p:cNvSpPr>
            <a:spLocks noGrp="1"/>
          </p:cNvSpPr>
          <p:nvPr>
            <p:ph type="ftr" sz="quarter" idx="11"/>
          </p:nvPr>
        </p:nvSpPr>
        <p:spPr/>
        <p:txBody>
          <a:bodyPr/>
          <a:lstStyle/>
          <a:p>
            <a:r>
              <a:rPr lang="en-US"/>
              <a:t>© 2016 Keith A. Pray</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pic>
        <p:nvPicPr>
          <p:cNvPr id="12" name="Picture 11">
            <a:extLst>
              <a:ext uri="{FF2B5EF4-FFF2-40B4-BE49-F238E27FC236}">
                <a16:creationId xmlns:a16="http://schemas.microsoft.com/office/drawing/2014/main" id="{0BF65AAC-2BF7-FA45-9006-6293F63AD932}"/>
              </a:ext>
            </a:extLst>
          </p:cNvPr>
          <p:cNvPicPr>
            <a:picLocks noChangeAspect="1"/>
          </p:cNvPicPr>
          <p:nvPr/>
        </p:nvPicPr>
        <p:blipFill>
          <a:blip r:embed="rId3"/>
          <a:stretch>
            <a:fillRect/>
          </a:stretch>
        </p:blipFill>
        <p:spPr>
          <a:xfrm>
            <a:off x="4314851" y="765814"/>
            <a:ext cx="4829149" cy="4085460"/>
          </a:xfrm>
          <a:prstGeom prst="rect">
            <a:avLst/>
          </a:prstGeom>
        </p:spPr>
      </p:pic>
    </p:spTree>
    <p:extLst>
      <p:ext uri="{BB962C8B-B14F-4D97-AF65-F5344CB8AC3E}">
        <p14:creationId xmlns:p14="http://schemas.microsoft.com/office/powerpoint/2010/main" val="2049610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What 5g should mean to you</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Zachary Berry</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2018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221505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9" name="TextBox 8">
            <a:extLst>
              <a:ext uri="{FF2B5EF4-FFF2-40B4-BE49-F238E27FC236}">
                <a16:creationId xmlns:a16="http://schemas.microsoft.com/office/drawing/2014/main" id="{0634A1B1-D799-4E34-BFA1-7D473FE08524}"/>
              </a:ext>
            </a:extLst>
          </p:cNvPr>
          <p:cNvSpPr txBox="1"/>
          <p:nvPr/>
        </p:nvSpPr>
        <p:spPr>
          <a:xfrm>
            <a:off x="789139" y="1276350"/>
            <a:ext cx="3745283" cy="3582519"/>
          </a:xfrm>
          <a:prstGeom prst="rect">
            <a:avLst/>
          </a:prstGeom>
          <a:noFill/>
        </p:spPr>
        <p:txBody>
          <a:bodyPr wrap="square" rtlCol="0">
            <a:spAutoFit/>
          </a:bodyPr>
          <a:lstStyle/>
          <a:p>
            <a:pPr marL="514350" indent="-514350">
              <a:lnSpc>
                <a:spcPct val="90000"/>
              </a:lnSpc>
              <a:buFont typeface="+mj-lt"/>
              <a:buAutoNum type="arabicPeriod"/>
            </a:pPr>
            <a:r>
              <a:rPr lang="en-US" sz="2800" dirty="0"/>
              <a:t>5G explained</a:t>
            </a:r>
          </a:p>
          <a:p>
            <a:pPr marL="514350" indent="-514350">
              <a:lnSpc>
                <a:spcPct val="90000"/>
              </a:lnSpc>
              <a:buFont typeface="+mj-lt"/>
              <a:buAutoNum type="arabicPeriod"/>
            </a:pPr>
            <a:r>
              <a:rPr lang="en-US" sz="2800" dirty="0"/>
              <a:t>Costs: 5G vs 4G</a:t>
            </a:r>
          </a:p>
          <a:p>
            <a:pPr marL="514350" indent="-514350">
              <a:lnSpc>
                <a:spcPct val="90000"/>
              </a:lnSpc>
              <a:buFont typeface="+mj-lt"/>
              <a:buAutoNum type="arabicPeriod"/>
            </a:pPr>
            <a:r>
              <a:rPr lang="en-US" sz="2800" dirty="0"/>
              <a:t>Potential Benefits</a:t>
            </a:r>
          </a:p>
          <a:p>
            <a:pPr marL="514350" indent="-514350">
              <a:lnSpc>
                <a:spcPct val="90000"/>
              </a:lnSpc>
              <a:buFont typeface="+mj-lt"/>
              <a:buAutoNum type="arabicPeriod"/>
            </a:pPr>
            <a:r>
              <a:rPr lang="en-US" sz="2800" dirty="0"/>
              <a:t>Potential Dangers</a:t>
            </a:r>
          </a:p>
          <a:p>
            <a:pPr marL="514350" indent="-514350">
              <a:lnSpc>
                <a:spcPct val="90000"/>
              </a:lnSpc>
              <a:buFont typeface="+mj-lt"/>
              <a:buAutoNum type="arabicPeriod"/>
            </a:pPr>
            <a:r>
              <a:rPr lang="en-US" sz="2800" dirty="0"/>
              <a:t>Conclusion</a:t>
            </a:r>
          </a:p>
          <a:p>
            <a:pPr marL="514350" indent="-514350">
              <a:lnSpc>
                <a:spcPct val="90000"/>
              </a:lnSpc>
              <a:buFont typeface="+mj-lt"/>
              <a:buAutoNum type="arabicPeriod"/>
            </a:pPr>
            <a:r>
              <a:rPr lang="en-US" sz="2800" dirty="0"/>
              <a:t>References </a:t>
            </a:r>
          </a:p>
          <a:p>
            <a:pPr marL="514350" indent="-514350">
              <a:lnSpc>
                <a:spcPct val="90000"/>
              </a:lnSpc>
              <a:buFont typeface="+mj-lt"/>
              <a:buAutoNum type="arabicPeriod"/>
            </a:pPr>
            <a:r>
              <a:rPr lang="en-US" sz="2800" dirty="0"/>
              <a:t>Questions</a:t>
            </a:r>
          </a:p>
          <a:p>
            <a:pPr marL="514350" indent="-514350">
              <a:lnSpc>
                <a:spcPct val="90000"/>
              </a:lnSpc>
              <a:buFont typeface="+mj-lt"/>
              <a:buAutoNum type="arabicPeriod"/>
            </a:pPr>
            <a:endParaRPr lang="en-US" sz="2800" dirty="0"/>
          </a:p>
          <a:p>
            <a:pPr marL="514350" indent="-514350">
              <a:lnSpc>
                <a:spcPct val="90000"/>
              </a:lnSpc>
              <a:buFont typeface="+mj-lt"/>
              <a:buAutoNum type="arabicPeriod"/>
            </a:pPr>
            <a:endParaRPr lang="en-US" sz="2800" dirty="0"/>
          </a:p>
        </p:txBody>
      </p:sp>
    </p:spTree>
    <p:extLst>
      <p:ext uri="{BB962C8B-B14F-4D97-AF65-F5344CB8AC3E}">
        <p14:creationId xmlns:p14="http://schemas.microsoft.com/office/powerpoint/2010/main" val="428258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5g?</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[5]</a:t>
            </a:r>
          </a:p>
        </p:txBody>
      </p:sp>
      <p:sp>
        <p:nvSpPr>
          <p:cNvPr id="11" name="Content Placeholder 2">
            <a:extLst>
              <a:ext uri="{FF2B5EF4-FFF2-40B4-BE49-F238E27FC236}">
                <a16:creationId xmlns:a16="http://schemas.microsoft.com/office/drawing/2014/main" id="{47AB6B88-50B7-4726-94A2-B4301838EB75}"/>
              </a:ext>
            </a:extLst>
          </p:cNvPr>
          <p:cNvSpPr>
            <a:spLocks noGrp="1"/>
          </p:cNvSpPr>
          <p:nvPr>
            <p:ph sz="half" idx="1"/>
          </p:nvPr>
        </p:nvSpPr>
        <p:spPr>
          <a:xfrm>
            <a:off x="601638" y="1527304"/>
            <a:ext cx="3297254" cy="3146822"/>
          </a:xfrm>
        </p:spPr>
        <p:txBody>
          <a:bodyPr/>
          <a:lstStyle/>
          <a:p>
            <a:r>
              <a:rPr lang="en-US" dirty="0"/>
              <a:t>5G is expected to be the next step in mobile internet connection</a:t>
            </a:r>
          </a:p>
          <a:p>
            <a:r>
              <a:rPr lang="en-US" dirty="0"/>
              <a:t>Expected to go global by 2020.</a:t>
            </a:r>
          </a:p>
          <a:p>
            <a:r>
              <a:rPr lang="en-US" dirty="0"/>
              <a:t> Operates at 28 GHz</a:t>
            </a:r>
          </a:p>
          <a:p>
            <a:pPr lvl="1"/>
            <a:r>
              <a:rPr lang="en-US" dirty="0"/>
              <a:t>4G operates between 2-8 GHz</a:t>
            </a:r>
          </a:p>
        </p:txBody>
      </p:sp>
      <p:pic>
        <p:nvPicPr>
          <p:cNvPr id="14" name="Picture 2" descr="Image result for person talking on phone">
            <a:extLst>
              <a:ext uri="{FF2B5EF4-FFF2-40B4-BE49-F238E27FC236}">
                <a16:creationId xmlns:a16="http://schemas.microsoft.com/office/drawing/2014/main" id="{B83778B6-4848-4076-88C9-637F724656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8785" y="1435819"/>
            <a:ext cx="4075025" cy="2694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154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5g vs 4g</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[4]</a:t>
            </a:r>
            <a:endParaRPr lang="en-US" sz="1200" dirty="0">
              <a:solidFill>
                <a:schemeClr val="tx1"/>
              </a:solidFill>
            </a:endParaRPr>
          </a:p>
        </p:txBody>
      </p:sp>
      <p:sp>
        <p:nvSpPr>
          <p:cNvPr id="11" name="Content Placeholder 2">
            <a:extLst>
              <a:ext uri="{FF2B5EF4-FFF2-40B4-BE49-F238E27FC236}">
                <a16:creationId xmlns:a16="http://schemas.microsoft.com/office/drawing/2014/main" id="{8B115E15-3C85-4B31-8E94-E03DAE82A299}"/>
              </a:ext>
            </a:extLst>
          </p:cNvPr>
          <p:cNvSpPr>
            <a:spLocks noGrp="1"/>
          </p:cNvSpPr>
          <p:nvPr>
            <p:ph sz="half" idx="1"/>
          </p:nvPr>
        </p:nvSpPr>
        <p:spPr>
          <a:xfrm>
            <a:off x="685800" y="1276350"/>
            <a:ext cx="3297254" cy="3146822"/>
          </a:xfrm>
        </p:spPr>
        <p:txBody>
          <a:bodyPr/>
          <a:lstStyle/>
          <a:p>
            <a:r>
              <a:rPr lang="en-US" dirty="0"/>
              <a:t>Some Observers believe that 5G will be too expensive</a:t>
            </a:r>
          </a:p>
          <a:p>
            <a:r>
              <a:rPr lang="en-US" dirty="0"/>
              <a:t>The Other side believes that there are plenty of reasons why 5G can have generously equal cost to 4G</a:t>
            </a:r>
          </a:p>
        </p:txBody>
      </p:sp>
      <p:pic>
        <p:nvPicPr>
          <p:cNvPr id="14" name="Picture 6" descr="https://lh3.googleusercontent.com/frFttjHsLWJ4D6TtJqgtmysKHL0KDIPUuCdOq3uQW9iE2r8VhoOrdVdXMovuaK3rpC2wXJrMdW7EwR_NsnLhOnAD_63HCGlOc6KxtWys2liXFGf87vVzaPW8c8ysAXZCNEW_-c__">
            <a:extLst>
              <a:ext uri="{FF2B5EF4-FFF2-40B4-BE49-F238E27FC236}">
                <a16:creationId xmlns:a16="http://schemas.microsoft.com/office/drawing/2014/main" id="{59898971-2604-4681-851C-BCF414FD02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914" y="851900"/>
            <a:ext cx="4645584" cy="3439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941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5g vs 4g</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sp>
        <p:nvSpPr>
          <p:cNvPr id="11" name="Content Placeholder 2">
            <a:extLst>
              <a:ext uri="{FF2B5EF4-FFF2-40B4-BE49-F238E27FC236}">
                <a16:creationId xmlns:a16="http://schemas.microsoft.com/office/drawing/2014/main" id="{8B115E15-3C85-4B31-8E94-E03DAE82A299}"/>
              </a:ext>
            </a:extLst>
          </p:cNvPr>
          <p:cNvSpPr>
            <a:spLocks noGrp="1"/>
          </p:cNvSpPr>
          <p:nvPr>
            <p:ph sz="half" idx="1"/>
          </p:nvPr>
        </p:nvSpPr>
        <p:spPr>
          <a:xfrm>
            <a:off x="340836" y="1543742"/>
            <a:ext cx="3297254" cy="3146822"/>
          </a:xfrm>
        </p:spPr>
        <p:txBody>
          <a:bodyPr/>
          <a:lstStyle/>
          <a:p>
            <a:r>
              <a:rPr lang="en-US" dirty="0"/>
              <a:t>Some Observers believe that 5G will be too expensive</a:t>
            </a:r>
          </a:p>
          <a:p>
            <a:r>
              <a:rPr lang="en-US" dirty="0"/>
              <a:t>The Other side believes that there are plenty of reasons why 5G can have generously equal cost to 4g</a:t>
            </a:r>
          </a:p>
        </p:txBody>
      </p:sp>
      <p:pic>
        <p:nvPicPr>
          <p:cNvPr id="9" name="Picture 4" descr="https://lh4.googleusercontent.com/-L_7wuC6KeElwflVwPMBgjg_OSHh40IggncgmkqxQPG6Hu8znFuH4z9gLED3wvQzp9mu6lY3KDJOeaNysQEm0ahGWwsWt1QYG5pMNA20e-3K6rsRUpQ6Y1l12vsjyrQmejsV_MIK">
            <a:extLst>
              <a:ext uri="{FF2B5EF4-FFF2-40B4-BE49-F238E27FC236}">
                <a16:creationId xmlns:a16="http://schemas.microsoft.com/office/drawing/2014/main" id="{3616A63A-87CE-44CC-8B22-7F32B118D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8090" y="819150"/>
            <a:ext cx="4820110" cy="3401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81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5g vs 4g</a:t>
            </a:r>
          </a:p>
        </p:txBody>
      </p:sp>
      <p:sp>
        <p:nvSpPr>
          <p:cNvPr id="5" name="Footer Placeholder 4"/>
          <p:cNvSpPr>
            <a:spLocks noGrp="1"/>
          </p:cNvSpPr>
          <p:nvPr>
            <p:ph type="ftr" sz="quarter" idx="11"/>
          </p:nvPr>
        </p:nvSpPr>
        <p:spPr/>
        <p:txBody>
          <a:bodyPr/>
          <a:lstStyle/>
          <a:p>
            <a:r>
              <a:rPr lang="sk-SK"/>
              <a:t>© 2018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Zachary Berry</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[4]</a:t>
            </a:r>
          </a:p>
        </p:txBody>
      </p:sp>
      <p:sp>
        <p:nvSpPr>
          <p:cNvPr id="11" name="Content Placeholder 2">
            <a:extLst>
              <a:ext uri="{FF2B5EF4-FFF2-40B4-BE49-F238E27FC236}">
                <a16:creationId xmlns:a16="http://schemas.microsoft.com/office/drawing/2014/main" id="{8B115E15-3C85-4B31-8E94-E03DAE82A299}"/>
              </a:ext>
            </a:extLst>
          </p:cNvPr>
          <p:cNvSpPr>
            <a:spLocks noGrp="1"/>
          </p:cNvSpPr>
          <p:nvPr>
            <p:ph sz="half" idx="1"/>
          </p:nvPr>
        </p:nvSpPr>
        <p:spPr>
          <a:xfrm>
            <a:off x="340836" y="1543742"/>
            <a:ext cx="3297254" cy="3146822"/>
          </a:xfrm>
        </p:spPr>
        <p:txBody>
          <a:bodyPr/>
          <a:lstStyle/>
          <a:p>
            <a:r>
              <a:rPr lang="en-US" dirty="0"/>
              <a:t>Some Observers believe that 5G will be too expensive</a:t>
            </a:r>
          </a:p>
          <a:p>
            <a:r>
              <a:rPr lang="en-US" dirty="0"/>
              <a:t>The Other side believes that there are plenty of reasons why 5G can have generously equal cost to 4g</a:t>
            </a:r>
          </a:p>
        </p:txBody>
      </p:sp>
      <p:pic>
        <p:nvPicPr>
          <p:cNvPr id="9" name="Picture 2" descr="https://lh6.googleusercontent.com/PhsFNNvsYWFnv5uzbYABPtf_JxwqRw_Bu8nJRz2knhg1bebNqH3NiXMUDdYIvfwOu5snMuRdMQG-qemaV5bnc1DrLPK368t1ueGlkyWTj7KUmClVD9ESBZVwSbPok_37rBNL9_9x">
            <a:extLst>
              <a:ext uri="{FF2B5EF4-FFF2-40B4-BE49-F238E27FC236}">
                <a16:creationId xmlns:a16="http://schemas.microsoft.com/office/drawing/2014/main" id="{19BCD305-00D3-496F-A3DF-1A1DFBEF67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835" y="1139797"/>
            <a:ext cx="4820110" cy="3568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8930439"/>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51335</TotalTime>
  <Words>2783</Words>
  <Application>Microsoft Macintosh PowerPoint</Application>
  <PresentationFormat>On-screen Show (16:9)</PresentationFormat>
  <Paragraphs>339</Paragraphs>
  <Slides>20</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ＭＳ Ｐゴシック</vt:lpstr>
      <vt:lpstr>Arial</vt:lpstr>
      <vt:lpstr>Calibri</vt:lpstr>
      <vt:lpstr>Cambria</vt:lpstr>
      <vt:lpstr>Wingdings</vt:lpstr>
      <vt:lpstr>Red Radial 16x9</vt:lpstr>
      <vt:lpstr>Class 14 Last Days</vt:lpstr>
      <vt:lpstr>Papers</vt:lpstr>
      <vt:lpstr>Overview</vt:lpstr>
      <vt:lpstr>What 5g should mean to you</vt:lpstr>
      <vt:lpstr>overview</vt:lpstr>
      <vt:lpstr>What is 5g?</vt:lpstr>
      <vt:lpstr>Costs: 5g vs 4g</vt:lpstr>
      <vt:lpstr>Costs: 5g vs 4g</vt:lpstr>
      <vt:lpstr>Costs: 5g vs 4g</vt:lpstr>
      <vt:lpstr>Potential benefits: General</vt:lpstr>
      <vt:lpstr>Potential benefits: Business</vt:lpstr>
      <vt:lpstr>Potential dangers: Security</vt:lpstr>
      <vt:lpstr>Potential dangers: Health</vt:lpstr>
      <vt:lpstr>Conclusion</vt:lpstr>
      <vt:lpstr>References</vt:lpstr>
      <vt:lpstr>Students’ Choice – Interesting Videos</vt:lpstr>
      <vt:lpstr>Students’ Choice – Interesting Articles 1/2</vt:lpstr>
      <vt:lpstr>Students’ Choice – Interesting Articles 2/2</vt:lpstr>
      <vt:lpstr>Class 14 The End</vt:lpstr>
      <vt:lpstr>Evaluations</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360</cp:revision>
  <cp:lastPrinted>2014-10-13T02:14:09Z</cp:lastPrinted>
  <dcterms:created xsi:type="dcterms:W3CDTF">2014-08-25T02:19:16Z</dcterms:created>
  <dcterms:modified xsi:type="dcterms:W3CDTF">2018-10-10T11:58:28Z</dcterms:modified>
</cp:coreProperties>
</file>