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Default ContentType="image/gif" Extension="gif"/>
  <Override ContentType="application/vnd.openxmlformats-officedocument.presentationml.slideLayout+xml" PartName="/ppt/slideLayouts/slideLayout1.xml"/>
  <Override ContentType="application/vnd.openxmlformats-officedocument.presentationml.slideLayout+xml" PartName="/ppt/slideLayouts/slideLayout3.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15.xml"/>
  <Override ContentType="application/vnd.openxmlformats-officedocument.presentationml.notesSlide+xml" PartName="/ppt/notesSlides/notesSlide1.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7.xml"/>
  <Override ContentType="application/vnd.openxmlformats-officedocument.presentationml.notesSlide+xml" PartName="/ppt/notesSlides/notesSlide13.xml"/>
  <Override ContentType="application/vnd.openxmlformats-officedocument.presentationml.notesSlide+xml" PartName="/ppt/notesSlides/notesSlide16.xml"/>
  <Override ContentType="application/vnd.openxmlformats-officedocument.presentationml.notesSlide+xml" PartName="/ppt/notesSlides/notesSlide3.xml"/>
  <Override ContentType="application/vnd.openxmlformats-officedocument.presentationml.notesSlide+xml" PartName="/ppt/notesSlides/notesSlide1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6.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xml"/>
  <Override ContentType="application/vnd.openxmlformats-officedocument.presentationml.slide+xml" PartName="/ppt/slides/slide9.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4.xml"/>
  <Override ContentType="application/vnd.openxmlformats-officedocument.presentationml.slide+xml" PartName="/ppt/slides/slide10.xml"/>
  <Override ContentType="application/vnd.openxmlformats-officedocument.presentationml.slide+xml" PartName="/ppt/slides/slide14.xml"/>
  <Override ContentType="application/vnd.openxmlformats-officedocument.presentationml.slide+xml" PartName="/ppt/slides/slide11.xml"/>
  <Override ContentType="application/vnd.openxmlformats-officedocument.presentationml.slide+xml" PartName="/ppt/slides/slide5.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21" Type="http://schemas.openxmlformats.org/officeDocument/2006/relationships/slide" Target="slides/slide16.xml"/><Relationship Id="rId2" Type="http://schemas.openxmlformats.org/officeDocument/2006/relationships/presProps" Target="presProps.xml"/><Relationship Id="rId12" Type="http://schemas.openxmlformats.org/officeDocument/2006/relationships/slide" Target="slides/slide7.xml"/><Relationship Id="rId13" Type="http://schemas.openxmlformats.org/officeDocument/2006/relationships/slide" Target="slides/slide8.xml"/><Relationship Id="rId1" Type="http://schemas.openxmlformats.org/officeDocument/2006/relationships/theme" Target="theme/theme3.xml"/><Relationship Id="rId4" Type="http://schemas.openxmlformats.org/officeDocument/2006/relationships/slideMaster" Target="slideMasters/slideMaster1.xml"/><Relationship Id="rId10" Type="http://schemas.openxmlformats.org/officeDocument/2006/relationships/slide" Target="slides/slide5.xml"/><Relationship Id="rId3" Type="http://schemas.openxmlformats.org/officeDocument/2006/relationships/tableStyles" Target="tableStyles.xml"/><Relationship Id="rId11" Type="http://schemas.openxmlformats.org/officeDocument/2006/relationships/slide" Target="slides/slide6.xml"/><Relationship Id="rId20" Type="http://schemas.openxmlformats.org/officeDocument/2006/relationships/slide" Target="slides/slide15.xml"/><Relationship Id="rId9" Type="http://schemas.openxmlformats.org/officeDocument/2006/relationships/slide" Target="slides/slide4.xml"/><Relationship Id="rId6" Type="http://schemas.openxmlformats.org/officeDocument/2006/relationships/slide" Target="slides/slide1.xml"/><Relationship Id="rId5"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hyperlink" Target="http://www.theverge.com/2015/1/14/7547129/google-self-driving-cars-detroit" TargetMode="Externa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hyperlink" Target="https://youtu.be/Dtj9J1A-PMk?t=1m40s" TargetMode="Externa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hyperlink" Target="http://en.wikipedia.org/wiki/Volvo_S80" TargetMode="External"/><Relationship Id="rId1" Type="http://schemas.openxmlformats.org/officeDocument/2006/relationships/notesMaster" Target="../notesMasters/notesMaster1.xml"/><Relationship Id="rId3" Type="http://schemas.openxmlformats.org/officeDocument/2006/relationships/hyperlink" Target="http://upload.wikimedia.org/wikipedia/commons/2/2e/Afl.gif"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hyperlink" Target="http://www.fastcompany.com/3024362/innovation-agents/10-autonomous-driving-companies-to-watch" TargetMode="Externa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 name="Shape 36"/>
        <p:cNvGrpSpPr/>
        <p:nvPr/>
      </p:nvGrpSpPr>
      <p:grpSpPr>
        <a:xfrm>
          <a:off x="0" y="0"/>
          <a:ext cx="0" cy="0"/>
          <a:chOff x="0" y="0"/>
          <a:chExt cx="0" cy="0"/>
        </a:xfrm>
      </p:grpSpPr>
      <p:sp>
        <p:nvSpPr>
          <p:cNvPr id="37" name="Shape 3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8" name="Shape 3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Hello. Introduce ourselves and topic.</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18" name="Shape 11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15000"/>
              </a:lnSpc>
              <a:spcBef>
                <a:spcPts val="0"/>
              </a:spcBef>
              <a:buClr>
                <a:schemeClr val="dk1"/>
              </a:buClr>
              <a:buSzPct val="100000"/>
              <a:buFont typeface="Arial"/>
              <a:buNone/>
            </a:pPr>
            <a:r>
              <a:rPr lang="en">
                <a:solidFill>
                  <a:schemeClr val="dk1"/>
                </a:solidFill>
              </a:rPr>
              <a:t>Paul then Nick</a:t>
            </a:r>
          </a:p>
          <a:p>
            <a:pPr lvl="0" rtl="0">
              <a:lnSpc>
                <a:spcPct val="115000"/>
              </a:lnSpc>
              <a:spcBef>
                <a:spcPts val="0"/>
              </a:spcBef>
              <a:buClr>
                <a:schemeClr val="dk1"/>
              </a:buClr>
              <a:buSzPct val="100000"/>
              <a:buFont typeface="Arial"/>
              <a:buNone/>
            </a:pPr>
            <a:r>
              <a:rPr lang="en">
                <a:solidFill>
                  <a:schemeClr val="dk1"/>
                </a:solidFill>
              </a:rPr>
              <a:t>We expect to see commercially available self driving cars by 2020. This is when google says they will bring their vehicles to market. These cars will be expensive to start and also be legal in only a few states.</a:t>
            </a:r>
          </a:p>
          <a:p>
            <a:pPr lvl="0" rtl="0">
              <a:lnSpc>
                <a:spcPct val="115000"/>
              </a:lnSpc>
              <a:spcBef>
                <a:spcPts val="0"/>
              </a:spcBef>
              <a:buClr>
                <a:schemeClr val="dk1"/>
              </a:buClr>
              <a:buSzPct val="100000"/>
              <a:buFont typeface="Arial"/>
              <a:buNone/>
            </a:pPr>
            <a:r>
              <a:rPr lang="en">
                <a:solidFill>
                  <a:schemeClr val="dk1"/>
                </a:solidFill>
              </a:rPr>
              <a:t>Other manufactures will have fully automated prototypes being tested for consumer use. </a:t>
            </a:r>
          </a:p>
          <a:p>
            <a:pPr lvl="0" rtl="0">
              <a:lnSpc>
                <a:spcPct val="115000"/>
              </a:lnSpc>
              <a:spcBef>
                <a:spcPts val="0"/>
              </a:spcBef>
              <a:buClr>
                <a:schemeClr val="dk1"/>
              </a:buClr>
              <a:buFont typeface="Arial"/>
              <a:buNone/>
            </a:pPr>
            <a:r>
              <a:t/>
            </a:r>
            <a:endParaRPr>
              <a:solidFill>
                <a:schemeClr val="dk1"/>
              </a:solidFill>
            </a:endParaRPr>
          </a:p>
          <a:p>
            <a:pPr lvl="0" rtl="0">
              <a:lnSpc>
                <a:spcPct val="115000"/>
              </a:lnSpc>
              <a:spcBef>
                <a:spcPts val="0"/>
              </a:spcBef>
              <a:buClr>
                <a:schemeClr val="dk1"/>
              </a:buClr>
              <a:buSzPct val="100000"/>
              <a:buFont typeface="Arial"/>
              <a:buNone/>
            </a:pPr>
            <a:r>
              <a:rPr lang="en">
                <a:solidFill>
                  <a:schemeClr val="dk1"/>
                </a:solidFill>
              </a:rPr>
              <a:t>Expect:</a:t>
            </a:r>
          </a:p>
          <a:p>
            <a:pPr indent="-317500" lvl="0" marL="457200" rtl="0">
              <a:lnSpc>
                <a:spcPct val="115000"/>
              </a:lnSpc>
              <a:spcBef>
                <a:spcPts val="0"/>
              </a:spcBef>
              <a:buClr>
                <a:schemeClr val="dk1"/>
              </a:buClr>
              <a:buSzPct val="127272"/>
              <a:buFont typeface="Arial"/>
              <a:buChar char="-"/>
            </a:pPr>
            <a:r>
              <a:rPr lang="en">
                <a:solidFill>
                  <a:schemeClr val="dk1"/>
                </a:solidFill>
              </a:rPr>
              <a:t>limited commercial availability of self driving cars (Level 3)</a:t>
            </a:r>
          </a:p>
          <a:p>
            <a:pPr indent="-317500" lvl="1" marL="914400" rtl="0">
              <a:lnSpc>
                <a:spcPct val="115000"/>
              </a:lnSpc>
              <a:spcBef>
                <a:spcPts val="0"/>
              </a:spcBef>
              <a:buClr>
                <a:schemeClr val="dk1"/>
              </a:buClr>
              <a:buSzPct val="127272"/>
              <a:buFont typeface="Arial"/>
              <a:buChar char="-"/>
            </a:pPr>
            <a:r>
              <a:rPr lang="en">
                <a:solidFill>
                  <a:schemeClr val="dk1"/>
                </a:solidFill>
              </a:rPr>
              <a:t>Expect these cars to only adopted by a select few. (pricy?)</a:t>
            </a:r>
          </a:p>
          <a:p>
            <a:pPr indent="-317500" lvl="1" marL="914400" rtl="0">
              <a:lnSpc>
                <a:spcPct val="115000"/>
              </a:lnSpc>
              <a:spcBef>
                <a:spcPts val="0"/>
              </a:spcBef>
              <a:buClr>
                <a:schemeClr val="dk1"/>
              </a:buClr>
              <a:buSzPct val="127272"/>
              <a:buFont typeface="Arial"/>
              <a:buChar char="-"/>
            </a:pPr>
            <a:r>
              <a:rPr lang="en">
                <a:solidFill>
                  <a:schemeClr val="dk1"/>
                </a:solidFill>
              </a:rPr>
              <a:t>Google has plans for their cars hitting market in 2020</a:t>
            </a:r>
          </a:p>
          <a:p>
            <a:pPr indent="-317500" lvl="1" marL="914400" rtl="0">
              <a:lnSpc>
                <a:spcPct val="115000"/>
              </a:lnSpc>
              <a:spcBef>
                <a:spcPts val="0"/>
              </a:spcBef>
              <a:buClr>
                <a:schemeClr val="dk1"/>
              </a:buClr>
              <a:buSzPct val="127272"/>
              <a:buFont typeface="Arial"/>
              <a:buChar char="-"/>
            </a:pPr>
            <a:r>
              <a:rPr lang="en">
                <a:solidFill>
                  <a:schemeClr val="dk1"/>
                </a:solidFill>
              </a:rPr>
              <a:t>Took Google 1 year for prototype (they work fast)</a:t>
            </a:r>
          </a:p>
          <a:p>
            <a:pPr indent="-317500" lvl="1" marL="914400" rtl="0">
              <a:lnSpc>
                <a:spcPct val="115000"/>
              </a:lnSpc>
              <a:spcBef>
                <a:spcPts val="0"/>
              </a:spcBef>
              <a:buClr>
                <a:schemeClr val="dk1"/>
              </a:buClr>
              <a:buSzPct val="127272"/>
              <a:buFont typeface="Arial"/>
              <a:buChar char="-"/>
            </a:pPr>
            <a:r>
              <a:rPr lang="en">
                <a:solidFill>
                  <a:schemeClr val="dk1"/>
                </a:solidFill>
              </a:rPr>
              <a:t>Nissan 2018-2020</a:t>
            </a:r>
          </a:p>
          <a:p>
            <a:pPr indent="-317500" lvl="2" marL="1371600" rtl="0">
              <a:lnSpc>
                <a:spcPct val="115000"/>
              </a:lnSpc>
              <a:spcBef>
                <a:spcPts val="0"/>
              </a:spcBef>
              <a:buClr>
                <a:schemeClr val="dk1"/>
              </a:buClr>
              <a:buSzPct val="116666"/>
              <a:buFont typeface="Arial"/>
              <a:buChar char="-"/>
            </a:pPr>
            <a:r>
              <a:rPr lang="en" sz="1200">
                <a:solidFill>
                  <a:srgbClr val="151515"/>
                </a:solidFill>
                <a:latin typeface="Cambria"/>
                <a:ea typeface="Cambria"/>
                <a:cs typeface="Cambria"/>
                <a:sym typeface="Cambria"/>
              </a:rPr>
              <a:t>http://fortune.com/2014/12/06/autonomous-vehicle-revolution/</a:t>
            </a:r>
          </a:p>
          <a:p>
            <a:pPr indent="-317500" lvl="1" marL="914400" rtl="0">
              <a:lnSpc>
                <a:spcPct val="115000"/>
              </a:lnSpc>
              <a:spcBef>
                <a:spcPts val="0"/>
              </a:spcBef>
              <a:buClr>
                <a:schemeClr val="dk1"/>
              </a:buClr>
              <a:buSzPct val="127272"/>
              <a:buFont typeface="Arial"/>
              <a:buChar char="-"/>
            </a:pPr>
            <a:r>
              <a:rPr lang="en">
                <a:solidFill>
                  <a:schemeClr val="dk1"/>
                </a:solidFill>
              </a:rPr>
              <a:t>Flow of study (Table 4)</a:t>
            </a:r>
          </a:p>
          <a:p>
            <a:pPr indent="-317500" lvl="0" marL="457200" rtl="0">
              <a:lnSpc>
                <a:spcPct val="115000"/>
              </a:lnSpc>
              <a:spcBef>
                <a:spcPts val="0"/>
              </a:spcBef>
              <a:buClr>
                <a:schemeClr val="dk1"/>
              </a:buClr>
              <a:buSzPct val="127272"/>
              <a:buFont typeface="Arial"/>
              <a:buChar char="-"/>
            </a:pPr>
            <a:r>
              <a:rPr lang="en">
                <a:solidFill>
                  <a:schemeClr val="dk1"/>
                </a:solidFill>
              </a:rPr>
              <a:t>Some state won’t have laws making them legal.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26" name="Shape 12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15000"/>
              </a:lnSpc>
              <a:spcBef>
                <a:spcPts val="0"/>
              </a:spcBef>
              <a:buClr>
                <a:schemeClr val="dk1"/>
              </a:buClr>
              <a:buSzPct val="100000"/>
              <a:buFont typeface="Arial"/>
              <a:buNone/>
            </a:pPr>
            <a:r>
              <a:rPr lang="en">
                <a:solidFill>
                  <a:schemeClr val="dk1"/>
                </a:solidFill>
              </a:rPr>
              <a:t>Paul:</a:t>
            </a:r>
          </a:p>
          <a:p>
            <a:pPr lvl="0" rtl="0">
              <a:lnSpc>
                <a:spcPct val="115000"/>
              </a:lnSpc>
              <a:spcBef>
                <a:spcPts val="0"/>
              </a:spcBef>
              <a:buClr>
                <a:schemeClr val="dk1"/>
              </a:buClr>
              <a:buSzPct val="100000"/>
              <a:buFont typeface="Arial"/>
              <a:buNone/>
            </a:pPr>
            <a:r>
              <a:rPr lang="en">
                <a:solidFill>
                  <a:schemeClr val="dk1"/>
                </a:solidFill>
              </a:rPr>
              <a:t>In ten years we expect a range of self driving cars from multiple companies.</a:t>
            </a:r>
          </a:p>
          <a:p>
            <a:pPr lvl="0" rtl="0">
              <a:lnSpc>
                <a:spcPct val="115000"/>
              </a:lnSpc>
              <a:spcBef>
                <a:spcPts val="0"/>
              </a:spcBef>
              <a:buClr>
                <a:schemeClr val="dk1"/>
              </a:buClr>
              <a:buSzPct val="100000"/>
              <a:buFont typeface="Arial"/>
              <a:buNone/>
            </a:pPr>
            <a:r>
              <a:rPr lang="en">
                <a:solidFill>
                  <a:schemeClr val="dk1"/>
                </a:solidFill>
              </a:rPr>
              <a:t>Laws in most states will be implemented to allow for these vehicles.</a:t>
            </a:r>
          </a:p>
          <a:p>
            <a:pPr lvl="0" rtl="0">
              <a:lnSpc>
                <a:spcPct val="115000"/>
              </a:lnSpc>
              <a:spcBef>
                <a:spcPts val="0"/>
              </a:spcBef>
              <a:buClr>
                <a:schemeClr val="dk1"/>
              </a:buClr>
              <a:buSzPct val="100000"/>
              <a:buFont typeface="Arial"/>
              <a:buNone/>
            </a:pPr>
            <a:r>
              <a:rPr lang="en">
                <a:solidFill>
                  <a:schemeClr val="dk1"/>
                </a:solidFill>
              </a:rPr>
              <a:t>Costs of autonomous cars will decrease.</a:t>
            </a:r>
          </a:p>
          <a:p>
            <a:pPr lvl="0" rtl="0">
              <a:lnSpc>
                <a:spcPct val="115000"/>
              </a:lnSpc>
              <a:spcBef>
                <a:spcPts val="0"/>
              </a:spcBef>
              <a:buClr>
                <a:schemeClr val="dk1"/>
              </a:buClr>
              <a:buSzPct val="100000"/>
              <a:buFont typeface="Arial"/>
              <a:buNone/>
            </a:pPr>
            <a:r>
              <a:rPr lang="en">
                <a:solidFill>
                  <a:schemeClr val="dk1"/>
                </a:solidFill>
              </a:rPr>
              <a:t>There will be research into vehicles that operate without any humans in the car.</a:t>
            </a:r>
          </a:p>
          <a:p>
            <a:pPr lvl="0" rtl="0">
              <a:lnSpc>
                <a:spcPct val="115000"/>
              </a:lnSpc>
              <a:spcBef>
                <a:spcPts val="0"/>
              </a:spcBef>
              <a:buClr>
                <a:schemeClr val="dk1"/>
              </a:buClr>
              <a:buFont typeface="Arial"/>
              <a:buNone/>
            </a:pPr>
            <a:r>
              <a:t/>
            </a:r>
            <a:endParaRPr>
              <a:solidFill>
                <a:schemeClr val="dk1"/>
              </a:solidFill>
            </a:endParaRPr>
          </a:p>
          <a:p>
            <a:pPr lvl="0" rtl="0">
              <a:lnSpc>
                <a:spcPct val="115000"/>
              </a:lnSpc>
              <a:spcBef>
                <a:spcPts val="0"/>
              </a:spcBef>
              <a:buClr>
                <a:schemeClr val="dk1"/>
              </a:buClr>
              <a:buSzPct val="100000"/>
              <a:buFont typeface="Arial"/>
              <a:buNone/>
            </a:pPr>
            <a:r>
              <a:rPr lang="en">
                <a:solidFill>
                  <a:schemeClr val="dk1"/>
                </a:solidFill>
              </a:rPr>
              <a:t>Expect: </a:t>
            </a:r>
          </a:p>
          <a:p>
            <a:pPr indent="-317500" lvl="0" marL="457200" rtl="0">
              <a:lnSpc>
                <a:spcPct val="115000"/>
              </a:lnSpc>
              <a:spcBef>
                <a:spcPts val="0"/>
              </a:spcBef>
              <a:buClr>
                <a:schemeClr val="dk1"/>
              </a:buClr>
              <a:buSzPct val="127272"/>
              <a:buFont typeface="Arial"/>
              <a:buChar char="-"/>
            </a:pPr>
            <a:r>
              <a:rPr lang="en">
                <a:solidFill>
                  <a:schemeClr val="dk1"/>
                </a:solidFill>
              </a:rPr>
              <a:t>a range of commercially available (Level 3) autonomous cars from a variety of manufactures. </a:t>
            </a:r>
          </a:p>
          <a:p>
            <a:pPr indent="-317500" lvl="1" marL="914400" rtl="0">
              <a:lnSpc>
                <a:spcPct val="115000"/>
              </a:lnSpc>
              <a:spcBef>
                <a:spcPts val="0"/>
              </a:spcBef>
              <a:buClr>
                <a:schemeClr val="dk1"/>
              </a:buClr>
              <a:buSzPct val="127272"/>
              <a:buFont typeface="Arial"/>
              <a:buChar char="-"/>
            </a:pPr>
            <a:r>
              <a:rPr lang="en">
                <a:solidFill>
                  <a:schemeClr val="dk1"/>
                </a:solidFill>
              </a:rPr>
              <a:t>Many companies are working on prototypes that should be ready for the market.</a:t>
            </a:r>
          </a:p>
          <a:p>
            <a:pPr indent="-317500" lvl="1" marL="914400" rtl="0">
              <a:lnSpc>
                <a:spcPct val="115000"/>
              </a:lnSpc>
              <a:spcBef>
                <a:spcPts val="0"/>
              </a:spcBef>
              <a:buClr>
                <a:schemeClr val="dk1"/>
              </a:buClr>
              <a:buSzPct val="127272"/>
              <a:buFont typeface="Arial"/>
              <a:buChar char="-"/>
            </a:pPr>
            <a:r>
              <a:rPr lang="en">
                <a:solidFill>
                  <a:schemeClr val="dk1"/>
                </a:solidFill>
              </a:rPr>
              <a:t>Cars will offer ways for drivers to take control of vehicles. </a:t>
            </a:r>
          </a:p>
          <a:p>
            <a:pPr indent="-317500" lvl="1" marL="914400" rtl="0">
              <a:lnSpc>
                <a:spcPct val="115000"/>
              </a:lnSpc>
              <a:spcBef>
                <a:spcPts val="0"/>
              </a:spcBef>
              <a:buClr>
                <a:schemeClr val="dk1"/>
              </a:buClr>
              <a:buSzPct val="127272"/>
              <a:buFont typeface="Arial"/>
              <a:buChar char="-"/>
            </a:pPr>
            <a:r>
              <a:rPr lang="en">
                <a:solidFill>
                  <a:schemeClr val="dk1"/>
                </a:solidFill>
              </a:rPr>
              <a:t>Pressure on car companies to research and release their own autonomous vehicle in time with Google Car</a:t>
            </a:r>
          </a:p>
          <a:p>
            <a:pPr indent="-317500" lvl="1" marL="914400" rtl="0">
              <a:lnSpc>
                <a:spcPct val="115000"/>
              </a:lnSpc>
              <a:spcBef>
                <a:spcPts val="0"/>
              </a:spcBef>
              <a:buClr>
                <a:schemeClr val="dk1"/>
              </a:buClr>
              <a:buSzPct val="127272"/>
              <a:buFont typeface="Arial"/>
              <a:buChar char="-"/>
            </a:pPr>
            <a:r>
              <a:rPr lang="en">
                <a:solidFill>
                  <a:schemeClr val="dk1"/>
                </a:solidFill>
              </a:rPr>
              <a:t>Mention V2V tech?</a:t>
            </a:r>
          </a:p>
          <a:p>
            <a:pPr indent="-317500" lvl="0" marL="457200" rtl="0">
              <a:lnSpc>
                <a:spcPct val="115000"/>
              </a:lnSpc>
              <a:spcBef>
                <a:spcPts val="0"/>
              </a:spcBef>
              <a:buClr>
                <a:schemeClr val="dk1"/>
              </a:buClr>
              <a:buSzPct val="127272"/>
              <a:buFont typeface="Arial"/>
              <a:buChar char="-"/>
            </a:pPr>
            <a:r>
              <a:rPr lang="en">
                <a:solidFill>
                  <a:schemeClr val="dk1"/>
                </a:solidFill>
              </a:rPr>
              <a:t>We dont think level 4 because:</a:t>
            </a:r>
          </a:p>
          <a:p>
            <a:pPr indent="-317500" lvl="1" marL="914400" rtl="0">
              <a:lnSpc>
                <a:spcPct val="115000"/>
              </a:lnSpc>
              <a:spcBef>
                <a:spcPts val="0"/>
              </a:spcBef>
              <a:buClr>
                <a:schemeClr val="dk1"/>
              </a:buClr>
              <a:buSzPct val="127272"/>
              <a:buFont typeface="Arial"/>
              <a:buChar char="-"/>
            </a:pPr>
            <a:r>
              <a:rPr lang="en">
                <a:solidFill>
                  <a:schemeClr val="dk1"/>
                </a:solidFill>
              </a:rPr>
              <a:t>an article thinks that level 3 -&gt; is the hardest jump to make</a:t>
            </a:r>
          </a:p>
          <a:p>
            <a:pPr indent="-317500" lvl="1" marL="914400" rtl="0">
              <a:lnSpc>
                <a:spcPct val="115000"/>
              </a:lnSpc>
              <a:spcBef>
                <a:spcPts val="0"/>
              </a:spcBef>
              <a:buClr>
                <a:schemeClr val="dk1"/>
              </a:buClr>
              <a:buSzPct val="127272"/>
              <a:buFont typeface="Arial"/>
              <a:buChar char="-"/>
            </a:pPr>
            <a:r>
              <a:rPr lang="en">
                <a:solidFill>
                  <a:schemeClr val="dk1"/>
                </a:solidFill>
              </a:rPr>
              <a:t>need to have confidence in the software</a:t>
            </a:r>
          </a:p>
          <a:p>
            <a:pPr indent="-317500" lvl="1" marL="914400" rtl="0">
              <a:lnSpc>
                <a:spcPct val="115000"/>
              </a:lnSpc>
              <a:spcBef>
                <a:spcPts val="0"/>
              </a:spcBef>
              <a:buClr>
                <a:schemeClr val="dk1"/>
              </a:buClr>
              <a:buSzPct val="127272"/>
              <a:buFont typeface="Arial"/>
              <a:buChar char="-"/>
            </a:pPr>
            <a:r>
              <a:rPr lang="en">
                <a:solidFill>
                  <a:schemeClr val="dk1"/>
                </a:solidFill>
              </a:rPr>
              <a:t>need robust and safe from abuse</a:t>
            </a:r>
          </a:p>
          <a:p>
            <a:pPr indent="-228600" lvl="0" marL="457200" rtl="0">
              <a:lnSpc>
                <a:spcPct val="115000"/>
              </a:lnSpc>
              <a:spcBef>
                <a:spcPts val="0"/>
              </a:spcBef>
              <a:buClr>
                <a:schemeClr val="dk1"/>
              </a:buClr>
              <a:buNone/>
            </a:pPr>
            <a:r>
              <a:rPr lang="en">
                <a:solidFill>
                  <a:schemeClr val="dk1"/>
                </a:solidFill>
              </a:rPr>
              <a:t>Using previous deployment cycles such as auto-transmission(50), hybrid cars (25) and consideration of prices, a scholar concludes that new vehicle technologies generally require two to five decades from commercial availability to market saturation. </a:t>
            </a:r>
          </a:p>
          <a:p>
            <a:pPr indent="-317500" lvl="1" marL="914400" rtl="0">
              <a:lnSpc>
                <a:spcPct val="115000"/>
              </a:lnSpc>
              <a:spcBef>
                <a:spcPts val="0"/>
              </a:spcBef>
              <a:buClr>
                <a:schemeClr val="dk1"/>
              </a:buClr>
              <a:buSzPct val="127272"/>
              <a:buFont typeface="Arial"/>
              <a:buChar char="-"/>
            </a:pPr>
            <a:r>
              <a:rPr lang="en">
                <a:solidFill>
                  <a:schemeClr val="dk1"/>
                </a:solidFill>
              </a:rPr>
              <a:t>which fit from first research dating back in 1984 (CMU NAVLAB)</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34" name="Shape 134"/>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Paul:</a:t>
            </a:r>
          </a:p>
          <a:p>
            <a:pPr rtl="0">
              <a:spcBef>
                <a:spcPts val="0"/>
              </a:spcBef>
              <a:buNone/>
            </a:pPr>
            <a:r>
              <a:rPr lang="en"/>
              <a:t>Taxis - cleaning, vandalism, personal touch, and more. security, reliability. trust</a:t>
            </a:r>
          </a:p>
          <a:p>
            <a:pPr rtl="0">
              <a:spcBef>
                <a:spcPts val="0"/>
              </a:spcBef>
              <a:buNone/>
            </a:pPr>
            <a:r>
              <a:rPr lang="en"/>
              <a:t>Trucks - value of the merchandise.</a:t>
            </a:r>
          </a:p>
          <a:p>
            <a:pPr rtl="0">
              <a:spcBef>
                <a:spcPts val="0"/>
              </a:spcBef>
              <a:buNone/>
            </a:pPr>
            <a:r>
              <a:rPr lang="en"/>
              <a:t>Buses - as long as they are slow and have their own bus paths they are easier to manage. Already being seen in Europe. Worries about Reliability and stuff. Same sanitation concerns.</a:t>
            </a:r>
          </a:p>
          <a:p>
            <a:pPr>
              <a:spcBef>
                <a:spcPts val="0"/>
              </a:spcBef>
              <a:buNone/>
            </a:pPr>
            <a:r>
              <a:rPr lang="en"/>
              <a:t>Cars without driver seats wont be legal for a long time.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42" name="Shape 142"/>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Paul</a:t>
            </a:r>
          </a:p>
          <a:p>
            <a:pPr>
              <a:spcBef>
                <a:spcPts val="0"/>
              </a:spcBef>
              <a:buNone/>
            </a:pPr>
            <a:r>
              <a:rPr lang="en"/>
              <a:t>When americans were polled the two reasons for wanting self driving cars were, first safety, and second cheaper insurance. If they are implemented they should be safer. Already drivers can receive reduced insurance for having safety features like backup detection breaks. Another aspect of self-driving cars affecting society is by giving consumers choices. Competitions between manufactures will make safer and better iterations of the cars. This also leads to new innovations to improve transportation.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50" name="Shape 15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We have more too. We need a better system for all of them. These also need dates and proper formatting. 2 slides?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57" name="Shape 15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63" name="Shape 16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Josh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 name="Shape 44"/>
        <p:cNvGrpSpPr/>
        <p:nvPr/>
      </p:nvGrpSpPr>
      <p:grpSpPr>
        <a:xfrm>
          <a:off x="0" y="0"/>
          <a:ext cx="0" cy="0"/>
          <a:chOff x="0" y="0"/>
          <a:chExt cx="0" cy="0"/>
        </a:xfrm>
      </p:grpSpPr>
      <p:sp>
        <p:nvSpPr>
          <p:cNvPr id="45" name="Shape 4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6" name="Shape 46"/>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JOSH:</a:t>
            </a:r>
          </a:p>
          <a:p>
            <a:pPr rtl="0">
              <a:spcBef>
                <a:spcPts val="0"/>
              </a:spcBef>
              <a:buNone/>
            </a:pPr>
            <a:r>
              <a:rPr lang="en"/>
              <a:t>US Department of Transportation - </a:t>
            </a:r>
          </a:p>
          <a:p>
            <a:pPr rtl="0">
              <a:spcBef>
                <a:spcPts val="0"/>
              </a:spcBef>
              <a:buNone/>
            </a:pPr>
            <a:r>
              <a:rPr lang="en"/>
              <a:t>Level 0: No automation</a:t>
            </a:r>
          </a:p>
          <a:p>
            <a:pPr rtl="0">
              <a:spcBef>
                <a:spcPts val="0"/>
              </a:spcBef>
              <a:buNone/>
            </a:pPr>
            <a:r>
              <a:rPr lang="en"/>
              <a:t>Level 1: Individual automated functions that are separate.</a:t>
            </a:r>
          </a:p>
          <a:p>
            <a:pPr rtl="0">
              <a:spcBef>
                <a:spcPts val="0"/>
              </a:spcBef>
              <a:buNone/>
            </a:pPr>
            <a:r>
              <a:rPr lang="en"/>
              <a:t>Level 2: Some automated functions work in unison (Steering and acceleration). Needs constant vigilance.</a:t>
            </a:r>
          </a:p>
          <a:p>
            <a:pPr rtl="0">
              <a:spcBef>
                <a:spcPts val="0"/>
              </a:spcBef>
              <a:buNone/>
            </a:pPr>
            <a:r>
              <a:rPr lang="en"/>
              <a:t>Level 3: Automated enough so driver can do other things, but expected to be ready for occasional control</a:t>
            </a:r>
          </a:p>
          <a:p>
            <a:pPr>
              <a:spcBef>
                <a:spcPts val="0"/>
              </a:spcBef>
              <a:buNone/>
            </a:pPr>
            <a:r>
              <a:rPr lang="en"/>
              <a:t>Level 4: Automated enough so driver isn’t need at all.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54" name="Shape 5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solidFill>
                  <a:schemeClr val="dk1"/>
                </a:solidFill>
              </a:rPr>
              <a:t>PAUL:</a:t>
            </a:r>
          </a:p>
          <a:p>
            <a:pPr lvl="0" rtl="0">
              <a:lnSpc>
                <a:spcPct val="115000"/>
              </a:lnSpc>
              <a:spcBef>
                <a:spcPts val="0"/>
              </a:spcBef>
              <a:buClr>
                <a:schemeClr val="dk1"/>
              </a:buClr>
              <a:buSzPct val="100000"/>
              <a:buFont typeface="Arial"/>
              <a:buNone/>
            </a:pPr>
            <a:r>
              <a:rPr lang="en">
                <a:solidFill>
                  <a:schemeClr val="dk1"/>
                </a:solidFill>
              </a:rPr>
              <a:t>After researching self driving cars, the existing technology, and where it is headed we made the following conclusions.</a:t>
            </a:r>
          </a:p>
          <a:p>
            <a:pPr lvl="0" rtl="0">
              <a:lnSpc>
                <a:spcPct val="115000"/>
              </a:lnSpc>
              <a:spcBef>
                <a:spcPts val="0"/>
              </a:spcBef>
              <a:buClr>
                <a:schemeClr val="dk1"/>
              </a:buClr>
              <a:buSzPct val="100000"/>
              <a:buFont typeface="Arial"/>
              <a:buNone/>
            </a:pPr>
            <a:r>
              <a:rPr lang="en">
                <a:solidFill>
                  <a:schemeClr val="dk1"/>
                </a:solidFill>
              </a:rPr>
              <a:t>In 1 year, there will be no consumer self-driving cars however there will be many more prototypes and research. There will also be commercial vehicles with hands free driving on highways only.</a:t>
            </a:r>
          </a:p>
          <a:p>
            <a:pPr lvl="0" rtl="0">
              <a:lnSpc>
                <a:spcPct val="115000"/>
              </a:lnSpc>
              <a:spcBef>
                <a:spcPts val="0"/>
              </a:spcBef>
              <a:buClr>
                <a:schemeClr val="dk1"/>
              </a:buClr>
              <a:buSzPct val="100000"/>
              <a:buFont typeface="Arial"/>
              <a:buNone/>
            </a:pPr>
            <a:r>
              <a:rPr lang="en">
                <a:solidFill>
                  <a:schemeClr val="dk1"/>
                </a:solidFill>
              </a:rPr>
              <a:t>In 5 years, we expect to see fully functioning hand free self-driving cars working on all roads. Also Vehicle to vehicle communication standards.</a:t>
            </a:r>
          </a:p>
          <a:p>
            <a:pPr lvl="0" rtl="0">
              <a:lnSpc>
                <a:spcPct val="115000"/>
              </a:lnSpc>
              <a:spcBef>
                <a:spcPts val="0"/>
              </a:spcBef>
              <a:buClr>
                <a:schemeClr val="dk1"/>
              </a:buClr>
              <a:buSzPct val="100000"/>
              <a:buFont typeface="Arial"/>
              <a:buNone/>
            </a:pPr>
            <a:r>
              <a:rPr lang="en">
                <a:solidFill>
                  <a:schemeClr val="dk1"/>
                </a:solidFill>
              </a:rPr>
              <a:t>In 10 years, there will be multiple manufactures selling autonomous cars and technology for fully driver free cars, however they will not be legal. </a:t>
            </a:r>
          </a:p>
          <a:p>
            <a:pPr lvl="0" rtl="0">
              <a:spcBef>
                <a:spcPts val="0"/>
              </a:spcBef>
              <a:buClr>
                <a:schemeClr val="dk1"/>
              </a:buClr>
              <a:buFont typeface="Arial"/>
              <a:buNone/>
            </a:pPr>
            <a:r>
              <a:t/>
            </a:r>
            <a:endParaRPr>
              <a:solidFill>
                <a:schemeClr val="dk1"/>
              </a:solidFill>
            </a:endParaRPr>
          </a:p>
          <a:p>
            <a:pPr lvl="0" rtl="0">
              <a:spcBef>
                <a:spcPts val="0"/>
              </a:spcBef>
              <a:buClr>
                <a:schemeClr val="dk1"/>
              </a:buClr>
              <a:buSzPct val="100000"/>
              <a:buFont typeface="Arial"/>
              <a:buNone/>
            </a:pPr>
            <a:r>
              <a:rPr lang="en">
                <a:solidFill>
                  <a:schemeClr val="dk1"/>
                </a:solidFill>
              </a:rPr>
              <a:t>1 year: more prototypes by more companies, improvements on small scale navigation, no consumer products, more recognized in media (marketed). </a:t>
            </a:r>
          </a:p>
          <a:p>
            <a:pPr lvl="0" rtl="0">
              <a:spcBef>
                <a:spcPts val="0"/>
              </a:spcBef>
              <a:buNone/>
            </a:pPr>
            <a:r>
              <a:t/>
            </a:r>
            <a:endParaRPr>
              <a:solidFill>
                <a:schemeClr val="dk1"/>
              </a:solidFill>
            </a:endParaRPr>
          </a:p>
          <a:p>
            <a:pPr lvl="0" rtl="0">
              <a:spcBef>
                <a:spcPts val="0"/>
              </a:spcBef>
              <a:buClr>
                <a:schemeClr val="dk1"/>
              </a:buClr>
              <a:buSzPct val="100000"/>
              <a:buFont typeface="Arial"/>
              <a:buNone/>
            </a:pPr>
            <a:r>
              <a:rPr lang="en">
                <a:solidFill>
                  <a:schemeClr val="dk1"/>
                </a:solidFill>
              </a:rPr>
              <a:t>5 years: Google plans to bring it to the market by 2020. still dont think there is vehicle communication. Will work with only by itself. One company might not communicate between different companies. V2V will have a regulated rule. But not any cars doing it yet. </a:t>
            </a:r>
          </a:p>
          <a:p>
            <a:pPr lvl="0" rtl="0">
              <a:spcBef>
                <a:spcPts val="0"/>
              </a:spcBef>
              <a:buClr>
                <a:schemeClr val="dk1"/>
              </a:buClr>
              <a:buSzPct val="100000"/>
              <a:buFont typeface="Arial"/>
              <a:buNone/>
            </a:pPr>
            <a:r>
              <a:rPr lang="en" u="sng">
                <a:solidFill>
                  <a:schemeClr val="hlink"/>
                </a:solidFill>
                <a:hlinkClick r:id="rId2"/>
              </a:rPr>
              <a:t>http://www.theverge.com/2015/1/14/7547129/google-self-driving-cars-detroit</a:t>
            </a:r>
            <a:r>
              <a:rPr lang="en">
                <a:solidFill>
                  <a:schemeClr val="dk1"/>
                </a:solidFill>
              </a:rPr>
              <a:t> &lt;- google 2020 promise</a:t>
            </a:r>
          </a:p>
          <a:p>
            <a:pPr lvl="0" rtl="0">
              <a:spcBef>
                <a:spcPts val="0"/>
              </a:spcBef>
              <a:buClr>
                <a:schemeClr val="dk1"/>
              </a:buClr>
              <a:buFont typeface="Arial"/>
              <a:buNone/>
            </a:pPr>
            <a:r>
              <a:t/>
            </a:r>
            <a:endParaRPr>
              <a:solidFill>
                <a:schemeClr val="dk1"/>
              </a:solidFill>
            </a:endParaRPr>
          </a:p>
          <a:p>
            <a:pPr lvl="0" rtl="0">
              <a:spcBef>
                <a:spcPts val="0"/>
              </a:spcBef>
              <a:buClr>
                <a:schemeClr val="dk1"/>
              </a:buClr>
              <a:buSzPct val="100000"/>
              <a:buFont typeface="Arial"/>
              <a:buNone/>
            </a:pPr>
            <a:r>
              <a:rPr lang="en">
                <a:solidFill>
                  <a:schemeClr val="dk1"/>
                </a:solidFill>
              </a:rPr>
              <a:t>10 years: </a:t>
            </a:r>
          </a:p>
          <a:p>
            <a:pPr lvl="0">
              <a:spcBef>
                <a:spcPts val="0"/>
              </a:spcBef>
              <a:buClr>
                <a:schemeClr val="dk1"/>
              </a:buClr>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62" name="Shape 62"/>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JOSH:</a:t>
            </a:r>
          </a:p>
          <a:p>
            <a:pPr rtl="0">
              <a:spcBef>
                <a:spcPts val="0"/>
              </a:spcBef>
              <a:buNone/>
            </a:pPr>
            <a:r>
              <a:rPr lang="en"/>
              <a:t>1984 - CMU NavLab researching and building automated and assisted driving cars http://www.cs.cmu.edu/afs/cs/project/alv/www/index.html</a:t>
            </a:r>
          </a:p>
          <a:p>
            <a:pPr rtl="0">
              <a:spcBef>
                <a:spcPts val="0"/>
              </a:spcBef>
              <a:buNone/>
            </a:pPr>
            <a:r>
              <a:rPr lang="en">
                <a:solidFill>
                  <a:schemeClr val="dk1"/>
                </a:solidFill>
              </a:rPr>
              <a:t>(Autonomous Land Vehicle project) - “</a:t>
            </a:r>
            <a:r>
              <a:rPr lang="en">
                <a:solidFill>
                  <a:srgbClr val="252525"/>
                </a:solidFill>
              </a:rPr>
              <a:t>The ALV project achieved the first road-following demonstration that used lidar, computer vision and autonomous robotic control to direct a robotic vehicle at speeds of up to 19 miles per hour”</a:t>
            </a:r>
          </a:p>
          <a:p>
            <a:pPr rtl="0">
              <a:spcBef>
                <a:spcPts val="0"/>
              </a:spcBef>
              <a:buNone/>
            </a:pPr>
            <a:r>
              <a:t/>
            </a:r>
            <a:endParaRPr>
              <a:solidFill>
                <a:srgbClr val="252525"/>
              </a:solidFill>
            </a:endParaRPr>
          </a:p>
          <a:p>
            <a:pPr rtl="0">
              <a:spcBef>
                <a:spcPts val="0"/>
              </a:spcBef>
              <a:buNone/>
            </a:pPr>
            <a:r>
              <a:rPr lang="en">
                <a:solidFill>
                  <a:srgbClr val="252525"/>
                </a:solidFill>
              </a:rPr>
              <a:t>1995 - CMU NavLab “No Hands Across America” automated steering wheel but not brakes/throttle (http://www.cs.cmu.edu/afs/cs/usr/tjochem/www/nhaa/nhaa_home_page.html)</a:t>
            </a:r>
          </a:p>
          <a:p>
            <a:pPr rtl="0">
              <a:spcBef>
                <a:spcPts val="0"/>
              </a:spcBef>
              <a:buNone/>
            </a:pPr>
            <a:r>
              <a:t/>
            </a:r>
            <a:endParaRPr>
              <a:solidFill>
                <a:srgbClr val="252525"/>
              </a:solidFill>
            </a:endParaRPr>
          </a:p>
          <a:p>
            <a:pPr rtl="0">
              <a:spcBef>
                <a:spcPts val="0"/>
              </a:spcBef>
              <a:buNone/>
            </a:pPr>
            <a:r>
              <a:rPr lang="en">
                <a:solidFill>
                  <a:srgbClr val="252525"/>
                </a:solidFill>
              </a:rPr>
              <a:t>1997 - Demo ‘97 (video: </a:t>
            </a:r>
            <a:r>
              <a:rPr lang="en" u="sng">
                <a:solidFill>
                  <a:schemeClr val="hlink"/>
                </a:solidFill>
                <a:hlinkClick r:id="rId2"/>
              </a:rPr>
              <a:t>https://youtu.be/Dtj9J1A-PMk?t=1m40s</a:t>
            </a:r>
            <a:r>
              <a:rPr lang="en">
                <a:solidFill>
                  <a:srgbClr val="252525"/>
                </a:solidFill>
              </a:rPr>
              <a:t>) by National Automated Highway System Consortium</a:t>
            </a:r>
          </a:p>
          <a:p>
            <a:pPr rtl="0">
              <a:spcBef>
                <a:spcPts val="0"/>
              </a:spcBef>
              <a:buNone/>
            </a:pPr>
            <a:r>
              <a:t/>
            </a:r>
            <a:endParaRPr>
              <a:solidFill>
                <a:schemeClr val="dk1"/>
              </a:solidFill>
            </a:endParaRPr>
          </a:p>
          <a:p>
            <a:pPr rtl="0">
              <a:spcBef>
                <a:spcPts val="0"/>
              </a:spcBef>
              <a:buNone/>
            </a:pPr>
            <a:r>
              <a:rPr lang="en">
                <a:solidFill>
                  <a:schemeClr val="dk1"/>
                </a:solidFill>
              </a:rPr>
              <a:t>Demo I, II, and III (2001) - Military efforts</a:t>
            </a:r>
          </a:p>
          <a:p>
            <a:pPr lvl="0" rtl="0">
              <a:spcBef>
                <a:spcPts val="0"/>
              </a:spcBef>
              <a:buNone/>
            </a:pPr>
            <a:r>
              <a:rPr lang="en">
                <a:solidFill>
                  <a:schemeClr val="dk1"/>
                </a:solidFill>
              </a:rPr>
              <a:t>DARPA Challenges (2004, 2005, 2007)</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4" name="Shape 7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WILL:</a:t>
            </a:r>
          </a:p>
          <a:p>
            <a:pPr indent="-298450" lvl="0" marL="457200" rtl="0">
              <a:spcBef>
                <a:spcPts val="0"/>
              </a:spcBef>
              <a:buClr>
                <a:srgbClr val="000000"/>
              </a:buClr>
              <a:buSzPct val="100000"/>
              <a:buFont typeface="Arial"/>
              <a:buAutoNum type="arabicParenR"/>
            </a:pPr>
            <a:r>
              <a:rPr lang="en"/>
              <a:t>use only on board sensors to maintain a safe vehicle speed from vehicle ahead. Early as production vehicle 1998 Toyota (</a:t>
            </a:r>
            <a:r>
              <a:rPr lang="en" sz="800">
                <a:solidFill>
                  <a:schemeClr val="dk1"/>
                </a:solidFill>
              </a:rPr>
              <a:t>Jones, W.D. "Keeping Cars from Crashing." IEEE Spectrum 38.9 (2001): 40–45. Retrieved 24 October 2014)</a:t>
            </a:r>
          </a:p>
          <a:p>
            <a:pPr indent="-298450" lvl="0" marL="457200" rtl="0">
              <a:spcBef>
                <a:spcPts val="0"/>
              </a:spcBef>
              <a:buClr>
                <a:srgbClr val="000000"/>
              </a:buClr>
              <a:buSzPct val="100000"/>
              <a:buFont typeface="Arial"/>
              <a:buAutoNum type="arabicParenR"/>
            </a:pPr>
            <a:r>
              <a:rPr lang="en"/>
              <a:t>BMW, Toyota, Skoda, Vauxhall release Adaptive front lighting  vehicles  2003</a:t>
            </a:r>
          </a:p>
          <a:p>
            <a:pPr indent="-298450" lvl="0" marL="457200" rtl="0">
              <a:spcBef>
                <a:spcPts val="0"/>
              </a:spcBef>
              <a:buClr>
                <a:srgbClr val="000000"/>
              </a:buClr>
              <a:buSzPct val="100000"/>
              <a:buFont typeface="Arial"/>
              <a:buAutoNum type="arabicParenR"/>
            </a:pPr>
            <a:r>
              <a:rPr lang="en"/>
              <a:t>Data about the crash severity, direction of impact, airbag deployment, etc.</a:t>
            </a:r>
          </a:p>
          <a:p>
            <a:pPr indent="-298450" lvl="0" marL="457200" rtl="0">
              <a:spcBef>
                <a:spcPts val="0"/>
              </a:spcBef>
              <a:buClr>
                <a:srgbClr val="000000"/>
              </a:buClr>
              <a:buSzPct val="100000"/>
              <a:buFont typeface="Arial"/>
              <a:buAutoNum type="arabicParenR"/>
            </a:pPr>
            <a:r>
              <a:rPr lang="en"/>
              <a:t>Thermographic camera to assist in vision. first on 2000 on on Cadillac Deville</a:t>
            </a:r>
          </a:p>
          <a:p>
            <a:pPr indent="-298450" lvl="0" marL="457200" rtl="0">
              <a:spcBef>
                <a:spcPts val="0"/>
              </a:spcBef>
              <a:buClr>
                <a:srgbClr val="000000"/>
              </a:buClr>
              <a:buSzPct val="100000"/>
              <a:buFont typeface="Arial"/>
              <a:buAutoNum type="arabicParenR"/>
            </a:pPr>
            <a:r>
              <a:rPr lang="en"/>
              <a:t>camera that detects movement in blind spot, point to image; </a:t>
            </a:r>
            <a:r>
              <a:rPr lang="en">
                <a:solidFill>
                  <a:srgbClr val="252525"/>
                </a:solidFill>
              </a:rPr>
              <a:t>This system was first introduced on the redesigned 2007 </a:t>
            </a:r>
            <a:r>
              <a:rPr lang="en">
                <a:solidFill>
                  <a:srgbClr val="0B0080"/>
                </a:solidFill>
                <a:hlinkClick r:id="rId2"/>
              </a:rPr>
              <a:t>Volvo S80</a:t>
            </a:r>
            <a:r>
              <a:rPr lang="en">
                <a:solidFill>
                  <a:srgbClr val="252525"/>
                </a:solidFill>
              </a:rPr>
              <a:t> sedan and produced a visible alert when a car entered the blind spot while a driver was switching lanes</a:t>
            </a:r>
          </a:p>
          <a:p>
            <a:pPr indent="-298450" lvl="0" marL="457200" rtl="0">
              <a:spcBef>
                <a:spcPts val="0"/>
              </a:spcBef>
              <a:buClr>
                <a:srgbClr val="252525"/>
              </a:buClr>
              <a:buSzPct val="100000"/>
              <a:buFont typeface="Arial"/>
              <a:buAutoNum type="arabicParenR"/>
            </a:pPr>
            <a:r>
              <a:rPr lang="en">
                <a:solidFill>
                  <a:srgbClr val="252525"/>
                </a:solidFill>
              </a:rPr>
              <a:t>monitors driver’s attentiveness from eyelids, makes alarm // brakes if sense a threat ahead. 2006 Lexus GS 450h</a:t>
            </a:r>
          </a:p>
          <a:p>
            <a:pPr indent="-298450" lvl="0" marL="457200" rtl="0">
              <a:spcBef>
                <a:spcPts val="0"/>
              </a:spcBef>
              <a:buClr>
                <a:srgbClr val="252525"/>
              </a:buClr>
              <a:buSzPct val="100000"/>
              <a:buFont typeface="Arial"/>
              <a:buAutoNum type="arabicParenR"/>
            </a:pPr>
            <a:r>
              <a:rPr lang="en">
                <a:solidFill>
                  <a:srgbClr val="252525"/>
                </a:solidFill>
              </a:rPr>
              <a:t>2008 opel insiginia</a:t>
            </a:r>
          </a:p>
          <a:p>
            <a:pPr lvl="0" rtl="0">
              <a:spcBef>
                <a:spcPts val="0"/>
              </a:spcBef>
              <a:buNone/>
            </a:pPr>
            <a:r>
              <a:rPr lang="en"/>
              <a:t>picture from :</a:t>
            </a:r>
          </a:p>
          <a:p>
            <a:pPr rtl="0">
              <a:spcBef>
                <a:spcPts val="0"/>
              </a:spcBef>
              <a:buNone/>
            </a:pPr>
            <a:r>
              <a:rPr lang="en" u="sng">
                <a:solidFill>
                  <a:schemeClr val="hlink"/>
                </a:solidFill>
                <a:hlinkClick r:id="rId3"/>
              </a:rPr>
              <a:t>http://upload.wikimedia.org/wikipedia/commons/2/2e/Afl.gif</a:t>
            </a:r>
          </a:p>
          <a:p>
            <a:pPr lvl="0" rtl="0">
              <a:spcBef>
                <a:spcPts val="0"/>
              </a:spcBef>
              <a:buNone/>
            </a:pPr>
            <a:r>
              <a:rPr lang="en"/>
              <a:t>http://upload.wikimedia.org/wikipedia/en/c/c5/Volvo_BLIS.JPG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84" name="Shape 8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solidFill>
                  <a:schemeClr val="dk1"/>
                </a:solidFill>
              </a:rPr>
              <a:t>Paul:</a:t>
            </a:r>
          </a:p>
          <a:p>
            <a:pPr lvl="0" rtl="0">
              <a:spcBef>
                <a:spcPts val="0"/>
              </a:spcBef>
              <a:buClr>
                <a:schemeClr val="dk1"/>
              </a:buClr>
              <a:buSzPct val="100000"/>
              <a:buFont typeface="Arial"/>
              <a:buNone/>
            </a:pPr>
            <a:r>
              <a:rPr lang="en">
                <a:solidFill>
                  <a:schemeClr val="dk1"/>
                </a:solidFill>
              </a:rPr>
              <a:t>Today we are already seeing driving assist systems that help drivers. These systems will stop cars from crashing, keep vehicles in their lane, and more. This are good first steps in slowly making cars fully autonomous.</a:t>
            </a:r>
          </a:p>
          <a:p>
            <a:pPr lvl="0" rtl="0">
              <a:spcBef>
                <a:spcPts val="0"/>
              </a:spcBef>
              <a:buClr>
                <a:schemeClr val="dk1"/>
              </a:buClr>
              <a:buSzPct val="100000"/>
              <a:buFont typeface="Arial"/>
              <a:buNone/>
            </a:pPr>
            <a:r>
              <a:rPr lang="en">
                <a:solidFill>
                  <a:schemeClr val="dk1"/>
                </a:solidFill>
              </a:rPr>
              <a:t>Google has been testing its custom prius with self driving capabilities for years in CA. Logged over 750k miles.</a:t>
            </a:r>
          </a:p>
          <a:p>
            <a:pPr lvl="0" rtl="0">
              <a:spcBef>
                <a:spcPts val="0"/>
              </a:spcBef>
              <a:buClr>
                <a:schemeClr val="dk1"/>
              </a:buClr>
              <a:buSzPct val="100000"/>
              <a:buFont typeface="Arial"/>
              <a:buNone/>
            </a:pPr>
            <a:r>
              <a:rPr lang="en">
                <a:solidFill>
                  <a:schemeClr val="dk1"/>
                </a:solidFill>
              </a:rPr>
              <a:t>Recently a group drove across country in a simple self driving car. The car wasn’t perfect and needed help with odd traffic patterns and construction zones. But it showed the highway lane control was perfect and very reliable.</a:t>
            </a:r>
          </a:p>
          <a:p>
            <a:pPr lvl="0" rtl="0">
              <a:spcBef>
                <a:spcPts val="0"/>
              </a:spcBef>
              <a:buClr>
                <a:schemeClr val="dk1"/>
              </a:buClr>
              <a:buSzPct val="100000"/>
              <a:buFont typeface="Arial"/>
              <a:buNone/>
            </a:pPr>
            <a:r>
              <a:rPr lang="en">
                <a:solidFill>
                  <a:schemeClr val="dk1"/>
                </a:solidFill>
              </a:rPr>
              <a:t>Currently almost every car manufacturer is researching driverless cars. This is very promising for their futures.</a:t>
            </a:r>
          </a:p>
          <a:p>
            <a:pPr rtl="0">
              <a:spcBef>
                <a:spcPts val="0"/>
              </a:spcBef>
              <a:buNone/>
            </a:pPr>
            <a:r>
              <a:rPr lang="en"/>
              <a:t>----------------</a:t>
            </a:r>
          </a:p>
          <a:p>
            <a:pPr rtl="0">
              <a:spcBef>
                <a:spcPts val="0"/>
              </a:spcBef>
              <a:buNone/>
            </a:pPr>
            <a:r>
              <a:t/>
            </a:r>
            <a:endParaRPr/>
          </a:p>
          <a:p>
            <a:pPr rtl="0">
              <a:spcBef>
                <a:spcPts val="0"/>
              </a:spcBef>
              <a:buNone/>
            </a:pPr>
            <a:r>
              <a:rPr lang="en"/>
              <a:t>Nick:</a:t>
            </a:r>
          </a:p>
          <a:p>
            <a:pPr rtl="0">
              <a:spcBef>
                <a:spcPts val="0"/>
              </a:spcBef>
              <a:buNone/>
            </a:pPr>
            <a:r>
              <a:rPr lang="en"/>
              <a:t>LIDAR/RADAR vs Mobileye?</a:t>
            </a:r>
          </a:p>
          <a:p>
            <a:pPr rtl="0">
              <a:spcBef>
                <a:spcPts val="0"/>
              </a:spcBef>
              <a:buNone/>
            </a:pPr>
            <a:r>
              <a:t/>
            </a:r>
            <a:endParaRPr/>
          </a:p>
          <a:p>
            <a:pPr lvl="0">
              <a:spcBef>
                <a:spcPts val="0"/>
              </a:spcBef>
              <a:buNone/>
            </a:pPr>
            <a:r>
              <a:rPr lang="en"/>
              <a:t>Delphi Automotives has driven cross-country (“Delphi Drive”)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94" name="Shape 94"/>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solidFill>
                  <a:srgbClr val="616161"/>
                </a:solidFill>
              </a:rPr>
              <a:t>WILL:</a:t>
            </a:r>
          </a:p>
          <a:p>
            <a:pPr rtl="0">
              <a:spcBef>
                <a:spcPts val="0"/>
              </a:spcBef>
              <a:buNone/>
            </a:pPr>
            <a:r>
              <a:t/>
            </a:r>
            <a:endParaRPr>
              <a:solidFill>
                <a:srgbClr val="616161"/>
              </a:solidFill>
            </a:endParaRPr>
          </a:p>
          <a:p>
            <a:pPr lvl="0" rtl="0">
              <a:spcBef>
                <a:spcPts val="0"/>
              </a:spcBef>
              <a:buNone/>
            </a:pPr>
            <a:r>
              <a:rPr lang="en">
                <a:solidFill>
                  <a:srgbClr val="616161"/>
                </a:solidFill>
              </a:rPr>
              <a:t>Liability is a big issue in self-driving cars. New legislation in some states is trying to solve this issue</a:t>
            </a:r>
          </a:p>
          <a:p>
            <a:pPr indent="-317500" lvl="0" marL="457200" rtl="0">
              <a:spcBef>
                <a:spcPts val="0"/>
              </a:spcBef>
              <a:buClr>
                <a:srgbClr val="616161"/>
              </a:buClr>
              <a:buSzPct val="127272"/>
              <a:buFont typeface="Arial"/>
              <a:buChar char="-"/>
            </a:pPr>
            <a:r>
              <a:rPr lang="en">
                <a:solidFill>
                  <a:srgbClr val="616161"/>
                </a:solidFill>
              </a:rPr>
              <a:t>Colorado’s legislation says that ““[t]he driver is responsible for any damage caused by a motor vehicle being driven by means of a guidance system to the same degree as if the driver were manually driving the vehicle”.</a:t>
            </a:r>
          </a:p>
          <a:p>
            <a:pPr indent="-317500" lvl="0" marL="457200" rtl="0">
              <a:spcBef>
                <a:spcPts val="0"/>
              </a:spcBef>
              <a:buClr>
                <a:srgbClr val="616161"/>
              </a:buClr>
              <a:buSzPct val="127272"/>
              <a:buFont typeface="Arial"/>
              <a:buChar char="-"/>
            </a:pPr>
            <a:r>
              <a:rPr lang="en">
                <a:solidFill>
                  <a:srgbClr val="616161"/>
                </a:solidFill>
              </a:rPr>
              <a:t>Florida’s law says whoever makes system’s autonomy is liable for damages. </a:t>
            </a:r>
          </a:p>
          <a:p>
            <a:pPr indent="-317500" lvl="1" marL="914400" rtl="0">
              <a:spcBef>
                <a:spcPts val="0"/>
              </a:spcBef>
              <a:buClr>
                <a:srgbClr val="616161"/>
              </a:buClr>
              <a:buSzPct val="127272"/>
              <a:buFont typeface="Arial"/>
              <a:buChar char="-"/>
            </a:pPr>
            <a:r>
              <a:rPr lang="en">
                <a:solidFill>
                  <a:srgbClr val="616161"/>
                </a:solidFill>
              </a:rPr>
              <a:t>could increase costs (car or insurance)</a:t>
            </a:r>
          </a:p>
          <a:p>
            <a:pPr indent="-228600" lvl="0" marL="457200" rtl="0">
              <a:spcBef>
                <a:spcPts val="0"/>
              </a:spcBef>
              <a:buClr>
                <a:srgbClr val="616161"/>
              </a:buClr>
              <a:buNone/>
            </a:pPr>
            <a:r>
              <a:rPr lang="en">
                <a:solidFill>
                  <a:srgbClr val="616161"/>
                </a:solidFill>
              </a:rPr>
              <a:t>Nevada has laws:</a:t>
            </a:r>
          </a:p>
          <a:p>
            <a:pPr indent="-228600" lvl="1" marL="914400" rtl="0">
              <a:spcBef>
                <a:spcPts val="0"/>
              </a:spcBef>
              <a:buClr>
                <a:srgbClr val="616161"/>
              </a:buClr>
              <a:buNone/>
            </a:pPr>
            <a:r>
              <a:rPr lang="en">
                <a:solidFill>
                  <a:srgbClr val="616161"/>
                </a:solidFill>
              </a:rPr>
              <a:t>Requires vehicles get multiple certificates from the state DMV to comply with certain criteria. </a:t>
            </a:r>
          </a:p>
          <a:p>
            <a:pPr indent="-228600" lvl="1" marL="914400" rtl="0">
              <a:spcBef>
                <a:spcPts val="0"/>
              </a:spcBef>
              <a:buClr>
                <a:srgbClr val="616161"/>
              </a:buClr>
              <a:buNone/>
            </a:pPr>
            <a:r>
              <a:rPr lang="en">
                <a:solidFill>
                  <a:srgbClr val="616161"/>
                </a:solidFill>
              </a:rPr>
              <a:t>For instance, vehicles must record information sensors gather in case of an accident so it can be looked at after the incident. There must be a visible indicator that shows when the vehicle is in a self-driving mode or manual mode.</a:t>
            </a:r>
          </a:p>
          <a:p>
            <a:pPr indent="-228600" lvl="0" marL="457200" rtl="0">
              <a:spcBef>
                <a:spcPts val="0"/>
              </a:spcBef>
              <a:buClr>
                <a:srgbClr val="616161"/>
              </a:buClr>
              <a:buNone/>
            </a:pPr>
            <a:r>
              <a:rPr lang="en">
                <a:solidFill>
                  <a:srgbClr val="616161"/>
                </a:solidFill>
              </a:rPr>
              <a:t>California, Washington DC, and Florida have put laws in place to allow the testing of autonomous vehicles on the road.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02" name="Shape 102"/>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lnSpc>
                <a:spcPct val="115000"/>
              </a:lnSpc>
              <a:spcBef>
                <a:spcPts val="0"/>
              </a:spcBef>
              <a:buNone/>
            </a:pPr>
            <a:r>
              <a:rPr lang="en" sz="1200">
                <a:solidFill>
                  <a:schemeClr val="dk1"/>
                </a:solidFill>
                <a:latin typeface="Cambria"/>
                <a:ea typeface="Cambria"/>
                <a:cs typeface="Cambria"/>
                <a:sym typeface="Cambria"/>
              </a:rPr>
              <a:t>Paul:</a:t>
            </a:r>
          </a:p>
          <a:p>
            <a:pPr lvl="0" rtl="0">
              <a:lnSpc>
                <a:spcPct val="115000"/>
              </a:lnSpc>
              <a:spcBef>
                <a:spcPts val="0"/>
              </a:spcBef>
              <a:buClr>
                <a:schemeClr val="dk1"/>
              </a:buClr>
              <a:buSzPct val="100000"/>
              <a:buFont typeface="Arial"/>
              <a:buNone/>
            </a:pPr>
            <a:r>
              <a:rPr lang="en">
                <a:solidFill>
                  <a:schemeClr val="dk1"/>
                </a:solidFill>
              </a:rPr>
              <a:t>In order to make predictions about self driving cars and their futures we needed to determine how various factors would affect the industry.</a:t>
            </a:r>
          </a:p>
          <a:p>
            <a:pPr lvl="0" rtl="0">
              <a:lnSpc>
                <a:spcPct val="115000"/>
              </a:lnSpc>
              <a:spcBef>
                <a:spcPts val="0"/>
              </a:spcBef>
              <a:buClr>
                <a:schemeClr val="dk1"/>
              </a:buClr>
              <a:buSzPct val="100000"/>
              <a:buFont typeface="Arial"/>
              <a:buNone/>
            </a:pPr>
            <a:r>
              <a:rPr lang="en">
                <a:solidFill>
                  <a:schemeClr val="dk1"/>
                </a:solidFill>
              </a:rPr>
              <a:t>Obviously for self driving cars to be effective they need to be relatively inexpensive.</a:t>
            </a:r>
          </a:p>
          <a:p>
            <a:pPr lvl="0" rtl="0">
              <a:lnSpc>
                <a:spcPct val="115000"/>
              </a:lnSpc>
              <a:spcBef>
                <a:spcPts val="0"/>
              </a:spcBef>
              <a:buClr>
                <a:schemeClr val="dk1"/>
              </a:buClr>
              <a:buSzPct val="100000"/>
              <a:buFont typeface="Arial"/>
              <a:buNone/>
            </a:pPr>
            <a:r>
              <a:rPr lang="en">
                <a:solidFill>
                  <a:schemeClr val="dk1"/>
                </a:solidFill>
              </a:rPr>
              <a:t>However the cost of development, software updates, and liability coverage will increase prices more than just the cost of the sensors. </a:t>
            </a:r>
          </a:p>
          <a:p>
            <a:pPr lvl="0" rtl="0">
              <a:lnSpc>
                <a:spcPct val="115000"/>
              </a:lnSpc>
              <a:spcBef>
                <a:spcPts val="0"/>
              </a:spcBef>
              <a:buClr>
                <a:schemeClr val="dk1"/>
              </a:buClr>
              <a:buFont typeface="Arial"/>
              <a:buNone/>
            </a:pPr>
            <a:r>
              <a:t/>
            </a:r>
            <a:endParaRPr>
              <a:solidFill>
                <a:schemeClr val="dk1"/>
              </a:solidFill>
            </a:endParaRPr>
          </a:p>
          <a:p>
            <a:pPr lvl="0" rtl="0">
              <a:lnSpc>
                <a:spcPct val="115000"/>
              </a:lnSpc>
              <a:spcBef>
                <a:spcPts val="0"/>
              </a:spcBef>
              <a:buClr>
                <a:schemeClr val="dk1"/>
              </a:buClr>
              <a:buSzPct val="100000"/>
              <a:buFont typeface="Arial"/>
              <a:buNone/>
            </a:pPr>
            <a:r>
              <a:rPr lang="en">
                <a:solidFill>
                  <a:schemeClr val="dk1"/>
                </a:solidFill>
              </a:rPr>
              <a:t>The legality of cars is important.</a:t>
            </a:r>
          </a:p>
          <a:p>
            <a:pPr lvl="0" rtl="0">
              <a:lnSpc>
                <a:spcPct val="115000"/>
              </a:lnSpc>
              <a:spcBef>
                <a:spcPts val="0"/>
              </a:spcBef>
              <a:buClr>
                <a:schemeClr val="dk1"/>
              </a:buClr>
              <a:buFont typeface="Arial"/>
              <a:buNone/>
            </a:pPr>
            <a:r>
              <a:t/>
            </a:r>
            <a:endParaRPr>
              <a:solidFill>
                <a:schemeClr val="dk1"/>
              </a:solidFill>
            </a:endParaRPr>
          </a:p>
          <a:p>
            <a:pPr lvl="0" rtl="0">
              <a:lnSpc>
                <a:spcPct val="115000"/>
              </a:lnSpc>
              <a:spcBef>
                <a:spcPts val="0"/>
              </a:spcBef>
              <a:buClr>
                <a:schemeClr val="dk1"/>
              </a:buClr>
              <a:buSzPct val="100000"/>
              <a:buFont typeface="Arial"/>
              <a:buNone/>
            </a:pPr>
            <a:r>
              <a:rPr lang="en">
                <a:solidFill>
                  <a:schemeClr val="dk1"/>
                </a:solidFill>
              </a:rPr>
              <a:t>Weather reliability is one of the biggest unsolved issues autonomous cars are facing. Rain and snow seriously affect the reliability of the technologies.</a:t>
            </a:r>
          </a:p>
          <a:p>
            <a:pPr lvl="0" rtl="0">
              <a:lnSpc>
                <a:spcPct val="115000"/>
              </a:lnSpc>
              <a:spcBef>
                <a:spcPts val="0"/>
              </a:spcBef>
              <a:buClr>
                <a:schemeClr val="dk1"/>
              </a:buClr>
              <a:buFont typeface="Arial"/>
              <a:buNone/>
            </a:pPr>
            <a:r>
              <a:t/>
            </a:r>
            <a:endParaRPr>
              <a:solidFill>
                <a:schemeClr val="dk1"/>
              </a:solidFill>
            </a:endParaRPr>
          </a:p>
          <a:p>
            <a:pPr lvl="0" rtl="0">
              <a:lnSpc>
                <a:spcPct val="115000"/>
              </a:lnSpc>
              <a:spcBef>
                <a:spcPts val="0"/>
              </a:spcBef>
              <a:buClr>
                <a:schemeClr val="dk1"/>
              </a:buClr>
              <a:buSzPct val="100000"/>
              <a:buFont typeface="Arial"/>
              <a:buNone/>
            </a:pPr>
            <a:r>
              <a:rPr lang="en">
                <a:solidFill>
                  <a:schemeClr val="dk1"/>
                </a:solidFill>
              </a:rPr>
              <a:t>And finally most importantly safety. We won't see self driving cars on the market unless they are safe. </a:t>
            </a:r>
          </a:p>
          <a:p>
            <a:pPr lvl="0" rtl="0">
              <a:lnSpc>
                <a:spcPct val="115000"/>
              </a:lnSpc>
              <a:spcBef>
                <a:spcPts val="0"/>
              </a:spcBef>
              <a:buClr>
                <a:schemeClr val="dk1"/>
              </a:buClr>
              <a:buSzPct val="91666"/>
              <a:buFont typeface="Arial"/>
              <a:buNone/>
            </a:pPr>
            <a:r>
              <a:rPr lang="en" sz="1200">
                <a:solidFill>
                  <a:schemeClr val="dk1"/>
                </a:solidFill>
                <a:latin typeface="Cambria"/>
                <a:ea typeface="Cambria"/>
                <a:cs typeface="Cambria"/>
                <a:sym typeface="Cambria"/>
              </a:rPr>
              <a:t>A common number found in our research was that self driving car reduce 90% of crashes. This number comes from the stat that 90% of crashes today are caused by human error. What this stat leaves out is the new risk that self driving cars bring to the road that we havn’t discovered yet.</a:t>
            </a:r>
          </a:p>
          <a:p>
            <a:pPr lvl="0" rtl="0">
              <a:lnSpc>
                <a:spcPct val="115000"/>
              </a:lnSpc>
              <a:spcBef>
                <a:spcPts val="0"/>
              </a:spcBef>
              <a:buClr>
                <a:schemeClr val="dk1"/>
              </a:buClr>
              <a:buFont typeface="Arial"/>
              <a:buNone/>
            </a:pPr>
            <a:r>
              <a:t/>
            </a:r>
            <a:endParaRPr sz="1200">
              <a:solidFill>
                <a:schemeClr val="dk1"/>
              </a:solidFill>
              <a:latin typeface="Cambria"/>
              <a:ea typeface="Cambria"/>
              <a:cs typeface="Cambria"/>
              <a:sym typeface="Cambria"/>
            </a:endParaRPr>
          </a:p>
          <a:p>
            <a:pPr lvl="0" rtl="0">
              <a:lnSpc>
                <a:spcPct val="115000"/>
              </a:lnSpc>
              <a:spcBef>
                <a:spcPts val="0"/>
              </a:spcBef>
              <a:buClr>
                <a:schemeClr val="dk1"/>
              </a:buClr>
              <a:buSzPct val="100000"/>
              <a:buFont typeface="Arial"/>
              <a:buNone/>
            </a:pPr>
            <a:r>
              <a:rPr lang="en">
                <a:solidFill>
                  <a:schemeClr val="dk1"/>
                </a:solidFill>
              </a:rPr>
              <a:t>All of these obstacles need to be addressed before self driving cars become a commercial product.</a:t>
            </a:r>
          </a:p>
          <a:p>
            <a:pPr rtl="0">
              <a:lnSpc>
                <a:spcPct val="115000"/>
              </a:lnSpc>
              <a:spcBef>
                <a:spcPts val="0"/>
              </a:spcBef>
              <a:buNone/>
            </a:pPr>
            <a:r>
              <a:t/>
            </a:r>
            <a:endParaRPr sz="1200">
              <a:solidFill>
                <a:schemeClr val="dk1"/>
              </a:solidFill>
              <a:latin typeface="Cambria"/>
              <a:ea typeface="Cambria"/>
              <a:cs typeface="Cambria"/>
              <a:sym typeface="Cambria"/>
            </a:endParaRPr>
          </a:p>
          <a:p>
            <a:pPr rtl="0">
              <a:lnSpc>
                <a:spcPct val="115000"/>
              </a:lnSpc>
              <a:spcBef>
                <a:spcPts val="0"/>
              </a:spcBef>
              <a:buNone/>
            </a:pPr>
            <a:r>
              <a:rPr lang="en" sz="1200">
                <a:solidFill>
                  <a:schemeClr val="dk1"/>
                </a:solidFill>
                <a:latin typeface="Cambria"/>
                <a:ea typeface="Cambria"/>
                <a:cs typeface="Cambria"/>
                <a:sym typeface="Cambria"/>
              </a:rPr>
              <a:t>OLD</a:t>
            </a:r>
          </a:p>
          <a:p>
            <a:pPr lvl="0" rtl="0">
              <a:lnSpc>
                <a:spcPct val="115000"/>
              </a:lnSpc>
              <a:spcBef>
                <a:spcPts val="0"/>
              </a:spcBef>
              <a:buNone/>
            </a:pPr>
            <a:r>
              <a:rPr lang="en" sz="1200">
                <a:solidFill>
                  <a:schemeClr val="dk1"/>
                </a:solidFill>
                <a:latin typeface="Cambria"/>
                <a:ea typeface="Cambria"/>
                <a:cs typeface="Cambria"/>
                <a:sym typeface="Cambria"/>
              </a:rPr>
              <a:t>There are a bunch of factors that will affect how soon self driving cars become a reality. Assuming these items don’t cause a serious roadblock we made predictions based on these factors.</a:t>
            </a:r>
          </a:p>
          <a:p>
            <a:pPr lvl="0" rtl="0">
              <a:lnSpc>
                <a:spcPct val="115000"/>
              </a:lnSpc>
              <a:spcBef>
                <a:spcPts val="0"/>
              </a:spcBef>
              <a:buNone/>
            </a:pPr>
            <a:r>
              <a:t/>
            </a:r>
            <a:endParaRPr sz="1200">
              <a:solidFill>
                <a:schemeClr val="dk1"/>
              </a:solidFill>
              <a:latin typeface="Cambria"/>
              <a:ea typeface="Cambria"/>
              <a:cs typeface="Cambria"/>
              <a:sym typeface="Cambria"/>
            </a:endParaRPr>
          </a:p>
          <a:p>
            <a:pPr lvl="0" rtl="0">
              <a:lnSpc>
                <a:spcPct val="115000"/>
              </a:lnSpc>
              <a:spcBef>
                <a:spcPts val="0"/>
              </a:spcBef>
              <a:buClr>
                <a:schemeClr val="dk1"/>
              </a:buClr>
              <a:buSzPct val="91666"/>
              <a:buFont typeface="Arial"/>
              <a:buNone/>
            </a:pPr>
            <a:r>
              <a:rPr lang="en" sz="1200">
                <a:solidFill>
                  <a:schemeClr val="dk1"/>
                </a:solidFill>
                <a:latin typeface="Cambria"/>
                <a:ea typeface="Cambria"/>
                <a:cs typeface="Cambria"/>
                <a:sym typeface="Cambria"/>
              </a:rPr>
              <a:t>Cost Limitations: “Manufacturers will need to recover costs of development, ongoing service (special mapping and software upgrades) and liability, plus earn profits” </a:t>
            </a:r>
          </a:p>
          <a:p>
            <a:pPr lvl="0" rtl="0">
              <a:lnSpc>
                <a:spcPct val="115000"/>
              </a:lnSpc>
              <a:spcBef>
                <a:spcPts val="0"/>
              </a:spcBef>
              <a:buClr>
                <a:schemeClr val="dk1"/>
              </a:buClr>
              <a:buFont typeface="Arial"/>
              <a:buNone/>
            </a:pPr>
            <a:r>
              <a:t/>
            </a:r>
            <a:endParaRPr sz="1200">
              <a:solidFill>
                <a:schemeClr val="dk1"/>
              </a:solidFill>
              <a:latin typeface="Cambria"/>
              <a:ea typeface="Cambria"/>
              <a:cs typeface="Cambria"/>
              <a:sym typeface="Cambria"/>
            </a:endParaRPr>
          </a:p>
          <a:p>
            <a:pPr lvl="0">
              <a:lnSpc>
                <a:spcPct val="115000"/>
              </a:lnSpc>
              <a:spcBef>
                <a:spcPts val="0"/>
              </a:spcBef>
              <a:buClr>
                <a:schemeClr val="dk1"/>
              </a:buClr>
              <a:buSzPct val="91666"/>
              <a:buFont typeface="Arial"/>
              <a:buNone/>
            </a:pPr>
            <a:r>
              <a:rPr lang="en" sz="1200">
                <a:solidFill>
                  <a:schemeClr val="dk1"/>
                </a:solidFill>
                <a:latin typeface="Cambria"/>
                <a:ea typeface="Cambria"/>
                <a:cs typeface="Cambria"/>
                <a:sym typeface="Cambria"/>
              </a:rPr>
              <a:t>“For example, advocates argue that because driver error contributes to more than 90% of traffic accidents, self-driving cars will reduce crashes 90% (KPMG 2012; Fagnant and Kockelman 2013). However, autonomous vehicles are likely to introduce new risks including system failures (“death by computer”), cyberterrorism (Bilger 2013), offsetting behavior (the tendency of road users to take additional risks when they feel safer; also called risk compensation) and rebound effects (increased vehicle travel resulting from faster or cheaper travel) (Ecenbarger 2009; Lin 2013; Ohnsman 2014)”</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10" name="Shape 110"/>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lnSpc>
                <a:spcPct val="115000"/>
              </a:lnSpc>
              <a:spcBef>
                <a:spcPts val="0"/>
              </a:spcBef>
              <a:buNone/>
            </a:pPr>
            <a:r>
              <a:rPr lang="en">
                <a:solidFill>
                  <a:schemeClr val="dk1"/>
                </a:solidFill>
              </a:rPr>
              <a:t>Nick</a:t>
            </a:r>
          </a:p>
          <a:p>
            <a:pPr lvl="0" rtl="0">
              <a:lnSpc>
                <a:spcPct val="115000"/>
              </a:lnSpc>
              <a:spcBef>
                <a:spcPts val="0"/>
              </a:spcBef>
              <a:buNone/>
            </a:pPr>
            <a:r>
              <a:rPr lang="en">
                <a:solidFill>
                  <a:schemeClr val="dk1"/>
                </a:solidFill>
              </a:rPr>
              <a:t>Expect:</a:t>
            </a:r>
          </a:p>
          <a:p>
            <a:pPr indent="-317500" lvl="0" marL="457200" rtl="0">
              <a:lnSpc>
                <a:spcPct val="115000"/>
              </a:lnSpc>
              <a:spcBef>
                <a:spcPts val="0"/>
              </a:spcBef>
              <a:buClr>
                <a:schemeClr val="dk1"/>
              </a:buClr>
              <a:buSzPct val="127272"/>
              <a:buFont typeface="Arial"/>
              <a:buChar char="-"/>
            </a:pPr>
            <a:r>
              <a:rPr lang="en">
                <a:solidFill>
                  <a:schemeClr val="dk1"/>
                </a:solidFill>
              </a:rPr>
              <a:t>advances in autonomous features in commercial cars and research into self driving by most manufacturers.</a:t>
            </a:r>
          </a:p>
          <a:p>
            <a:pPr indent="-317500" lvl="1" marL="914400" rtl="0">
              <a:lnSpc>
                <a:spcPct val="115000"/>
              </a:lnSpc>
              <a:spcBef>
                <a:spcPts val="0"/>
              </a:spcBef>
              <a:buClr>
                <a:schemeClr val="dk1"/>
              </a:buClr>
              <a:buSzPct val="127272"/>
              <a:buFont typeface="Arial"/>
              <a:buChar char="-"/>
            </a:pPr>
            <a:r>
              <a:rPr lang="en">
                <a:solidFill>
                  <a:schemeClr val="dk1"/>
                </a:solidFill>
              </a:rPr>
              <a:t>Tesla, GM, Mercedes -Benz, and BMW have plans to release cars which can drive themselves on the highway in 2016</a:t>
            </a:r>
          </a:p>
          <a:p>
            <a:pPr indent="-317500" lvl="1" marL="914400" rtl="0">
              <a:lnSpc>
                <a:spcPct val="115000"/>
              </a:lnSpc>
              <a:spcBef>
                <a:spcPts val="0"/>
              </a:spcBef>
              <a:buClr>
                <a:schemeClr val="dk1"/>
              </a:buClr>
              <a:buSzPct val="127272"/>
              <a:buFont typeface="Arial"/>
              <a:buChar char="-"/>
            </a:pPr>
            <a:r>
              <a:rPr lang="en">
                <a:solidFill>
                  <a:schemeClr val="dk1"/>
                </a:solidFill>
              </a:rPr>
              <a:t>based on current research and past features added recently</a:t>
            </a:r>
          </a:p>
          <a:p>
            <a:pPr indent="-317500" lvl="1" marL="914400" rtl="0">
              <a:lnSpc>
                <a:spcPct val="115000"/>
              </a:lnSpc>
              <a:spcBef>
                <a:spcPts val="0"/>
              </a:spcBef>
              <a:buClr>
                <a:schemeClr val="dk1"/>
              </a:buClr>
              <a:buSzPct val="127272"/>
              <a:buFont typeface="Arial"/>
              <a:buChar char="-"/>
            </a:pPr>
            <a:r>
              <a:rPr lang="en">
                <a:solidFill>
                  <a:schemeClr val="dk1"/>
                </a:solidFill>
              </a:rPr>
              <a:t>mention top companies doing research on this (Google, Nvidia, Cisco, Delphi) </a:t>
            </a:r>
            <a:r>
              <a:rPr lang="en" sz="1200" u="sng">
                <a:solidFill>
                  <a:srgbClr val="1155CC"/>
                </a:solidFill>
                <a:latin typeface="Cambria"/>
                <a:ea typeface="Cambria"/>
                <a:cs typeface="Cambria"/>
                <a:sym typeface="Cambria"/>
                <a:hlinkClick r:id="rId2"/>
              </a:rPr>
              <a:t>http://www.fastcompany.com/3024362/innovation-agents/10-autonomous-driving-companies-to-watch</a:t>
            </a:r>
          </a:p>
          <a:p>
            <a:pPr indent="-317500" lvl="0" marL="457200" rtl="0">
              <a:lnSpc>
                <a:spcPct val="115000"/>
              </a:lnSpc>
              <a:spcBef>
                <a:spcPts val="0"/>
              </a:spcBef>
              <a:buClr>
                <a:schemeClr val="dk1"/>
              </a:buClr>
              <a:buSzPct val="127272"/>
              <a:buFont typeface="Arial"/>
              <a:buChar char="-"/>
            </a:pPr>
            <a:r>
              <a:rPr lang="en">
                <a:solidFill>
                  <a:schemeClr val="dk1"/>
                </a:solidFill>
              </a:rPr>
              <a:t>No Level 3 autonomous cars commercially available</a:t>
            </a:r>
          </a:p>
          <a:p>
            <a:pPr indent="-317500" lvl="1" marL="914400" rtl="0">
              <a:lnSpc>
                <a:spcPct val="115000"/>
              </a:lnSpc>
              <a:spcBef>
                <a:spcPts val="0"/>
              </a:spcBef>
              <a:buClr>
                <a:schemeClr val="dk1"/>
              </a:buClr>
              <a:buSzPct val="127272"/>
              <a:buFont typeface="Arial"/>
              <a:buChar char="-"/>
            </a:pPr>
            <a:r>
              <a:rPr lang="en">
                <a:solidFill>
                  <a:schemeClr val="dk1"/>
                </a:solidFill>
              </a:rPr>
              <a:t>laws/legislation need to be passed before fully-autonomous vehicles can be allowed on the roads</a:t>
            </a:r>
          </a:p>
          <a:p>
            <a:pPr indent="-317500" lvl="0" marL="457200" rtl="0">
              <a:lnSpc>
                <a:spcPct val="115000"/>
              </a:lnSpc>
              <a:spcBef>
                <a:spcPts val="0"/>
              </a:spcBef>
              <a:buClr>
                <a:schemeClr val="dk1"/>
              </a:buClr>
              <a:buSzPct val="127272"/>
              <a:buFont typeface="Arial"/>
              <a:buChar char="-"/>
            </a:pPr>
            <a:r>
              <a:rPr lang="en">
                <a:solidFill>
                  <a:schemeClr val="dk1"/>
                </a:solidFill>
              </a:rPr>
              <a:t>Coordinated platooning is now technically feasible but not operational because many benefits require dedicated lanes. </a:t>
            </a:r>
          </a:p>
          <a:p>
            <a:pPr indent="-317500" lvl="1" marL="914400" rtl="0">
              <a:lnSpc>
                <a:spcPct val="115000"/>
              </a:lnSpc>
              <a:spcBef>
                <a:spcPts val="0"/>
              </a:spcBef>
              <a:buClr>
                <a:schemeClr val="dk1"/>
              </a:buClr>
              <a:buSzPct val="127272"/>
              <a:buFont typeface="Arial"/>
              <a:buChar char="-"/>
            </a:pPr>
            <a:r>
              <a:rPr lang="en">
                <a:solidFill>
                  <a:schemeClr val="dk1"/>
                </a:solidFill>
              </a:rPr>
              <a:t>We dont think governments will want to make dedicated lanes.</a:t>
            </a:r>
          </a:p>
          <a:p>
            <a:pPr indent="-317500" lvl="0" marL="457200" rtl="0">
              <a:lnSpc>
                <a:spcPct val="115000"/>
              </a:lnSpc>
              <a:spcBef>
                <a:spcPts val="0"/>
              </a:spcBef>
              <a:buClr>
                <a:schemeClr val="dk1"/>
              </a:buClr>
              <a:buSzPct val="127272"/>
              <a:buFont typeface="Arial"/>
              <a:buChar char="-"/>
            </a:pPr>
            <a:r>
              <a:rPr lang="en">
                <a:solidFill>
                  <a:schemeClr val="dk1"/>
                </a:solidFill>
              </a:rPr>
              <a:t>Google’s cars all  need specially mapped routes, fair weather, and human drivers able to intervene when needed (Muller 2013)</a:t>
            </a:r>
          </a:p>
          <a:p>
            <a:pPr rtl="0">
              <a:spcBef>
                <a:spcPts val="0"/>
              </a:spcBef>
              <a:buNone/>
            </a:pPr>
            <a:r>
              <a:t/>
            </a:r>
            <a:endParaRPr/>
          </a:p>
          <a:p>
            <a:pPr rtl="0">
              <a:spcBef>
                <a:spcPts val="0"/>
              </a:spcBef>
              <a:buNone/>
            </a:pPr>
            <a:r>
              <a:t/>
            </a:r>
            <a:endParaRPr/>
          </a:p>
          <a:p>
            <a:pPr rtl="0">
              <a:spcBef>
                <a:spcPts val="0"/>
              </a:spcBef>
              <a:buNone/>
            </a:pPr>
            <a:r>
              <a:rPr lang="en"/>
              <a:t>Sources:</a:t>
            </a:r>
          </a:p>
          <a:p>
            <a:pPr>
              <a:spcBef>
                <a:spcPts val="0"/>
              </a:spcBef>
              <a:buNone/>
            </a:pPr>
            <a:r>
              <a:rPr lang="en"/>
              <a:t>http://www.autonews.com/article/20140904/OEM06/140909921/mobileye-q2-revenues-jump-sees-strong-growth-in-2014</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txBox="1"/>
          <p:nvPr>
            <p:ph idx="1" type="subTitle"/>
          </p:nvPr>
        </p:nvSpPr>
        <p:spPr>
          <a:xfrm>
            <a:off x="685800" y="2840053"/>
            <a:ext cx="7772400" cy="784799"/>
          </a:xfrm>
          <a:prstGeom prst="rect">
            <a:avLst/>
          </a:prstGeom>
        </p:spPr>
        <p:txBody>
          <a:bodyPr anchorCtr="0" anchor="t" bIns="91425" lIns="91425" rIns="91425" tIns="91425"/>
          <a:lstStyle>
            <a:lvl1pPr algn="ctr">
              <a:spcBef>
                <a:spcPts val="0"/>
              </a:spcBef>
              <a:buClr>
                <a:schemeClr val="lt2"/>
              </a:buClr>
              <a:buNone/>
              <a:defRPr>
                <a:solidFill>
                  <a:schemeClr val="lt2"/>
                </a:solidFill>
              </a:defRPr>
            </a:lvl1pPr>
            <a:lvl2pPr algn="ctr">
              <a:spcBef>
                <a:spcPts val="0"/>
              </a:spcBef>
              <a:buClr>
                <a:schemeClr val="lt2"/>
              </a:buClr>
              <a:buSzPct val="100000"/>
              <a:buNone/>
              <a:defRPr sz="3000">
                <a:solidFill>
                  <a:schemeClr val="lt2"/>
                </a:solidFill>
              </a:defRPr>
            </a:lvl2pPr>
            <a:lvl3pPr algn="ctr">
              <a:spcBef>
                <a:spcPts val="0"/>
              </a:spcBef>
              <a:buClr>
                <a:schemeClr val="lt2"/>
              </a:buClr>
              <a:buSzPct val="100000"/>
              <a:buNone/>
              <a:defRPr sz="3000">
                <a:solidFill>
                  <a:schemeClr val="lt2"/>
                </a:solidFill>
              </a:defRPr>
            </a:lvl3pPr>
            <a:lvl4pPr algn="ctr">
              <a:spcBef>
                <a:spcPts val="0"/>
              </a:spcBef>
              <a:buClr>
                <a:schemeClr val="lt2"/>
              </a:buClr>
              <a:buSzPct val="100000"/>
              <a:buNone/>
              <a:defRPr sz="3000">
                <a:solidFill>
                  <a:schemeClr val="lt2"/>
                </a:solidFill>
              </a:defRPr>
            </a:lvl4pPr>
            <a:lvl5pPr algn="ctr">
              <a:spcBef>
                <a:spcPts val="0"/>
              </a:spcBef>
              <a:buClr>
                <a:schemeClr val="lt2"/>
              </a:buClr>
              <a:buSzPct val="100000"/>
              <a:buNone/>
              <a:defRPr sz="3000">
                <a:solidFill>
                  <a:schemeClr val="lt2"/>
                </a:solidFill>
              </a:defRPr>
            </a:lvl5pPr>
            <a:lvl6pPr algn="ctr">
              <a:spcBef>
                <a:spcPts val="0"/>
              </a:spcBef>
              <a:buClr>
                <a:schemeClr val="lt2"/>
              </a:buClr>
              <a:buSzPct val="100000"/>
              <a:buNone/>
              <a:defRPr sz="3000">
                <a:solidFill>
                  <a:schemeClr val="lt2"/>
                </a:solidFill>
              </a:defRPr>
            </a:lvl6pPr>
            <a:lvl7pPr algn="ctr">
              <a:spcBef>
                <a:spcPts val="0"/>
              </a:spcBef>
              <a:buClr>
                <a:schemeClr val="lt2"/>
              </a:buClr>
              <a:buSzPct val="100000"/>
              <a:buNone/>
              <a:defRPr sz="3000">
                <a:solidFill>
                  <a:schemeClr val="lt2"/>
                </a:solidFill>
              </a:defRPr>
            </a:lvl7pPr>
            <a:lvl8pPr algn="ctr">
              <a:spcBef>
                <a:spcPts val="0"/>
              </a:spcBef>
              <a:buClr>
                <a:schemeClr val="lt2"/>
              </a:buClr>
              <a:buSzPct val="100000"/>
              <a:buNone/>
              <a:defRPr sz="3000">
                <a:solidFill>
                  <a:schemeClr val="lt2"/>
                </a:solidFill>
              </a:defRPr>
            </a:lvl8pPr>
            <a:lvl9pPr algn="ctr">
              <a:spcBef>
                <a:spcPts val="0"/>
              </a:spcBef>
              <a:buClr>
                <a:schemeClr val="lt2"/>
              </a:buClr>
              <a:buSzPct val="100000"/>
              <a:buNone/>
              <a:defRPr sz="3000">
                <a:solidFill>
                  <a:schemeClr val="lt2"/>
                </a:solidFill>
              </a:defRPr>
            </a:lvl9pPr>
          </a:lstStyle>
          <a:p/>
        </p:txBody>
      </p:sp>
      <p:sp>
        <p:nvSpPr>
          <p:cNvPr id="10" name="Shape 10"/>
          <p:cNvSpPr txBox="1"/>
          <p:nvPr>
            <p:ph type="ctrTitle"/>
          </p:nvPr>
        </p:nvSpPr>
        <p:spPr>
          <a:xfrm>
            <a:off x="685800" y="1583342"/>
            <a:ext cx="7772400" cy="1159799"/>
          </a:xfrm>
          <a:prstGeom prst="rect">
            <a:avLst/>
          </a:prstGeom>
        </p:spPr>
        <p:txBody>
          <a:bodyPr anchorCtr="0" anchor="b" bIns="91425" lIns="91425" rIns="91425" tIns="91425"/>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11" name="Shape 11"/>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2" name="Shape 12"/>
        <p:cNvGrpSpPr/>
        <p:nvPr/>
      </p:nvGrpSpPr>
      <p:grpSpPr>
        <a:xfrm>
          <a:off x="0" y="0"/>
          <a:ext cx="0" cy="0"/>
          <a:chOff x="0" y="0"/>
          <a:chExt cx="0" cy="0"/>
        </a:xfrm>
      </p:grpSpPr>
      <p:sp>
        <p:nvSpPr>
          <p:cNvPr id="13" name="Shape 13"/>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4" name="Shape 14"/>
          <p:cNvSpPr txBox="1"/>
          <p:nvPr>
            <p:ph idx="1" type="body"/>
          </p:nvPr>
        </p:nvSpPr>
        <p:spPr>
          <a:xfrm>
            <a:off x="457200" y="1200150"/>
            <a:ext cx="82296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6" name="Shape 16"/>
        <p:cNvGrpSpPr/>
        <p:nvPr/>
      </p:nvGrpSpPr>
      <p:grpSpPr>
        <a:xfrm>
          <a:off x="0" y="0"/>
          <a:ext cx="0" cy="0"/>
          <a:chOff x="0" y="0"/>
          <a:chExt cx="0" cy="0"/>
        </a:xfrm>
      </p:grpSpPr>
      <p:sp>
        <p:nvSpPr>
          <p:cNvPr id="17" name="Shape 17"/>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 type="body"/>
          </p:nvPr>
        </p:nvSpPr>
        <p:spPr>
          <a:xfrm>
            <a:off x="457200"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9" name="Shape 19"/>
          <p:cNvSpPr txBox="1"/>
          <p:nvPr>
            <p:ph idx="2" type="body"/>
          </p:nvPr>
        </p:nvSpPr>
        <p:spPr>
          <a:xfrm>
            <a:off x="4692273"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0" name="Shape 20"/>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1" name="Shape 21"/>
        <p:cNvGrpSpPr/>
        <p:nvPr/>
      </p:nvGrpSpPr>
      <p:grpSpPr>
        <a:xfrm>
          <a:off x="0" y="0"/>
          <a:ext cx="0" cy="0"/>
          <a:chOff x="0" y="0"/>
          <a:chExt cx="0" cy="0"/>
        </a:xfrm>
      </p:grpSpPr>
      <p:sp>
        <p:nvSpPr>
          <p:cNvPr id="22" name="Shape 22"/>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3" name="Shape 23"/>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4" name="Shape 24"/>
        <p:cNvGrpSpPr/>
        <p:nvPr/>
      </p:nvGrpSpPr>
      <p:grpSpPr>
        <a:xfrm>
          <a:off x="0" y="0"/>
          <a:ext cx="0" cy="0"/>
          <a:chOff x="0" y="0"/>
          <a:chExt cx="0" cy="0"/>
        </a:xfrm>
      </p:grpSpPr>
      <p:sp>
        <p:nvSpPr>
          <p:cNvPr id="25" name="Shape 25"/>
          <p:cNvSpPr txBox="1"/>
          <p:nvPr>
            <p:ph idx="1" type="body"/>
          </p:nvPr>
        </p:nvSpPr>
        <p:spPr>
          <a:xfrm>
            <a:off x="457200" y="4406309"/>
            <a:ext cx="8229600" cy="519599"/>
          </a:xfrm>
          <a:prstGeom prst="rect">
            <a:avLst/>
          </a:prstGeom>
        </p:spPr>
        <p:txBody>
          <a:bodyPr anchorCtr="0" anchor="t" bIns="91425" lIns="91425" rIns="91425" tIns="91425"/>
          <a:lstStyle>
            <a:lvl1pPr algn="ctr">
              <a:spcBef>
                <a:spcPts val="0"/>
              </a:spcBef>
              <a:buSzPct val="100000"/>
              <a:buNone/>
              <a:defRPr sz="1800"/>
            </a:lvl1pPr>
          </a:lstStyle>
          <a:p/>
        </p:txBody>
      </p:sp>
      <p:sp>
        <p:nvSpPr>
          <p:cNvPr id="26" name="Shape 26"/>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7" name="Shape 27"/>
        <p:cNvGrpSpPr/>
        <p:nvPr/>
      </p:nvGrpSpPr>
      <p:grpSpPr>
        <a:xfrm>
          <a:off x="0" y="0"/>
          <a:ext cx="0" cy="0"/>
          <a:chOff x="0" y="0"/>
          <a:chExt cx="0" cy="0"/>
        </a:xfrm>
      </p:grpSpPr>
      <p:sp>
        <p:nvSpPr>
          <p:cNvPr id="28" name="Shape 28"/>
          <p:cNvSpPr txBox="1"/>
          <p:nvPr>
            <p:ph idx="12" type="sldNum"/>
          </p:nvPr>
        </p:nvSpPr>
        <p:spPr>
          <a:xfrm>
            <a:off x="8556791" y="4749850"/>
            <a:ext cx="548699" cy="393600"/>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slideLayout" Target="../slideLayouts/slideLayout4.xml"/><Relationship Id="rId3" Type="http://schemas.openxmlformats.org/officeDocument/2006/relationships/slideLayout" Target="../slideLayouts/slideLayout3.xml"/><Relationship Id="rId6" Type="http://schemas.openxmlformats.org/officeDocument/2006/relationships/slideLayout" Target="../slideLayouts/slideLayout6.xml"/><Relationship Id="rId5" Type="http://schemas.openxmlformats.org/officeDocument/2006/relationships/slideLayout" Target="../slideLayouts/slideLayout5.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dk2"/>
            </a:gs>
            <a:gs pos="100000">
              <a:schemeClr val="dk1"/>
            </a:gs>
          </a:gsLst>
          <a:path path="circle">
            <a:fillToRect b="50%" l="50%" r="50%" t="50%"/>
          </a:path>
          <a:tileRect/>
        </a:gra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05978"/>
            <a:ext cx="8229600" cy="857400"/>
          </a:xfrm>
          <a:prstGeom prst="rect">
            <a:avLst/>
          </a:prstGeom>
          <a:noFill/>
          <a:ln>
            <a:noFill/>
          </a:ln>
        </p:spPr>
        <p:txBody>
          <a:bodyPr anchorCtr="0" anchor="b" bIns="91425" lIns="91425" rIns="91425" tIns="91425"/>
          <a:lstStyle>
            <a:lvl1pPr>
              <a:spcBef>
                <a:spcPts val="0"/>
              </a:spcBef>
              <a:buClr>
                <a:schemeClr val="lt1"/>
              </a:buClr>
              <a:buSzPct val="100000"/>
              <a:buNone/>
              <a:defRPr b="1" sz="3600">
                <a:solidFill>
                  <a:schemeClr val="lt1"/>
                </a:solidFill>
              </a:defRPr>
            </a:lvl1pPr>
            <a:lvl2pPr>
              <a:spcBef>
                <a:spcPts val="0"/>
              </a:spcBef>
              <a:buClr>
                <a:schemeClr val="lt1"/>
              </a:buClr>
              <a:buSzPct val="100000"/>
              <a:buNone/>
              <a:defRPr b="1" sz="3600">
                <a:solidFill>
                  <a:schemeClr val="lt1"/>
                </a:solidFill>
              </a:defRPr>
            </a:lvl2pPr>
            <a:lvl3pPr>
              <a:spcBef>
                <a:spcPts val="0"/>
              </a:spcBef>
              <a:buClr>
                <a:schemeClr val="lt1"/>
              </a:buClr>
              <a:buSzPct val="100000"/>
              <a:buNone/>
              <a:defRPr b="1" sz="3600">
                <a:solidFill>
                  <a:schemeClr val="lt1"/>
                </a:solidFill>
              </a:defRPr>
            </a:lvl3pPr>
            <a:lvl4pPr>
              <a:spcBef>
                <a:spcPts val="0"/>
              </a:spcBef>
              <a:buClr>
                <a:schemeClr val="lt1"/>
              </a:buClr>
              <a:buSzPct val="100000"/>
              <a:buNone/>
              <a:defRPr b="1" sz="3600">
                <a:solidFill>
                  <a:schemeClr val="lt1"/>
                </a:solidFill>
              </a:defRPr>
            </a:lvl4pPr>
            <a:lvl5pPr>
              <a:spcBef>
                <a:spcPts val="0"/>
              </a:spcBef>
              <a:buClr>
                <a:schemeClr val="lt1"/>
              </a:buClr>
              <a:buSzPct val="100000"/>
              <a:buNone/>
              <a:defRPr b="1" sz="3600">
                <a:solidFill>
                  <a:schemeClr val="lt1"/>
                </a:solidFill>
              </a:defRPr>
            </a:lvl5pPr>
            <a:lvl6pPr>
              <a:spcBef>
                <a:spcPts val="0"/>
              </a:spcBef>
              <a:buClr>
                <a:schemeClr val="lt1"/>
              </a:buClr>
              <a:buSzPct val="100000"/>
              <a:buNone/>
              <a:defRPr b="1" sz="3600">
                <a:solidFill>
                  <a:schemeClr val="lt1"/>
                </a:solidFill>
              </a:defRPr>
            </a:lvl6pPr>
            <a:lvl7pPr>
              <a:spcBef>
                <a:spcPts val="0"/>
              </a:spcBef>
              <a:buClr>
                <a:schemeClr val="lt1"/>
              </a:buClr>
              <a:buSzPct val="100000"/>
              <a:buNone/>
              <a:defRPr b="1" sz="3600">
                <a:solidFill>
                  <a:schemeClr val="lt1"/>
                </a:solidFill>
              </a:defRPr>
            </a:lvl7pPr>
            <a:lvl8pPr>
              <a:spcBef>
                <a:spcPts val="0"/>
              </a:spcBef>
              <a:buClr>
                <a:schemeClr val="lt1"/>
              </a:buClr>
              <a:buSzPct val="100000"/>
              <a:buNone/>
              <a:defRPr b="1" sz="3600">
                <a:solidFill>
                  <a:schemeClr val="lt1"/>
                </a:solidFill>
              </a:defRPr>
            </a:lvl8pPr>
            <a:lvl9pPr>
              <a:spcBef>
                <a:spcPts val="0"/>
              </a:spcBef>
              <a:buClr>
                <a:schemeClr val="lt1"/>
              </a:buClr>
              <a:buSzPct val="100000"/>
              <a:buNone/>
              <a:defRPr b="1" sz="3600">
                <a:solidFill>
                  <a:schemeClr val="lt1"/>
                </a:solidFill>
              </a:defRPr>
            </a:lvl9pPr>
          </a:lstStyle>
          <a:p/>
        </p:txBody>
      </p:sp>
      <p:sp>
        <p:nvSpPr>
          <p:cNvPr id="6" name="Shape 6"/>
          <p:cNvSpPr txBox="1"/>
          <p:nvPr>
            <p:ph idx="1" type="body"/>
          </p:nvPr>
        </p:nvSpPr>
        <p:spPr>
          <a:xfrm>
            <a:off x="457200" y="1200150"/>
            <a:ext cx="8229600" cy="3725699"/>
          </a:xfrm>
          <a:prstGeom prst="rect">
            <a:avLst/>
          </a:prstGeom>
          <a:noFill/>
          <a:ln>
            <a:noFill/>
          </a:ln>
        </p:spPr>
        <p:txBody>
          <a:bodyPr anchorCtr="0" anchor="t" bIns="91425" lIns="91425" rIns="91425" tIns="91425"/>
          <a:lstStyle>
            <a:lvl1pPr>
              <a:spcBef>
                <a:spcPts val="600"/>
              </a:spcBef>
              <a:buClr>
                <a:schemeClr val="lt1"/>
              </a:buClr>
              <a:buSzPct val="100000"/>
              <a:defRPr sz="3000">
                <a:solidFill>
                  <a:schemeClr val="lt1"/>
                </a:solidFill>
              </a:defRPr>
            </a:lvl1pPr>
            <a:lvl2pPr>
              <a:spcBef>
                <a:spcPts val="480"/>
              </a:spcBef>
              <a:buClr>
                <a:schemeClr val="lt1"/>
              </a:buClr>
              <a:buSzPct val="100000"/>
              <a:defRPr sz="2400">
                <a:solidFill>
                  <a:schemeClr val="lt1"/>
                </a:solidFill>
              </a:defRPr>
            </a:lvl2pPr>
            <a:lvl3pPr>
              <a:spcBef>
                <a:spcPts val="480"/>
              </a:spcBef>
              <a:buClr>
                <a:schemeClr val="lt1"/>
              </a:buClr>
              <a:buSzPct val="100000"/>
              <a:defRPr sz="2400">
                <a:solidFill>
                  <a:schemeClr val="lt1"/>
                </a:solidFill>
              </a:defRPr>
            </a:lvl3pPr>
            <a:lvl4pPr>
              <a:spcBef>
                <a:spcPts val="360"/>
              </a:spcBef>
              <a:buClr>
                <a:schemeClr val="lt1"/>
              </a:buClr>
              <a:buSzPct val="100000"/>
              <a:defRPr sz="1800">
                <a:solidFill>
                  <a:schemeClr val="lt1"/>
                </a:solidFill>
              </a:defRPr>
            </a:lvl4pPr>
            <a:lvl5pPr>
              <a:spcBef>
                <a:spcPts val="360"/>
              </a:spcBef>
              <a:buClr>
                <a:schemeClr val="lt1"/>
              </a:buClr>
              <a:buSzPct val="100000"/>
              <a:defRPr sz="1800">
                <a:solidFill>
                  <a:schemeClr val="lt1"/>
                </a:solidFill>
              </a:defRPr>
            </a:lvl5pPr>
            <a:lvl6pPr>
              <a:spcBef>
                <a:spcPts val="360"/>
              </a:spcBef>
              <a:buClr>
                <a:schemeClr val="lt1"/>
              </a:buClr>
              <a:buSzPct val="100000"/>
              <a:defRPr sz="1800">
                <a:solidFill>
                  <a:schemeClr val="lt1"/>
                </a:solidFill>
              </a:defRPr>
            </a:lvl6pPr>
            <a:lvl7pPr>
              <a:spcBef>
                <a:spcPts val="360"/>
              </a:spcBef>
              <a:buClr>
                <a:schemeClr val="lt1"/>
              </a:buClr>
              <a:buSzPct val="100000"/>
              <a:defRPr sz="1800">
                <a:solidFill>
                  <a:schemeClr val="lt1"/>
                </a:solidFill>
              </a:defRPr>
            </a:lvl7pPr>
            <a:lvl8pPr>
              <a:spcBef>
                <a:spcPts val="360"/>
              </a:spcBef>
              <a:buClr>
                <a:schemeClr val="lt1"/>
              </a:buClr>
              <a:buSzPct val="100000"/>
              <a:defRPr sz="1800">
                <a:solidFill>
                  <a:schemeClr val="lt1"/>
                </a:solidFill>
              </a:defRPr>
            </a:lvl8pPr>
            <a:lvl9pPr>
              <a:spcBef>
                <a:spcPts val="360"/>
              </a:spcBef>
              <a:buClr>
                <a:schemeClr val="lt1"/>
              </a:buClr>
              <a:buSzPct val="100000"/>
              <a:defRPr sz="1800">
                <a:solidFill>
                  <a:schemeClr val="lt1"/>
                </a:solidFill>
              </a:defRPr>
            </a:lvl9pPr>
          </a:lstStyle>
          <a:p/>
        </p:txBody>
      </p:sp>
      <p:sp>
        <p:nvSpPr>
          <p:cNvPr id="7" name="Shape 7"/>
          <p:cNvSpPr txBox="1"/>
          <p:nvPr>
            <p:ph idx="12" type="sldNum"/>
          </p:nvPr>
        </p:nvSpPr>
        <p:spPr>
          <a:xfrm>
            <a:off x="8556791" y="4749850"/>
            <a:ext cx="548699" cy="393600"/>
          </a:xfrm>
          <a:prstGeom prst="rect">
            <a:avLst/>
          </a:prstGeom>
          <a:noFill/>
          <a:ln>
            <a:noFill/>
          </a:ln>
        </p:spPr>
        <p:txBody>
          <a:bodyPr anchorCtr="0" anchor="ctr" bIns="91425" lIns="91425" rIns="91425" tIns="91425">
            <a:noAutofit/>
          </a:bodyPr>
          <a:lstStyle>
            <a:lvl1pPr algn="r">
              <a:spcBef>
                <a:spcPts val="0"/>
              </a:spcBef>
              <a:buNone/>
              <a:defRPr sz="1300">
                <a:solidFill>
                  <a:schemeClr val="lt1"/>
                </a:solidFill>
              </a:defRPr>
            </a:lvl1pPr>
          </a:lstStyle>
          <a:p>
            <a:pPr>
              <a:spcBef>
                <a:spcPts val="0"/>
              </a:spcBef>
              <a:buNone/>
            </a:pPr>
            <a:fld id="{00000000-1234-1234-1234-123412341234}" type="slidenum">
              <a:rPr lang="en"/>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 Id="rId3" Type="http://schemas.openxmlformats.org/officeDocument/2006/relationships/image" Target="../media/image0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 Id="rId10" Type="http://schemas.openxmlformats.org/officeDocument/2006/relationships/hyperlink" Target="http://www.nhtsa.gov/About+NHTSA/Press+Releases/U.S.+Department+of+Transportation+Releases+Policy+on+Automated+Vehicle+Development" TargetMode="External"/><Relationship Id="rId4" Type="http://schemas.openxmlformats.org/officeDocument/2006/relationships/hyperlink" Target="http://www.intel.com/content/www/us/en/automotive/driving-safety-advanced-driver-assistance-systems-self-driving-technology-paper.html" TargetMode="External"/><Relationship Id="rId11" Type="http://schemas.openxmlformats.org/officeDocument/2006/relationships/hyperlink" Target="http://www.nhtsa.gov/About+NHTSA/Press+Releases/U.S.+Department+of+Transportation+Releases+Policy+on+Automated+Vehicle+Development" TargetMode="External"/><Relationship Id="rId3" Type="http://schemas.openxmlformats.org/officeDocument/2006/relationships/hyperlink" Target="https://plus.google.com/+GoogleSelfDrivingCars/videos" TargetMode="External"/><Relationship Id="rId9" Type="http://schemas.openxmlformats.org/officeDocument/2006/relationships/hyperlink" Target="http://www.computer.org/cms/Computer.org/Publications/code-of-ethics.pdf" TargetMode="External"/><Relationship Id="rId6" Type="http://schemas.openxmlformats.org/officeDocument/2006/relationships/hyperlink" Target="http://www.theatlantic.com/technology/archive/2013/10/the-ethics-of-autonomous-cars/280360/" TargetMode="External"/><Relationship Id="rId5" Type="http://schemas.openxmlformats.org/officeDocument/2006/relationships/hyperlink" Target="http://www.newyorker.com/magazine/2013/11/25/auto-correct" TargetMode="External"/><Relationship Id="rId8" Type="http://schemas.openxmlformats.org/officeDocument/2006/relationships/hyperlink" Target="http://www.nbcbayarea.com/news/local/Autonomous-car-completes-3400-mile-US-road-trip-298692191.html" TargetMode="External"/><Relationship Id="rId7" Type="http://schemas.openxmlformats.org/officeDocument/2006/relationships/hyperlink" Target="http://www.cnn.com/2012/09/25/tech/innovation/self-driving-car-california/"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 Id="rId3" Type="http://schemas.openxmlformats.org/officeDocument/2006/relationships/hyperlink" Target="http://en.wikipedia.org/wiki/Vehicular_automation#Car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 Id="rId3" Type="http://schemas.openxmlformats.org/officeDocument/2006/relationships/hyperlink" Target="https://youtu.be/Dtj9J1A-PMk?t=1m40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02.jpg"/><Relationship Id="rId3" Type="http://schemas.openxmlformats.org/officeDocument/2006/relationships/image" Target="../media/image04.gif"/><Relationship Id="rId5" Type="http://schemas.openxmlformats.org/officeDocument/2006/relationships/hyperlink" Target="http://upload.wikimedia.org/wikipedia/commons/2/2e/Afl.gi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 Id="rId3" Type="http://schemas.openxmlformats.org/officeDocument/2006/relationships/image" Target="../media/image01.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 Id="rId3" Type="http://schemas.openxmlformats.org/officeDocument/2006/relationships/image" Target="../media/image03.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 name="Shape 29"/>
        <p:cNvGrpSpPr/>
        <p:nvPr/>
      </p:nvGrpSpPr>
      <p:grpSpPr>
        <a:xfrm>
          <a:off x="0" y="0"/>
          <a:ext cx="0" cy="0"/>
          <a:chOff x="0" y="0"/>
          <a:chExt cx="0" cy="0"/>
        </a:xfrm>
      </p:grpSpPr>
      <p:sp>
        <p:nvSpPr>
          <p:cNvPr id="30" name="Shape 30"/>
          <p:cNvSpPr txBox="1"/>
          <p:nvPr>
            <p:ph type="ctrTitle"/>
          </p:nvPr>
        </p:nvSpPr>
        <p:spPr>
          <a:xfrm>
            <a:off x="784400" y="-7"/>
            <a:ext cx="7772400" cy="1159799"/>
          </a:xfrm>
          <a:prstGeom prst="rect">
            <a:avLst/>
          </a:prstGeom>
        </p:spPr>
        <p:txBody>
          <a:bodyPr anchorCtr="0" anchor="b" bIns="91425" lIns="91425" rIns="91425" tIns="91425">
            <a:noAutofit/>
          </a:bodyPr>
          <a:lstStyle/>
          <a:p>
            <a:pPr>
              <a:spcBef>
                <a:spcPts val="0"/>
              </a:spcBef>
              <a:buNone/>
            </a:pPr>
            <a:r>
              <a:rPr lang="en"/>
              <a:t>Self-Driving Cars</a:t>
            </a:r>
          </a:p>
        </p:txBody>
      </p:sp>
      <p:sp>
        <p:nvSpPr>
          <p:cNvPr id="31" name="Shape 31"/>
          <p:cNvSpPr txBox="1"/>
          <p:nvPr>
            <p:ph idx="1" type="subTitle"/>
          </p:nvPr>
        </p:nvSpPr>
        <p:spPr>
          <a:xfrm>
            <a:off x="685800" y="4358641"/>
            <a:ext cx="7772400" cy="784799"/>
          </a:xfrm>
          <a:prstGeom prst="rect">
            <a:avLst/>
          </a:prstGeom>
        </p:spPr>
        <p:txBody>
          <a:bodyPr anchorCtr="0" anchor="t" bIns="91425" lIns="91425" rIns="91425" tIns="91425">
            <a:noAutofit/>
          </a:bodyPr>
          <a:lstStyle/>
          <a:p>
            <a:pPr>
              <a:spcBef>
                <a:spcPts val="0"/>
              </a:spcBef>
              <a:buNone/>
            </a:pPr>
            <a:r>
              <a:rPr b="1" lang="en"/>
              <a:t>By Josh, Paul, Nick, and Will</a:t>
            </a:r>
          </a:p>
        </p:txBody>
      </p:sp>
      <p:sp>
        <p:nvSpPr>
          <p:cNvPr id="32" name="Shape 32"/>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pic>
        <p:nvPicPr>
          <p:cNvPr id="33" name="Shape 33"/>
          <p:cNvPicPr preferRelativeResize="0"/>
          <p:nvPr/>
        </p:nvPicPr>
        <p:blipFill>
          <a:blip r:embed="rId3">
            <a:alphaModFix/>
          </a:blip>
          <a:stretch>
            <a:fillRect/>
          </a:stretch>
        </p:blipFill>
        <p:spPr>
          <a:xfrm>
            <a:off x="2357675" y="1037812"/>
            <a:ext cx="4625856" cy="3067875"/>
          </a:xfrm>
          <a:prstGeom prst="rect">
            <a:avLst/>
          </a:prstGeom>
          <a:noFill/>
          <a:ln>
            <a:noFill/>
          </a:ln>
        </p:spPr>
      </p:pic>
      <p:sp>
        <p:nvSpPr>
          <p:cNvPr id="34" name="Shape 34"/>
          <p:cNvSpPr txBox="1"/>
          <p:nvPr/>
        </p:nvSpPr>
        <p:spPr>
          <a:xfrm>
            <a:off x="6003800" y="0"/>
            <a:ext cx="3101700" cy="171300"/>
          </a:xfrm>
          <a:prstGeom prst="rect">
            <a:avLst/>
          </a:prstGeom>
          <a:noFill/>
          <a:ln>
            <a:noFill/>
          </a:ln>
        </p:spPr>
        <p:txBody>
          <a:bodyPr anchorCtr="0" anchor="t" bIns="91425" lIns="91425" rIns="91425" tIns="91425">
            <a:noAutofit/>
          </a:bodyPr>
          <a:lstStyle/>
          <a:p>
            <a:pPr>
              <a:spcBef>
                <a:spcPts val="0"/>
              </a:spcBef>
              <a:buNone/>
            </a:pPr>
            <a:r>
              <a:rPr lang="en" sz="900">
                <a:solidFill>
                  <a:srgbClr val="FFFFFF"/>
                </a:solidFill>
              </a:rPr>
              <a:t>Josh Audibert, Nick Chaput, Paul Roberts, and Will Wen</a:t>
            </a:r>
          </a:p>
        </p:txBody>
      </p:sp>
      <p:sp>
        <p:nvSpPr>
          <p:cNvPr id="35" name="Shape 35"/>
          <p:cNvSpPr txBox="1"/>
          <p:nvPr/>
        </p:nvSpPr>
        <p:spPr>
          <a:xfrm>
            <a:off x="2271800" y="4030700"/>
            <a:ext cx="4797600" cy="578700"/>
          </a:xfrm>
          <a:prstGeom prst="rect">
            <a:avLst/>
          </a:prstGeom>
          <a:noFill/>
          <a:ln>
            <a:noFill/>
          </a:ln>
        </p:spPr>
        <p:txBody>
          <a:bodyPr anchorCtr="0" anchor="t" bIns="91425" lIns="91425" rIns="91425" tIns="91425">
            <a:noAutofit/>
          </a:bodyPr>
          <a:lstStyle/>
          <a:p>
            <a:pPr>
              <a:spcBef>
                <a:spcPts val="0"/>
              </a:spcBef>
              <a:buNone/>
            </a:pPr>
            <a:r>
              <a:rPr lang="en" sz="1000">
                <a:solidFill>
                  <a:srgbClr val="FFFFFF"/>
                </a:solidFill>
              </a:rPr>
              <a:t>http://i.dailymail.co.uk/i/pix/2015/01/06/2471192100000578-2898517-German_company_Mercedes_has_unveiled_their_concept_self_driving_-a-1_1420538581285.jpg</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sp>
        <p:nvSpPr>
          <p:cNvPr id="112" name="Shape 112"/>
          <p:cNvSpPr txBox="1"/>
          <p:nvPr>
            <p:ph type="title"/>
          </p:nvPr>
        </p:nvSpPr>
        <p:spPr>
          <a:xfrm>
            <a:off x="457200" y="3"/>
            <a:ext cx="8229600" cy="857400"/>
          </a:xfrm>
          <a:prstGeom prst="rect">
            <a:avLst/>
          </a:prstGeom>
        </p:spPr>
        <p:txBody>
          <a:bodyPr anchorCtr="0" anchor="b" bIns="91425" lIns="91425" rIns="91425" tIns="91425">
            <a:noAutofit/>
          </a:bodyPr>
          <a:lstStyle/>
          <a:p>
            <a:pPr>
              <a:spcBef>
                <a:spcPts val="0"/>
              </a:spcBef>
              <a:buNone/>
            </a:pPr>
            <a:r>
              <a:rPr lang="en"/>
              <a:t>Five Years from Now</a:t>
            </a:r>
          </a:p>
        </p:txBody>
      </p:sp>
      <p:sp>
        <p:nvSpPr>
          <p:cNvPr id="113" name="Shape 113"/>
          <p:cNvSpPr txBox="1"/>
          <p:nvPr>
            <p:ph idx="1" type="body"/>
          </p:nvPr>
        </p:nvSpPr>
        <p:spPr>
          <a:xfrm>
            <a:off x="457200" y="669850"/>
            <a:ext cx="8229600" cy="4080000"/>
          </a:xfrm>
          <a:prstGeom prst="rect">
            <a:avLst/>
          </a:prstGeom>
        </p:spPr>
        <p:txBody>
          <a:bodyPr anchorCtr="0" anchor="t" bIns="91425" lIns="91425" rIns="91425" tIns="91425">
            <a:noAutofit/>
          </a:bodyPr>
          <a:lstStyle/>
          <a:p>
            <a:pPr indent="-368300" lvl="0" marL="457200" rtl="0">
              <a:lnSpc>
                <a:spcPct val="150000"/>
              </a:lnSpc>
              <a:spcBef>
                <a:spcPts val="0"/>
              </a:spcBef>
              <a:buClr>
                <a:schemeClr val="lt1"/>
              </a:buClr>
              <a:buSzPct val="100000"/>
              <a:buFont typeface="Arial"/>
              <a:buChar char="●"/>
            </a:pPr>
            <a:r>
              <a:rPr lang="en" sz="2200"/>
              <a:t>Limited commercially available cars. [15]</a:t>
            </a:r>
          </a:p>
          <a:p>
            <a:pPr indent="-355600" lvl="1" marL="914400" rtl="0">
              <a:lnSpc>
                <a:spcPct val="150000"/>
              </a:lnSpc>
              <a:spcBef>
                <a:spcPts val="0"/>
              </a:spcBef>
              <a:buClr>
                <a:schemeClr val="lt1"/>
              </a:buClr>
              <a:buSzPct val="100000"/>
              <a:buFont typeface="Courier New"/>
              <a:buChar char="o"/>
            </a:pPr>
            <a:r>
              <a:rPr lang="en" sz="2000"/>
              <a:t>Expensive [13]</a:t>
            </a:r>
          </a:p>
          <a:p>
            <a:pPr indent="-355600" lvl="1" marL="914400" rtl="0">
              <a:lnSpc>
                <a:spcPct val="150000"/>
              </a:lnSpc>
              <a:spcBef>
                <a:spcPts val="0"/>
              </a:spcBef>
              <a:buClr>
                <a:schemeClr val="lt1"/>
              </a:buClr>
              <a:buSzPct val="100000"/>
              <a:buFont typeface="Courier New"/>
              <a:buChar char="o"/>
            </a:pPr>
            <a:r>
              <a:rPr lang="en" sz="2000"/>
              <a:t>Limited Locations [13]</a:t>
            </a:r>
          </a:p>
          <a:p>
            <a:pPr indent="-368300" lvl="0" marL="457200" rtl="0">
              <a:lnSpc>
                <a:spcPct val="150000"/>
              </a:lnSpc>
              <a:spcBef>
                <a:spcPts val="0"/>
              </a:spcBef>
              <a:buClr>
                <a:schemeClr val="lt1"/>
              </a:buClr>
              <a:buSzPct val="100000"/>
              <a:buFont typeface="Arial"/>
              <a:buChar char="●"/>
            </a:pPr>
            <a:r>
              <a:rPr lang="en" sz="2200"/>
              <a:t>Prototypes by most manufactures. [7]</a:t>
            </a:r>
          </a:p>
          <a:p>
            <a:pPr indent="-368300" lvl="0" marL="457200" rtl="0">
              <a:lnSpc>
                <a:spcPct val="150000"/>
              </a:lnSpc>
              <a:spcBef>
                <a:spcPts val="0"/>
              </a:spcBef>
              <a:buClr>
                <a:schemeClr val="lt1"/>
              </a:buClr>
              <a:buSzPct val="100000"/>
              <a:buFont typeface="Arial"/>
              <a:buChar char="●"/>
            </a:pPr>
            <a:r>
              <a:rPr lang="en" sz="2200"/>
              <a:t>Most manufacturers will have cars that can drive themselves for part of the time. [15]</a:t>
            </a:r>
          </a:p>
          <a:p>
            <a:pPr indent="-368300" lvl="0" marL="457200">
              <a:lnSpc>
                <a:spcPct val="150000"/>
              </a:lnSpc>
              <a:spcBef>
                <a:spcPts val="0"/>
              </a:spcBef>
              <a:buClr>
                <a:schemeClr val="lt1"/>
              </a:buClr>
              <a:buSzPct val="100000"/>
              <a:buFont typeface="Arial"/>
              <a:buChar char="●"/>
            </a:pPr>
            <a:r>
              <a:rPr lang="en" sz="2200"/>
              <a:t>V2V communications will be required and regulated by several states’ DOT [14]</a:t>
            </a:r>
          </a:p>
        </p:txBody>
      </p:sp>
      <p:sp>
        <p:nvSpPr>
          <p:cNvPr id="114" name="Shape 114"/>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
        <p:nvSpPr>
          <p:cNvPr id="115" name="Shape 115"/>
          <p:cNvSpPr txBox="1"/>
          <p:nvPr/>
        </p:nvSpPr>
        <p:spPr>
          <a:xfrm>
            <a:off x="6003800" y="0"/>
            <a:ext cx="3101700" cy="171300"/>
          </a:xfrm>
          <a:prstGeom prst="rect">
            <a:avLst/>
          </a:prstGeom>
          <a:noFill/>
          <a:ln>
            <a:noFill/>
          </a:ln>
        </p:spPr>
        <p:txBody>
          <a:bodyPr anchorCtr="0" anchor="t" bIns="91425" lIns="91425" rIns="91425" tIns="91425">
            <a:noAutofit/>
          </a:bodyPr>
          <a:lstStyle/>
          <a:p>
            <a:pPr lvl="0" rtl="0">
              <a:spcBef>
                <a:spcPts val="0"/>
              </a:spcBef>
              <a:buNone/>
            </a:pPr>
            <a:r>
              <a:rPr lang="en" sz="900">
                <a:solidFill>
                  <a:srgbClr val="FFFFFF"/>
                </a:solidFill>
              </a:rPr>
              <a:t>Josh Audibert, Nick Chaput, Paul Roberts, and Will Wen</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Ten Years from Now</a:t>
            </a:r>
          </a:p>
        </p:txBody>
      </p:sp>
      <p:sp>
        <p:nvSpPr>
          <p:cNvPr id="121" name="Shape 121"/>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rtl="0">
              <a:lnSpc>
                <a:spcPct val="150000"/>
              </a:lnSpc>
              <a:spcBef>
                <a:spcPts val="0"/>
              </a:spcBef>
              <a:buClr>
                <a:schemeClr val="lt1"/>
              </a:buClr>
              <a:buSzPct val="100000"/>
              <a:buFont typeface="Arial"/>
              <a:buChar char="●"/>
            </a:pPr>
            <a:r>
              <a:rPr lang="en"/>
              <a:t>Self-Driving Cars from a variety of companies. </a:t>
            </a:r>
            <a:r>
              <a:rPr lang="en" sz="2400"/>
              <a:t>[15]</a:t>
            </a:r>
          </a:p>
          <a:p>
            <a:pPr indent="-419100" lvl="0" marL="457200" rtl="0">
              <a:lnSpc>
                <a:spcPct val="150000"/>
              </a:lnSpc>
              <a:spcBef>
                <a:spcPts val="0"/>
              </a:spcBef>
              <a:buClr>
                <a:schemeClr val="lt1"/>
              </a:buClr>
              <a:buSzPct val="100000"/>
              <a:buFont typeface="Arial"/>
              <a:buChar char="●"/>
            </a:pPr>
            <a:r>
              <a:rPr lang="en"/>
              <a:t>Laws flushed out. </a:t>
            </a:r>
            <a:r>
              <a:rPr lang="en" sz="2400"/>
              <a:t>[13]</a:t>
            </a:r>
          </a:p>
          <a:p>
            <a:pPr indent="-419100" lvl="0" marL="457200" rtl="0">
              <a:lnSpc>
                <a:spcPct val="150000"/>
              </a:lnSpc>
              <a:spcBef>
                <a:spcPts val="0"/>
              </a:spcBef>
              <a:buClr>
                <a:schemeClr val="lt1"/>
              </a:buClr>
              <a:buSzPct val="100000"/>
              <a:buFont typeface="Arial"/>
              <a:buChar char="●"/>
            </a:pPr>
            <a:r>
              <a:rPr lang="en"/>
              <a:t>Lowered Costs</a:t>
            </a:r>
          </a:p>
          <a:p>
            <a:pPr indent="-419100" lvl="0" marL="457200">
              <a:lnSpc>
                <a:spcPct val="150000"/>
              </a:lnSpc>
              <a:spcBef>
                <a:spcPts val="0"/>
              </a:spcBef>
              <a:buClr>
                <a:schemeClr val="lt1"/>
              </a:buClr>
              <a:buSzPct val="100000"/>
              <a:buFont typeface="Arial"/>
              <a:buChar char="●"/>
            </a:pPr>
            <a:r>
              <a:rPr lang="en"/>
              <a:t>Driver-free car research </a:t>
            </a:r>
            <a:r>
              <a:rPr lang="en" sz="2400"/>
              <a:t>[15]</a:t>
            </a:r>
          </a:p>
        </p:txBody>
      </p:sp>
      <p:sp>
        <p:nvSpPr>
          <p:cNvPr id="122" name="Shape 122"/>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
        <p:nvSpPr>
          <p:cNvPr id="123" name="Shape 123"/>
          <p:cNvSpPr txBox="1"/>
          <p:nvPr/>
        </p:nvSpPr>
        <p:spPr>
          <a:xfrm>
            <a:off x="6003800" y="0"/>
            <a:ext cx="3101700" cy="171300"/>
          </a:xfrm>
          <a:prstGeom prst="rect">
            <a:avLst/>
          </a:prstGeom>
          <a:noFill/>
          <a:ln>
            <a:noFill/>
          </a:ln>
        </p:spPr>
        <p:txBody>
          <a:bodyPr anchorCtr="0" anchor="t" bIns="91425" lIns="91425" rIns="91425" tIns="91425">
            <a:noAutofit/>
          </a:bodyPr>
          <a:lstStyle/>
          <a:p>
            <a:pPr lvl="0" rtl="0">
              <a:spcBef>
                <a:spcPts val="0"/>
              </a:spcBef>
              <a:buNone/>
            </a:pPr>
            <a:r>
              <a:rPr lang="en" sz="900">
                <a:solidFill>
                  <a:srgbClr val="FFFFFF"/>
                </a:solidFill>
              </a:rPr>
              <a:t>Josh Audibert, Nick Chaput, Paul Roberts, and Will Wen</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What we don’t expect to see.</a:t>
            </a:r>
          </a:p>
        </p:txBody>
      </p:sp>
      <p:sp>
        <p:nvSpPr>
          <p:cNvPr id="129" name="Shape 129"/>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rtl="0">
              <a:lnSpc>
                <a:spcPct val="150000"/>
              </a:lnSpc>
              <a:spcBef>
                <a:spcPts val="0"/>
              </a:spcBef>
              <a:buClr>
                <a:schemeClr val="lt1"/>
              </a:buClr>
              <a:buSzPct val="100000"/>
              <a:buFont typeface="Arial"/>
              <a:buChar char="●"/>
            </a:pPr>
            <a:r>
              <a:rPr lang="en"/>
              <a:t>Driverless vehicles </a:t>
            </a:r>
            <a:r>
              <a:rPr lang="en" sz="2400"/>
              <a:t>[15]</a:t>
            </a:r>
          </a:p>
          <a:p>
            <a:pPr indent="-381000" lvl="1" marL="914400" rtl="0">
              <a:lnSpc>
                <a:spcPct val="150000"/>
              </a:lnSpc>
              <a:spcBef>
                <a:spcPts val="0"/>
              </a:spcBef>
              <a:buClr>
                <a:schemeClr val="lt1"/>
              </a:buClr>
              <a:buSzPct val="80000"/>
              <a:buFont typeface="Courier New"/>
              <a:buChar char="o"/>
            </a:pPr>
            <a:r>
              <a:rPr lang="en"/>
              <a:t>Taxis - very unlikely</a:t>
            </a:r>
          </a:p>
          <a:p>
            <a:pPr indent="-381000" lvl="1" marL="914400" rtl="0">
              <a:lnSpc>
                <a:spcPct val="150000"/>
              </a:lnSpc>
              <a:spcBef>
                <a:spcPts val="0"/>
              </a:spcBef>
              <a:buClr>
                <a:schemeClr val="lt1"/>
              </a:buClr>
              <a:buSzPct val="80000"/>
              <a:buFont typeface="Courier New"/>
              <a:buChar char="o"/>
            </a:pPr>
            <a:r>
              <a:rPr lang="en"/>
              <a:t>Trucks - extremely unlikely</a:t>
            </a:r>
          </a:p>
          <a:p>
            <a:pPr indent="-381000" lvl="1" marL="914400" rtl="0">
              <a:lnSpc>
                <a:spcPct val="150000"/>
              </a:lnSpc>
              <a:spcBef>
                <a:spcPts val="0"/>
              </a:spcBef>
              <a:buClr>
                <a:schemeClr val="lt1"/>
              </a:buClr>
              <a:buSzPct val="80000"/>
              <a:buFont typeface="Courier New"/>
              <a:buChar char="o"/>
            </a:pPr>
            <a:r>
              <a:rPr lang="en"/>
              <a:t>Buses - possible</a:t>
            </a:r>
          </a:p>
          <a:p>
            <a:pPr indent="-419100" lvl="0" marL="457200">
              <a:lnSpc>
                <a:spcPct val="150000"/>
              </a:lnSpc>
              <a:spcBef>
                <a:spcPts val="0"/>
              </a:spcBef>
              <a:buClr>
                <a:schemeClr val="lt1"/>
              </a:buClr>
              <a:buSzPct val="100000"/>
              <a:buFont typeface="Arial"/>
              <a:buChar char="●"/>
            </a:pPr>
            <a:r>
              <a:rPr lang="en"/>
              <a:t>Cars without driver seat.</a:t>
            </a:r>
          </a:p>
        </p:txBody>
      </p:sp>
      <p:sp>
        <p:nvSpPr>
          <p:cNvPr id="130" name="Shape 130"/>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
        <p:nvSpPr>
          <p:cNvPr id="131" name="Shape 131"/>
          <p:cNvSpPr txBox="1"/>
          <p:nvPr/>
        </p:nvSpPr>
        <p:spPr>
          <a:xfrm>
            <a:off x="6003800" y="0"/>
            <a:ext cx="3101700" cy="171300"/>
          </a:xfrm>
          <a:prstGeom prst="rect">
            <a:avLst/>
          </a:prstGeom>
          <a:noFill/>
          <a:ln>
            <a:noFill/>
          </a:ln>
        </p:spPr>
        <p:txBody>
          <a:bodyPr anchorCtr="0" anchor="t" bIns="91425" lIns="91425" rIns="91425" tIns="91425">
            <a:noAutofit/>
          </a:bodyPr>
          <a:lstStyle/>
          <a:p>
            <a:pPr lvl="0" rtl="0">
              <a:spcBef>
                <a:spcPts val="0"/>
              </a:spcBef>
              <a:buNone/>
            </a:pPr>
            <a:r>
              <a:rPr lang="en" sz="900">
                <a:solidFill>
                  <a:srgbClr val="FFFFFF"/>
                </a:solidFill>
              </a:rPr>
              <a:t>Josh Audibert, Nick Chaput, Paul Roberts, and Will Wen</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How this impacts society.</a:t>
            </a:r>
          </a:p>
        </p:txBody>
      </p:sp>
      <p:sp>
        <p:nvSpPr>
          <p:cNvPr id="137" name="Shape 137"/>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rtl="0">
              <a:lnSpc>
                <a:spcPct val="150000"/>
              </a:lnSpc>
              <a:spcBef>
                <a:spcPts val="0"/>
              </a:spcBef>
              <a:buClr>
                <a:schemeClr val="lt1"/>
              </a:buClr>
              <a:buSzPct val="100000"/>
              <a:buFont typeface="Arial"/>
              <a:buChar char="●"/>
            </a:pPr>
            <a:r>
              <a:rPr lang="en"/>
              <a:t>Safer Roads</a:t>
            </a:r>
          </a:p>
          <a:p>
            <a:pPr indent="-419100" lvl="0" marL="457200" rtl="0">
              <a:lnSpc>
                <a:spcPct val="150000"/>
              </a:lnSpc>
              <a:spcBef>
                <a:spcPts val="0"/>
              </a:spcBef>
              <a:buClr>
                <a:schemeClr val="lt1"/>
              </a:buClr>
              <a:buSzPct val="100000"/>
              <a:buFont typeface="Arial"/>
              <a:buChar char="●"/>
            </a:pPr>
            <a:r>
              <a:rPr lang="en"/>
              <a:t>Insurance incentives to switch </a:t>
            </a:r>
            <a:r>
              <a:rPr lang="en" sz="2400"/>
              <a:t>[5]</a:t>
            </a:r>
          </a:p>
          <a:p>
            <a:pPr indent="-419100" lvl="0" marL="457200" rtl="0">
              <a:lnSpc>
                <a:spcPct val="150000"/>
              </a:lnSpc>
              <a:spcBef>
                <a:spcPts val="0"/>
              </a:spcBef>
              <a:buClr>
                <a:schemeClr val="lt1"/>
              </a:buClr>
              <a:buSzPct val="100000"/>
              <a:buFont typeface="Arial"/>
              <a:buChar char="●"/>
            </a:pPr>
            <a:r>
              <a:rPr lang="en"/>
              <a:t>Variety of options</a:t>
            </a:r>
            <a:r>
              <a:rPr lang="en" sz="2400"/>
              <a:t> [7]</a:t>
            </a:r>
          </a:p>
          <a:p>
            <a:pPr indent="-419100" lvl="0" marL="457200">
              <a:lnSpc>
                <a:spcPct val="150000"/>
              </a:lnSpc>
              <a:spcBef>
                <a:spcPts val="0"/>
              </a:spcBef>
              <a:buClr>
                <a:schemeClr val="lt1"/>
              </a:buClr>
              <a:buSzPct val="100000"/>
              <a:buFont typeface="Arial"/>
              <a:buChar char="●"/>
            </a:pPr>
            <a:r>
              <a:rPr lang="en"/>
              <a:t>Continued Automation </a:t>
            </a:r>
          </a:p>
        </p:txBody>
      </p:sp>
      <p:sp>
        <p:nvSpPr>
          <p:cNvPr id="138" name="Shape 138"/>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
        <p:nvSpPr>
          <p:cNvPr id="139" name="Shape 139"/>
          <p:cNvSpPr txBox="1"/>
          <p:nvPr/>
        </p:nvSpPr>
        <p:spPr>
          <a:xfrm>
            <a:off x="6003800" y="0"/>
            <a:ext cx="3101700" cy="171300"/>
          </a:xfrm>
          <a:prstGeom prst="rect">
            <a:avLst/>
          </a:prstGeom>
          <a:noFill/>
          <a:ln>
            <a:noFill/>
          </a:ln>
        </p:spPr>
        <p:txBody>
          <a:bodyPr anchorCtr="0" anchor="t" bIns="91425" lIns="91425" rIns="91425" tIns="91425">
            <a:noAutofit/>
          </a:bodyPr>
          <a:lstStyle/>
          <a:p>
            <a:pPr lvl="0" rtl="0">
              <a:spcBef>
                <a:spcPts val="0"/>
              </a:spcBef>
              <a:buNone/>
            </a:pPr>
            <a:r>
              <a:rPr lang="en" sz="900">
                <a:solidFill>
                  <a:srgbClr val="FFFFFF"/>
                </a:solidFill>
              </a:rPr>
              <a:t>Josh Audibert, Nick Chaput, Paul Roberts, and Will Wen</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sp>
        <p:nvSpPr>
          <p:cNvPr id="144" name="Shape 144"/>
          <p:cNvSpPr txBox="1"/>
          <p:nvPr>
            <p:ph type="title"/>
          </p:nvPr>
        </p:nvSpPr>
        <p:spPr>
          <a:xfrm>
            <a:off x="60725" y="-102371"/>
            <a:ext cx="8229600" cy="857400"/>
          </a:xfrm>
          <a:prstGeom prst="rect">
            <a:avLst/>
          </a:prstGeom>
        </p:spPr>
        <p:txBody>
          <a:bodyPr anchorCtr="0" anchor="b" bIns="91425" lIns="91425" rIns="91425" tIns="91425">
            <a:noAutofit/>
          </a:bodyPr>
          <a:lstStyle/>
          <a:p>
            <a:pPr>
              <a:spcBef>
                <a:spcPts val="0"/>
              </a:spcBef>
              <a:buNone/>
            </a:pPr>
            <a:r>
              <a:rPr lang="en"/>
              <a:t>References</a:t>
            </a:r>
          </a:p>
        </p:txBody>
      </p:sp>
      <p:sp>
        <p:nvSpPr>
          <p:cNvPr id="145" name="Shape 145"/>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
        <p:nvSpPr>
          <p:cNvPr id="146" name="Shape 146"/>
          <p:cNvSpPr txBox="1"/>
          <p:nvPr/>
        </p:nvSpPr>
        <p:spPr>
          <a:xfrm>
            <a:off x="128275" y="566400"/>
            <a:ext cx="9144000" cy="4523399"/>
          </a:xfrm>
          <a:prstGeom prst="rect">
            <a:avLst/>
          </a:prstGeom>
          <a:noFill/>
          <a:ln>
            <a:noFill/>
          </a:ln>
        </p:spPr>
        <p:txBody>
          <a:bodyPr anchorCtr="0" anchor="t" bIns="91425" lIns="91425" rIns="91425" tIns="91425">
            <a:noAutofit/>
          </a:bodyPr>
          <a:lstStyle/>
          <a:p>
            <a:pPr indent="-292100" lvl="0" marL="457200" rtl="0">
              <a:lnSpc>
                <a:spcPct val="150000"/>
              </a:lnSpc>
              <a:spcBef>
                <a:spcPts val="0"/>
              </a:spcBef>
              <a:buClr>
                <a:srgbClr val="FFFFFF"/>
              </a:buClr>
              <a:buSzPct val="100000"/>
              <a:buFont typeface="Arial"/>
              <a:buAutoNum type="arabicPeriod"/>
            </a:pPr>
            <a:r>
              <a:rPr lang="en" sz="1000">
                <a:solidFill>
                  <a:srgbClr val="FFFFFF"/>
                </a:solidFill>
              </a:rPr>
              <a:t>Google's Self Driving Car Google+ Page -  4/22/15 - </a:t>
            </a:r>
            <a:r>
              <a:rPr lang="en" sz="1000">
                <a:solidFill>
                  <a:srgbClr val="FFFFFF"/>
                </a:solidFill>
                <a:hlinkClick r:id="rId3"/>
              </a:rPr>
              <a:t>https://plus.google.com/+GoogleSelfDrivingCars/videos</a:t>
            </a:r>
          </a:p>
          <a:p>
            <a:pPr indent="-292100" lvl="0" marL="457200" rtl="0">
              <a:lnSpc>
                <a:spcPct val="150000"/>
              </a:lnSpc>
              <a:spcBef>
                <a:spcPts val="0"/>
              </a:spcBef>
              <a:buClr>
                <a:srgbClr val="FFFFFF"/>
              </a:buClr>
              <a:buSzPct val="100000"/>
              <a:buFont typeface="Arial"/>
              <a:buAutoNum type="arabicPeriod"/>
            </a:pPr>
            <a:r>
              <a:rPr lang="en" sz="1000">
                <a:solidFill>
                  <a:srgbClr val="FFFFFF"/>
                </a:solidFill>
              </a:rPr>
              <a:t>Intel Self Driving Car - 4/22/15 </a:t>
            </a:r>
            <a:r>
              <a:rPr lang="en" sz="1000">
                <a:solidFill>
                  <a:srgbClr val="FFFFFF"/>
                </a:solidFill>
                <a:hlinkClick r:id="rId4"/>
              </a:rPr>
              <a:t>http://www.intel.com/content/www/us/en/automotive/driving-safety-advanced-driver-assistance-systems-self-driving-technology-paper.html</a:t>
            </a:r>
          </a:p>
          <a:p>
            <a:pPr indent="-292100" lvl="0" marL="457200" rtl="0">
              <a:lnSpc>
                <a:spcPct val="150000"/>
              </a:lnSpc>
              <a:spcBef>
                <a:spcPts val="0"/>
              </a:spcBef>
              <a:buClr>
                <a:srgbClr val="FFFFFF"/>
              </a:buClr>
              <a:buSzPct val="100000"/>
              <a:buFont typeface="Arial"/>
              <a:buAutoNum type="arabicPeriod"/>
            </a:pPr>
            <a:r>
              <a:rPr lang="en" sz="1000">
                <a:solidFill>
                  <a:srgbClr val="FFFFFF"/>
                </a:solidFill>
              </a:rPr>
              <a:t>New Yorker Article -  4/20/15 - </a:t>
            </a:r>
            <a:r>
              <a:rPr lang="en" sz="1000">
                <a:solidFill>
                  <a:srgbClr val="FFFFFF"/>
                </a:solidFill>
                <a:hlinkClick r:id="rId5"/>
              </a:rPr>
              <a:t>http://www.newyorker.com/magazine/2013/11/25/auto-correct</a:t>
            </a:r>
          </a:p>
          <a:p>
            <a:pPr indent="-292100" lvl="0" marL="457200" rtl="0">
              <a:lnSpc>
                <a:spcPct val="150000"/>
              </a:lnSpc>
              <a:spcBef>
                <a:spcPts val="0"/>
              </a:spcBef>
              <a:buClr>
                <a:srgbClr val="FFFFFF"/>
              </a:buClr>
              <a:buSzPct val="100000"/>
              <a:buFont typeface="Arial"/>
              <a:buAutoNum type="arabicPeriod"/>
            </a:pPr>
            <a:r>
              <a:rPr lang="en" sz="1000">
                <a:solidFill>
                  <a:srgbClr val="FFFFFF"/>
                </a:solidFill>
              </a:rPr>
              <a:t>Ethics of SDC Atlantic -  4/22/15 - </a:t>
            </a:r>
            <a:r>
              <a:rPr lang="en" sz="1000">
                <a:solidFill>
                  <a:srgbClr val="FFFFFF"/>
                </a:solidFill>
                <a:hlinkClick r:id="rId6"/>
              </a:rPr>
              <a:t>http://www.theatlantic.com/technology/archive/2013/10/the-ethics-of-autonomous-cars/280360/</a:t>
            </a:r>
          </a:p>
          <a:p>
            <a:pPr indent="-292100" lvl="0" marL="457200" rtl="0">
              <a:lnSpc>
                <a:spcPct val="150000"/>
              </a:lnSpc>
              <a:spcBef>
                <a:spcPts val="0"/>
              </a:spcBef>
              <a:buClr>
                <a:srgbClr val="FFFFFF"/>
              </a:buClr>
              <a:buSzPct val="100000"/>
              <a:buFont typeface="Arial"/>
              <a:buAutoNum type="arabicPeriod"/>
            </a:pPr>
            <a:r>
              <a:rPr lang="en" sz="1000">
                <a:solidFill>
                  <a:srgbClr val="FFFFFF"/>
                </a:solidFill>
              </a:rPr>
              <a:t>Insurance Factor - 4/25/15 - http://www.wired.com/2015/04/americans-want-self-driving-cars-cheaper-insurance/ </a:t>
            </a:r>
          </a:p>
          <a:p>
            <a:pPr indent="-292100" lvl="0" marL="457200" rtl="0">
              <a:lnSpc>
                <a:spcPct val="150000"/>
              </a:lnSpc>
              <a:spcBef>
                <a:spcPts val="0"/>
              </a:spcBef>
              <a:buClr>
                <a:srgbClr val="FFFFFF"/>
              </a:buClr>
              <a:buSzPct val="100000"/>
              <a:buFont typeface="Arial"/>
              <a:buAutoNum type="arabicPeriod"/>
            </a:pPr>
            <a:r>
              <a:rPr lang="en" sz="1000">
                <a:solidFill>
                  <a:srgbClr val="FFFFFF"/>
                </a:solidFill>
              </a:rPr>
              <a:t>Legal SDC in CA -  4/22/15 - </a:t>
            </a:r>
            <a:r>
              <a:rPr lang="en" sz="1000">
                <a:solidFill>
                  <a:srgbClr val="FFFFFF"/>
                </a:solidFill>
                <a:hlinkClick r:id="rId7"/>
              </a:rPr>
              <a:t>http://www.cnn.com/2012/09/25/tech/innovation/self-driving-car-california/</a:t>
            </a:r>
          </a:p>
          <a:p>
            <a:pPr indent="-292100" lvl="0" marL="457200" rtl="0">
              <a:lnSpc>
                <a:spcPct val="150000"/>
              </a:lnSpc>
              <a:spcBef>
                <a:spcPts val="0"/>
              </a:spcBef>
              <a:buClr>
                <a:srgbClr val="FFFFFF"/>
              </a:buClr>
              <a:buSzPct val="100000"/>
              <a:buFont typeface="Arial"/>
              <a:buAutoNum type="arabicPeriod"/>
            </a:pPr>
            <a:r>
              <a:rPr lang="en" sz="1000">
                <a:solidFill>
                  <a:srgbClr val="FFFFFF"/>
                </a:solidFill>
              </a:rPr>
              <a:t>"10 Autonomous Driving Companies To Watch." Fast Company. N.p., 08 Jan. 2014. Web. 28 Apr. 2015.</a:t>
            </a:r>
          </a:p>
          <a:p>
            <a:pPr indent="-292100" lvl="0" marL="457200" rtl="0">
              <a:lnSpc>
                <a:spcPct val="150000"/>
              </a:lnSpc>
              <a:spcBef>
                <a:spcPts val="0"/>
              </a:spcBef>
              <a:buClr>
                <a:srgbClr val="FFFFFF"/>
              </a:buClr>
              <a:buSzPct val="100000"/>
              <a:buFont typeface="Arial"/>
              <a:buAutoNum type="arabicPeriod"/>
            </a:pPr>
            <a:r>
              <a:rPr lang="en" sz="1000">
                <a:solidFill>
                  <a:srgbClr val="FFFFFF"/>
                </a:solidFill>
              </a:rPr>
              <a:t>Cross-Country Trip -  4/26/15 -  </a:t>
            </a:r>
            <a:r>
              <a:rPr lang="en" sz="1000">
                <a:solidFill>
                  <a:srgbClr val="FFFFFF"/>
                </a:solidFill>
                <a:hlinkClick r:id="rId8"/>
              </a:rPr>
              <a:t>http://www.nbcbayarea.com/news/local/Autonomous-car-completes-3400-mile-US-road-trip-298692191.html</a:t>
            </a:r>
          </a:p>
          <a:p>
            <a:pPr indent="-292100" lvl="0" marL="457200" rtl="0">
              <a:lnSpc>
                <a:spcPct val="150000"/>
              </a:lnSpc>
              <a:spcBef>
                <a:spcPts val="0"/>
              </a:spcBef>
              <a:buClr>
                <a:srgbClr val="FFFFFF"/>
              </a:buClr>
              <a:buSzPct val="100000"/>
              <a:buFont typeface="Arial"/>
              <a:buAutoNum type="arabicPeriod"/>
            </a:pPr>
            <a:r>
              <a:rPr lang="en" sz="1000">
                <a:solidFill>
                  <a:srgbClr val="FFFFFF"/>
                </a:solidFill>
              </a:rPr>
              <a:t>Sofware Engineering Code of Ethics -  4/26/15 - </a:t>
            </a:r>
            <a:r>
              <a:rPr lang="en" sz="1000">
                <a:solidFill>
                  <a:srgbClr val="FFFFFF"/>
                </a:solidFill>
                <a:hlinkClick r:id="rId9"/>
              </a:rPr>
              <a:t>http://www.computer.org/cms/Computer.org/Publications/code-of-ethics.pdf</a:t>
            </a:r>
          </a:p>
          <a:p>
            <a:pPr indent="-292100" lvl="0" marL="457200" rtl="0">
              <a:lnSpc>
                <a:spcPct val="150000"/>
              </a:lnSpc>
              <a:spcBef>
                <a:spcPts val="0"/>
              </a:spcBef>
              <a:buClr>
                <a:srgbClr val="FFFFFF"/>
              </a:buClr>
              <a:buSzPct val="100000"/>
              <a:buFont typeface="Arial"/>
              <a:buAutoNum type="arabicPeriod"/>
            </a:pPr>
            <a:r>
              <a:rPr lang="en" sz="1000">
                <a:solidFill>
                  <a:srgbClr val="FFFFFF"/>
                </a:solidFill>
              </a:rPr>
              <a:t>U.S. Census Statistics on Automobile Accidents -  4/24/15 - http://www.census.gov/compendia/statab/2012/tables/12s1103.pdf</a:t>
            </a:r>
          </a:p>
          <a:p>
            <a:pPr indent="-292100" lvl="0" marL="457200" rtl="0">
              <a:lnSpc>
                <a:spcPct val="150000"/>
              </a:lnSpc>
              <a:spcBef>
                <a:spcPts val="0"/>
              </a:spcBef>
              <a:buClr>
                <a:srgbClr val="FFFFFF"/>
              </a:buClr>
              <a:buSzPct val="100000"/>
              <a:buFont typeface="Arial"/>
              <a:buAutoNum type="arabicPeriod"/>
            </a:pPr>
            <a:r>
              <a:rPr lang="en" sz="1000">
                <a:solidFill>
                  <a:srgbClr val="FFFFFF"/>
                </a:solidFill>
              </a:rPr>
              <a:t>MIT Tech Review on Google's SDC -  4/24/15 - http://www.technologyreview.com/news/530276/hidden-obstacles-for-googles-self-driving-cars/</a:t>
            </a:r>
          </a:p>
          <a:p>
            <a:pPr indent="-292100" lvl="0" marL="457200" rtl="0">
              <a:lnSpc>
                <a:spcPct val="150000"/>
              </a:lnSpc>
              <a:spcBef>
                <a:spcPts val="0"/>
              </a:spcBef>
              <a:buClr>
                <a:srgbClr val="FFFFFF"/>
              </a:buClr>
              <a:buSzPct val="100000"/>
              <a:buFont typeface="Arial"/>
              <a:buAutoNum type="arabicPeriod"/>
            </a:pPr>
            <a:r>
              <a:rPr lang="en" sz="1000">
                <a:solidFill>
                  <a:srgbClr val="FFFFFF"/>
                </a:solidFill>
              </a:rPr>
              <a:t>Overview of Autonomous Vehicle Regulations in the U.S. -  4/26/15 http://cyberlaw.stanford.edu/wiki/index.php/Automated_Driving:_Legislative_and_Regulatory_Action</a:t>
            </a:r>
          </a:p>
          <a:p>
            <a:pPr indent="-292100" lvl="0" marL="457200" rtl="0">
              <a:lnSpc>
                <a:spcPct val="150000"/>
              </a:lnSpc>
              <a:spcBef>
                <a:spcPts val="0"/>
              </a:spcBef>
              <a:buClr>
                <a:srgbClr val="FFFFFF"/>
              </a:buClr>
              <a:buSzPct val="100000"/>
              <a:buFont typeface="Arial"/>
              <a:buAutoNum type="arabicPeriod"/>
            </a:pPr>
            <a:r>
              <a:rPr lang="en" sz="1000">
                <a:solidFill>
                  <a:srgbClr val="FFFFFF"/>
                </a:solidFill>
              </a:rPr>
              <a:t>Anderson, JM, et al. "Autonomous Vehicle Technology: A Guide for Policymakers." Arlington, Virginia, USA: Rand Corporation, 2014. 185. Print.</a:t>
            </a:r>
          </a:p>
          <a:p>
            <a:pPr indent="-292100" lvl="0" marL="457200" rtl="0">
              <a:lnSpc>
                <a:spcPct val="150000"/>
              </a:lnSpc>
              <a:spcBef>
                <a:spcPts val="0"/>
              </a:spcBef>
              <a:buClr>
                <a:srgbClr val="FFFFFF"/>
              </a:buClr>
              <a:buSzPct val="100000"/>
              <a:buFont typeface="Arial"/>
              <a:buAutoNum type="arabicPeriod"/>
            </a:pPr>
            <a:r>
              <a:rPr lang="en" sz="1000">
                <a:solidFill>
                  <a:srgbClr val="FFFFFF"/>
                </a:solidFill>
              </a:rPr>
              <a:t>US DOT Levels of Automation -  4/27/15 </a:t>
            </a:r>
            <a:r>
              <a:rPr lang="en" sz="1000" u="sng">
                <a:solidFill>
                  <a:srgbClr val="FFFFFF"/>
                </a:solidFill>
                <a:hlinkClick r:id="rId10"/>
              </a:rPr>
              <a:t>http://www.nhtsa.gov/About+NHTSA/Press+Releases/U.S.+Department+of+Transportation+Releases+Policy+on+Automated+Vehicle</a:t>
            </a:r>
            <a:r>
              <a:rPr lang="en" sz="1100" u="sng">
                <a:solidFill>
                  <a:srgbClr val="FFFFFF"/>
                </a:solidFill>
                <a:hlinkClick r:id="rId11"/>
              </a:rPr>
              <a:t>+Development</a:t>
            </a:r>
          </a:p>
          <a:p>
            <a:pPr indent="-292100" lvl="0" marL="457200" rtl="0">
              <a:lnSpc>
                <a:spcPct val="150000"/>
              </a:lnSpc>
              <a:spcBef>
                <a:spcPts val="0"/>
              </a:spcBef>
              <a:buClr>
                <a:srgbClr val="FFFFFF"/>
              </a:buClr>
              <a:buSzPct val="100000"/>
              <a:buFont typeface="Arial"/>
              <a:buAutoNum type="arabicPeriod"/>
            </a:pPr>
            <a:r>
              <a:rPr lang="en" sz="1000">
                <a:solidFill>
                  <a:srgbClr val="FFFFFF"/>
                </a:solidFill>
              </a:rPr>
              <a:t>Litman, Todd. "Autonomous Vehicle Implementation Predictions." Victoria Transport Policy Institute 28 (2015).</a:t>
            </a:r>
          </a:p>
          <a:p>
            <a:pPr indent="-292100" lvl="0" marL="457200" rtl="0">
              <a:lnSpc>
                <a:spcPct val="150000"/>
              </a:lnSpc>
              <a:spcBef>
                <a:spcPts val="0"/>
              </a:spcBef>
              <a:buClr>
                <a:srgbClr val="FFFFFF"/>
              </a:buClr>
              <a:buSzPct val="100000"/>
              <a:buFont typeface="Arial"/>
              <a:buAutoNum type="arabicPeriod"/>
            </a:pPr>
            <a:r>
              <a:rPr lang="en" sz="1000">
                <a:solidFill>
                  <a:srgbClr val="FFFFFF"/>
                </a:solidFill>
              </a:rPr>
              <a:t>Ackerman, Evan. "Korean Competition Shows Weather Still a Challenge for Autonomous Cars." IEEE Specturm., 11 Nov. 2014. Web. 28 Apr. 2015.</a:t>
            </a:r>
          </a:p>
          <a:p>
            <a:pPr lvl="0" rtl="0">
              <a:lnSpc>
                <a:spcPct val="150000"/>
              </a:lnSpc>
              <a:spcBef>
                <a:spcPts val="0"/>
              </a:spcBef>
              <a:buNone/>
            </a:pPr>
            <a:r>
              <a:t/>
            </a:r>
            <a:endParaRPr sz="1000">
              <a:solidFill>
                <a:srgbClr val="FFFFFF"/>
              </a:solidFill>
            </a:endParaRPr>
          </a:p>
          <a:p>
            <a:pPr>
              <a:spcBef>
                <a:spcPts val="0"/>
              </a:spcBef>
              <a:buNone/>
            </a:pPr>
            <a:r>
              <a:t/>
            </a:r>
            <a:endParaRPr sz="1000">
              <a:solidFill>
                <a:srgbClr val="FFFFFF"/>
              </a:solidFill>
            </a:endParaRPr>
          </a:p>
        </p:txBody>
      </p:sp>
      <p:sp>
        <p:nvSpPr>
          <p:cNvPr id="147" name="Shape 147"/>
          <p:cNvSpPr txBox="1"/>
          <p:nvPr/>
        </p:nvSpPr>
        <p:spPr>
          <a:xfrm>
            <a:off x="6003800" y="0"/>
            <a:ext cx="3101700" cy="171300"/>
          </a:xfrm>
          <a:prstGeom prst="rect">
            <a:avLst/>
          </a:prstGeom>
          <a:noFill/>
          <a:ln>
            <a:noFill/>
          </a:ln>
        </p:spPr>
        <p:txBody>
          <a:bodyPr anchorCtr="0" anchor="t" bIns="91425" lIns="91425" rIns="91425" tIns="91425">
            <a:noAutofit/>
          </a:bodyPr>
          <a:lstStyle/>
          <a:p>
            <a:pPr lvl="0" rtl="0">
              <a:spcBef>
                <a:spcPts val="0"/>
              </a:spcBef>
              <a:buNone/>
            </a:pPr>
            <a:r>
              <a:rPr lang="en" sz="900">
                <a:solidFill>
                  <a:srgbClr val="FFFFFF"/>
                </a:solidFill>
              </a:rPr>
              <a:t>Josh Audibert, Nick Chaput, Paul Roberts, and Will Wen</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x="0" y="0"/>
          <a:ext cx="0" cy="0"/>
          <a:chOff x="0" y="0"/>
          <a:chExt cx="0" cy="0"/>
        </a:xfrm>
      </p:grpSpPr>
      <p:sp>
        <p:nvSpPr>
          <p:cNvPr id="152" name="Shape 152"/>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References Continued</a:t>
            </a:r>
          </a:p>
        </p:txBody>
      </p:sp>
      <p:sp>
        <p:nvSpPr>
          <p:cNvPr id="153" name="Shape 153"/>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spcBef>
                <a:spcPts val="0"/>
              </a:spcBef>
              <a:buNone/>
            </a:pPr>
            <a:r>
              <a:rPr lang="en" sz="1200"/>
              <a:t>17. Current Automated Features </a:t>
            </a:r>
            <a:r>
              <a:rPr lang="en" sz="1200" u="sng">
                <a:solidFill>
                  <a:srgbClr val="FFFFFF"/>
                </a:solidFill>
                <a:hlinkClick r:id="rId3"/>
              </a:rPr>
              <a:t>http://en.wikipedia.org/wiki/Vehicular_automation#Cars</a:t>
            </a:r>
          </a:p>
          <a:p>
            <a:pPr>
              <a:spcBef>
                <a:spcPts val="0"/>
              </a:spcBef>
              <a:buNone/>
            </a:pPr>
            <a:r>
              <a:rPr lang="en" sz="1200"/>
              <a:t>18. Delphi Trip Across Country  http://www.wired.com/2015/04/delphi-autonomous-car-cross-country/</a:t>
            </a:r>
          </a:p>
        </p:txBody>
      </p:sp>
      <p:sp>
        <p:nvSpPr>
          <p:cNvPr id="154" name="Shape 154"/>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type="ctrTitle"/>
          </p:nvPr>
        </p:nvSpPr>
        <p:spPr>
          <a:xfrm>
            <a:off x="685800" y="1991842"/>
            <a:ext cx="7772400" cy="1159799"/>
          </a:xfrm>
          <a:prstGeom prst="rect">
            <a:avLst/>
          </a:prstGeom>
        </p:spPr>
        <p:txBody>
          <a:bodyPr anchorCtr="0" anchor="b" bIns="91425" lIns="91425" rIns="91425" tIns="91425">
            <a:noAutofit/>
          </a:bodyPr>
          <a:lstStyle/>
          <a:p>
            <a:pPr>
              <a:spcBef>
                <a:spcPts val="0"/>
              </a:spcBef>
              <a:buNone/>
            </a:pPr>
            <a:r>
              <a:rPr lang="en"/>
              <a:t>Questions?</a:t>
            </a:r>
          </a:p>
        </p:txBody>
      </p:sp>
      <p:sp>
        <p:nvSpPr>
          <p:cNvPr id="160" name="Shape 160"/>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 name="Shape 39"/>
        <p:cNvGrpSpPr/>
        <p:nvPr/>
      </p:nvGrpSpPr>
      <p:grpSpPr>
        <a:xfrm>
          <a:off x="0" y="0"/>
          <a:ext cx="0" cy="0"/>
          <a:chOff x="0" y="0"/>
          <a:chExt cx="0" cy="0"/>
        </a:xfrm>
      </p:grpSpPr>
      <p:sp>
        <p:nvSpPr>
          <p:cNvPr id="40" name="Shape 40"/>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Levels of Automation </a:t>
            </a:r>
            <a:r>
              <a:rPr lang="en" sz="2400"/>
              <a:t>[14]</a:t>
            </a:r>
          </a:p>
        </p:txBody>
      </p:sp>
      <p:sp>
        <p:nvSpPr>
          <p:cNvPr id="41" name="Shape 41"/>
          <p:cNvSpPr txBox="1"/>
          <p:nvPr>
            <p:ph idx="1" type="body"/>
          </p:nvPr>
        </p:nvSpPr>
        <p:spPr>
          <a:xfrm>
            <a:off x="457200" y="877150"/>
            <a:ext cx="8229600" cy="3872699"/>
          </a:xfrm>
          <a:prstGeom prst="rect">
            <a:avLst/>
          </a:prstGeom>
        </p:spPr>
        <p:txBody>
          <a:bodyPr anchorCtr="0" anchor="t" bIns="91425" lIns="91425" rIns="91425" tIns="91425">
            <a:noAutofit/>
          </a:bodyPr>
          <a:lstStyle/>
          <a:p>
            <a:pPr lvl="0" rtl="0">
              <a:lnSpc>
                <a:spcPct val="115000"/>
              </a:lnSpc>
              <a:spcBef>
                <a:spcPts val="0"/>
              </a:spcBef>
              <a:buNone/>
            </a:pPr>
            <a:r>
              <a:rPr b="1" lang="en" sz="2400"/>
              <a:t>Level 0:</a:t>
            </a:r>
            <a:r>
              <a:rPr lang="en" sz="2400"/>
              <a:t> Human driver has complete control of all functions of car. </a:t>
            </a:r>
          </a:p>
          <a:p>
            <a:pPr rtl="0">
              <a:lnSpc>
                <a:spcPct val="115000"/>
              </a:lnSpc>
              <a:spcBef>
                <a:spcPts val="0"/>
              </a:spcBef>
              <a:buNone/>
            </a:pPr>
            <a:r>
              <a:rPr b="1" lang="en" sz="2400"/>
              <a:t>Level 1:</a:t>
            </a:r>
            <a:r>
              <a:rPr lang="en" sz="2400"/>
              <a:t> Individual functions are automated</a:t>
            </a:r>
          </a:p>
          <a:p>
            <a:pPr rtl="0">
              <a:lnSpc>
                <a:spcPct val="115000"/>
              </a:lnSpc>
              <a:spcBef>
                <a:spcPts val="0"/>
              </a:spcBef>
              <a:buNone/>
            </a:pPr>
            <a:r>
              <a:rPr b="1" lang="en" sz="2400"/>
              <a:t>Level 2:</a:t>
            </a:r>
            <a:r>
              <a:rPr lang="en" sz="2400"/>
              <a:t> More than one function is automated at the same time, but driver must remain constantly attentive. </a:t>
            </a:r>
          </a:p>
          <a:p>
            <a:pPr rtl="0">
              <a:lnSpc>
                <a:spcPct val="115000"/>
              </a:lnSpc>
              <a:spcBef>
                <a:spcPts val="0"/>
              </a:spcBef>
              <a:buNone/>
            </a:pPr>
            <a:r>
              <a:rPr b="1" lang="en" sz="2400"/>
              <a:t>Level 3:</a:t>
            </a:r>
            <a:r>
              <a:rPr lang="en" sz="2400"/>
              <a:t> The driving functions are sufficiently automated that the driver can safely engage in other activities. </a:t>
            </a:r>
          </a:p>
          <a:p>
            <a:pPr lvl="0" rtl="0">
              <a:lnSpc>
                <a:spcPct val="115000"/>
              </a:lnSpc>
              <a:spcBef>
                <a:spcPts val="0"/>
              </a:spcBef>
              <a:buClr>
                <a:schemeClr val="dk1"/>
              </a:buClr>
              <a:buSzPct val="45833"/>
              <a:buFont typeface="Arial"/>
              <a:buNone/>
            </a:pPr>
            <a:r>
              <a:rPr b="1" lang="en" sz="2400"/>
              <a:t>Level 4:</a:t>
            </a:r>
            <a:r>
              <a:rPr lang="en" sz="2400"/>
              <a:t>The car can drive itself without a human driver. </a:t>
            </a:r>
          </a:p>
          <a:p>
            <a:pPr indent="0" lvl="0" marL="457200" rtl="0">
              <a:lnSpc>
                <a:spcPct val="115000"/>
              </a:lnSpc>
              <a:spcBef>
                <a:spcPts val="0"/>
              </a:spcBef>
              <a:buClr>
                <a:schemeClr val="dk1"/>
              </a:buClr>
              <a:buSzPct val="100000"/>
              <a:buFont typeface="Arial"/>
              <a:buNone/>
            </a:pPr>
            <a:r>
              <a:rPr lang="en" sz="1100"/>
              <a:t>from the </a:t>
            </a:r>
            <a:r>
              <a:rPr b="1" lang="en" sz="1100">
                <a:solidFill>
                  <a:srgbClr val="FFFFFF"/>
                </a:solidFill>
              </a:rPr>
              <a:t>U.S. Department of Transportation Releases Policy on Automated Vehicle Development </a:t>
            </a:r>
          </a:p>
          <a:p>
            <a:pPr lvl="0" rtl="0">
              <a:spcBef>
                <a:spcPts val="0"/>
              </a:spcBef>
              <a:buClr>
                <a:schemeClr val="dk1"/>
              </a:buClr>
              <a:buFont typeface="Arial"/>
              <a:buNone/>
            </a:pPr>
            <a:r>
              <a:t/>
            </a:r>
            <a:endParaRPr sz="1000"/>
          </a:p>
          <a:p>
            <a:pPr lvl="0" rtl="0">
              <a:spcBef>
                <a:spcPts val="0"/>
              </a:spcBef>
              <a:buClr>
                <a:schemeClr val="dk1"/>
              </a:buClr>
              <a:buFont typeface="Arial"/>
              <a:buNone/>
            </a:pPr>
            <a:r>
              <a:t/>
            </a:r>
            <a:endParaRPr sz="2400"/>
          </a:p>
          <a:p>
            <a:pPr>
              <a:spcBef>
                <a:spcPts val="0"/>
              </a:spcBef>
              <a:buNone/>
            </a:pPr>
            <a:r>
              <a:t/>
            </a:r>
            <a:endParaRPr sz="2400"/>
          </a:p>
        </p:txBody>
      </p:sp>
      <p:sp>
        <p:nvSpPr>
          <p:cNvPr id="42" name="Shape 42"/>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
        <p:nvSpPr>
          <p:cNvPr id="43" name="Shape 43"/>
          <p:cNvSpPr txBox="1"/>
          <p:nvPr/>
        </p:nvSpPr>
        <p:spPr>
          <a:xfrm>
            <a:off x="6003800" y="0"/>
            <a:ext cx="3101700" cy="171300"/>
          </a:xfrm>
          <a:prstGeom prst="rect">
            <a:avLst/>
          </a:prstGeom>
          <a:noFill/>
          <a:ln>
            <a:noFill/>
          </a:ln>
        </p:spPr>
        <p:txBody>
          <a:bodyPr anchorCtr="0" anchor="t" bIns="91425" lIns="91425" rIns="91425" tIns="91425">
            <a:noAutofit/>
          </a:bodyPr>
          <a:lstStyle/>
          <a:p>
            <a:pPr lvl="0" rtl="0">
              <a:spcBef>
                <a:spcPts val="0"/>
              </a:spcBef>
              <a:buNone/>
            </a:pPr>
            <a:r>
              <a:rPr lang="en" sz="900">
                <a:solidFill>
                  <a:srgbClr val="FFFFFF"/>
                </a:solidFill>
              </a:rPr>
              <a:t>Josh Audibert, Nick Chaput, Paul Roberts, and Will Wen</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 name="Shape 47"/>
        <p:cNvGrpSpPr/>
        <p:nvPr/>
      </p:nvGrpSpPr>
      <p:grpSpPr>
        <a:xfrm>
          <a:off x="0" y="0"/>
          <a:ext cx="0" cy="0"/>
          <a:chOff x="0" y="0"/>
          <a:chExt cx="0" cy="0"/>
        </a:xfrm>
      </p:grpSpPr>
      <p:sp>
        <p:nvSpPr>
          <p:cNvPr id="48" name="Shape 48"/>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Conclusions</a:t>
            </a:r>
          </a:p>
        </p:txBody>
      </p:sp>
      <p:sp>
        <p:nvSpPr>
          <p:cNvPr id="49" name="Shape 49"/>
          <p:cNvSpPr txBox="1"/>
          <p:nvPr>
            <p:ph idx="1" type="body"/>
          </p:nvPr>
        </p:nvSpPr>
        <p:spPr>
          <a:xfrm>
            <a:off x="457200" y="922050"/>
            <a:ext cx="8229600" cy="4003799"/>
          </a:xfrm>
          <a:prstGeom prst="rect">
            <a:avLst/>
          </a:prstGeom>
        </p:spPr>
        <p:txBody>
          <a:bodyPr anchorCtr="0" anchor="t" bIns="91425" lIns="91425" rIns="91425" tIns="91425">
            <a:noAutofit/>
          </a:bodyPr>
          <a:lstStyle/>
          <a:p>
            <a:pPr indent="-419100" lvl="0" marL="457200" rtl="0">
              <a:spcBef>
                <a:spcPts val="0"/>
              </a:spcBef>
              <a:buClr>
                <a:schemeClr val="lt1"/>
              </a:buClr>
              <a:buSzPct val="100000"/>
              <a:buFont typeface="Arial"/>
              <a:buChar char="●"/>
            </a:pPr>
            <a:r>
              <a:rPr lang="en"/>
              <a:t>1 year (2016):</a:t>
            </a:r>
          </a:p>
          <a:p>
            <a:pPr indent="-381000" lvl="1" marL="914400" rtl="0">
              <a:spcBef>
                <a:spcPts val="0"/>
              </a:spcBef>
              <a:buClr>
                <a:schemeClr val="lt1"/>
              </a:buClr>
              <a:buSzPct val="80000"/>
              <a:buFont typeface="Courier New"/>
              <a:buChar char="o"/>
            </a:pPr>
            <a:r>
              <a:rPr lang="en"/>
              <a:t>no consumer products, more market attention, more prototypes, stronger features, hands-free highway driving will be available</a:t>
            </a:r>
          </a:p>
          <a:p>
            <a:pPr indent="-419100" lvl="0" marL="457200" rtl="0">
              <a:spcBef>
                <a:spcPts val="0"/>
              </a:spcBef>
              <a:buClr>
                <a:schemeClr val="lt1"/>
              </a:buClr>
              <a:buSzPct val="100000"/>
              <a:buFont typeface="Arial"/>
              <a:buChar char="●"/>
            </a:pPr>
            <a:r>
              <a:rPr lang="en"/>
              <a:t>5 years (2020):</a:t>
            </a:r>
          </a:p>
          <a:p>
            <a:pPr indent="-381000" lvl="1" marL="914400" rtl="0">
              <a:spcBef>
                <a:spcPts val="0"/>
              </a:spcBef>
              <a:buClr>
                <a:schemeClr val="lt1"/>
              </a:buClr>
              <a:buSzPct val="80000"/>
              <a:buFont typeface="Courier New"/>
              <a:buChar char="o"/>
            </a:pPr>
            <a:r>
              <a:rPr lang="en"/>
              <a:t>Town- and city-driving is a hands-free experience and V2V standards.</a:t>
            </a:r>
          </a:p>
          <a:p>
            <a:pPr indent="-419100" lvl="0" marL="457200" rtl="0">
              <a:spcBef>
                <a:spcPts val="0"/>
              </a:spcBef>
              <a:buClr>
                <a:schemeClr val="lt1"/>
              </a:buClr>
              <a:buSzPct val="100000"/>
              <a:buFont typeface="Arial"/>
              <a:buChar char="●"/>
            </a:pPr>
            <a:r>
              <a:rPr lang="en"/>
              <a:t>10 years (2025):</a:t>
            </a:r>
          </a:p>
          <a:p>
            <a:pPr indent="-381000" lvl="1" marL="914400" rtl="0">
              <a:spcBef>
                <a:spcPts val="0"/>
              </a:spcBef>
              <a:buClr>
                <a:schemeClr val="lt1"/>
              </a:buClr>
              <a:buSzPct val="80000"/>
              <a:buFont typeface="Courier New"/>
              <a:buChar char="o"/>
            </a:pPr>
            <a:r>
              <a:rPr lang="en"/>
              <a:t>Level 4 cars available, not yet legal. Variety of level 3 vehicles.</a:t>
            </a:r>
          </a:p>
        </p:txBody>
      </p:sp>
      <p:sp>
        <p:nvSpPr>
          <p:cNvPr id="50" name="Shape 50"/>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
        <p:nvSpPr>
          <p:cNvPr id="51" name="Shape 51"/>
          <p:cNvSpPr txBox="1"/>
          <p:nvPr/>
        </p:nvSpPr>
        <p:spPr>
          <a:xfrm>
            <a:off x="6003800" y="0"/>
            <a:ext cx="3101700" cy="171300"/>
          </a:xfrm>
          <a:prstGeom prst="rect">
            <a:avLst/>
          </a:prstGeom>
          <a:noFill/>
          <a:ln>
            <a:noFill/>
          </a:ln>
        </p:spPr>
        <p:txBody>
          <a:bodyPr anchorCtr="0" anchor="t" bIns="91425" lIns="91425" rIns="91425" tIns="91425">
            <a:noAutofit/>
          </a:bodyPr>
          <a:lstStyle/>
          <a:p>
            <a:pPr lvl="0" rtl="0">
              <a:spcBef>
                <a:spcPts val="0"/>
              </a:spcBef>
              <a:buNone/>
            </a:pPr>
            <a:r>
              <a:rPr lang="en" sz="900">
                <a:solidFill>
                  <a:srgbClr val="FFFFFF"/>
                </a:solidFill>
              </a:rPr>
              <a:t>Josh Audibert, Nick Chaput, Paul Roberts, and Will Wen</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 name="Shape 55"/>
        <p:cNvGrpSpPr/>
        <p:nvPr/>
      </p:nvGrpSpPr>
      <p:grpSpPr>
        <a:xfrm>
          <a:off x="0" y="0"/>
          <a:ext cx="0" cy="0"/>
          <a:chOff x="0" y="0"/>
          <a:chExt cx="0" cy="0"/>
        </a:xfrm>
      </p:grpSpPr>
      <p:sp>
        <p:nvSpPr>
          <p:cNvPr id="56" name="Shape 56"/>
          <p:cNvSpPr txBox="1"/>
          <p:nvPr>
            <p:ph type="title"/>
          </p:nvPr>
        </p:nvSpPr>
        <p:spPr>
          <a:xfrm>
            <a:off x="322800" y="205975"/>
            <a:ext cx="8595299" cy="857400"/>
          </a:xfrm>
          <a:prstGeom prst="rect">
            <a:avLst/>
          </a:prstGeom>
        </p:spPr>
        <p:txBody>
          <a:bodyPr anchorCtr="0" anchor="b" bIns="91425" lIns="91425" rIns="91425" tIns="91425">
            <a:noAutofit/>
          </a:bodyPr>
          <a:lstStyle/>
          <a:p>
            <a:pPr>
              <a:spcBef>
                <a:spcPts val="0"/>
              </a:spcBef>
              <a:buNone/>
            </a:pPr>
            <a:r>
              <a:rPr lang="en"/>
              <a:t>History of Self-Driving Cars</a:t>
            </a:r>
          </a:p>
        </p:txBody>
      </p:sp>
      <p:sp>
        <p:nvSpPr>
          <p:cNvPr id="57" name="Shape 57"/>
          <p:cNvSpPr txBox="1"/>
          <p:nvPr>
            <p:ph idx="1" type="body"/>
          </p:nvPr>
        </p:nvSpPr>
        <p:spPr>
          <a:xfrm>
            <a:off x="457200" y="1200150"/>
            <a:ext cx="7959599" cy="3725699"/>
          </a:xfrm>
          <a:prstGeom prst="rect">
            <a:avLst/>
          </a:prstGeom>
        </p:spPr>
        <p:txBody>
          <a:bodyPr anchorCtr="0" anchor="t" bIns="91425" lIns="91425" rIns="91425" tIns="91425">
            <a:noAutofit/>
          </a:bodyPr>
          <a:lstStyle/>
          <a:p>
            <a:pPr indent="-419100" lvl="0" marL="457200" rtl="0">
              <a:lnSpc>
                <a:spcPct val="150000"/>
              </a:lnSpc>
              <a:spcBef>
                <a:spcPts val="0"/>
              </a:spcBef>
              <a:buClr>
                <a:schemeClr val="lt1"/>
              </a:buClr>
              <a:buSzPct val="100000"/>
              <a:buFont typeface="Arial"/>
              <a:buChar char="-"/>
            </a:pPr>
            <a:r>
              <a:rPr lang="en"/>
              <a:t>Research into automated car technology since at least 1984</a:t>
            </a:r>
          </a:p>
          <a:p>
            <a:pPr indent="-419100" lvl="0" marL="457200" rtl="0">
              <a:lnSpc>
                <a:spcPct val="150000"/>
              </a:lnSpc>
              <a:spcBef>
                <a:spcPts val="0"/>
              </a:spcBef>
              <a:buClr>
                <a:schemeClr val="lt1"/>
              </a:buClr>
              <a:buSzPct val="100000"/>
              <a:buFont typeface="Arial"/>
              <a:buChar char="-"/>
            </a:pPr>
            <a:r>
              <a:rPr lang="en"/>
              <a:t>1995: “No Hands Across America”</a:t>
            </a:r>
          </a:p>
          <a:p>
            <a:pPr indent="-419100" lvl="0" marL="457200" rtl="0">
              <a:lnSpc>
                <a:spcPct val="150000"/>
              </a:lnSpc>
              <a:spcBef>
                <a:spcPts val="0"/>
              </a:spcBef>
              <a:buClr>
                <a:schemeClr val="lt1"/>
              </a:buClr>
              <a:buSzPct val="100000"/>
              <a:buFont typeface="Arial"/>
              <a:buChar char="-"/>
            </a:pPr>
            <a:r>
              <a:rPr lang="en"/>
              <a:t>1997: Demo ‘97 by NAHSC</a:t>
            </a:r>
          </a:p>
          <a:p>
            <a:pPr indent="-381000" lvl="1" marL="914400" rtl="0">
              <a:lnSpc>
                <a:spcPct val="150000"/>
              </a:lnSpc>
              <a:spcBef>
                <a:spcPts val="0"/>
              </a:spcBef>
              <a:buClr>
                <a:schemeClr val="lt1"/>
              </a:buClr>
              <a:buSzPct val="80000"/>
              <a:buFont typeface="Arial"/>
              <a:buChar char="-"/>
            </a:pPr>
            <a:r>
              <a:rPr lang="en" u="sng">
                <a:solidFill>
                  <a:schemeClr val="hlink"/>
                </a:solidFill>
                <a:hlinkClick r:id="rId3"/>
              </a:rPr>
              <a:t>https://youtu.be/Dtj9J1A-PMk?t=1m40s</a:t>
            </a:r>
          </a:p>
          <a:p>
            <a:pPr lvl="0">
              <a:lnSpc>
                <a:spcPct val="150000"/>
              </a:lnSpc>
              <a:spcBef>
                <a:spcPts val="0"/>
              </a:spcBef>
              <a:buNone/>
            </a:pPr>
            <a:r>
              <a:t/>
            </a:r>
            <a:endParaRPr/>
          </a:p>
        </p:txBody>
      </p:sp>
      <p:sp>
        <p:nvSpPr>
          <p:cNvPr id="58" name="Shape 58"/>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
        <p:nvSpPr>
          <p:cNvPr id="59" name="Shape 59"/>
          <p:cNvSpPr txBox="1"/>
          <p:nvPr/>
        </p:nvSpPr>
        <p:spPr>
          <a:xfrm>
            <a:off x="6003800" y="0"/>
            <a:ext cx="3101700" cy="171300"/>
          </a:xfrm>
          <a:prstGeom prst="rect">
            <a:avLst/>
          </a:prstGeom>
          <a:noFill/>
          <a:ln>
            <a:noFill/>
          </a:ln>
        </p:spPr>
        <p:txBody>
          <a:bodyPr anchorCtr="0" anchor="t" bIns="91425" lIns="91425" rIns="91425" tIns="91425">
            <a:noAutofit/>
          </a:bodyPr>
          <a:lstStyle/>
          <a:p>
            <a:pPr lvl="0" rtl="0">
              <a:spcBef>
                <a:spcPts val="0"/>
              </a:spcBef>
              <a:buNone/>
            </a:pPr>
            <a:r>
              <a:rPr lang="en" sz="900">
                <a:solidFill>
                  <a:srgbClr val="FFFFFF"/>
                </a:solidFill>
              </a:rPr>
              <a:t>Josh Audibert, Nick Chaput, Paul Roberts, and Will Wen</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 name="Shape 63"/>
        <p:cNvGrpSpPr/>
        <p:nvPr/>
      </p:nvGrpSpPr>
      <p:grpSpPr>
        <a:xfrm>
          <a:off x="0" y="0"/>
          <a:ext cx="0" cy="0"/>
          <a:chOff x="0" y="0"/>
          <a:chExt cx="0" cy="0"/>
        </a:xfrm>
      </p:grpSpPr>
      <p:sp>
        <p:nvSpPr>
          <p:cNvPr id="64" name="Shape 64"/>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Current Automated Car Features </a:t>
            </a:r>
            <a:r>
              <a:rPr lang="en" sz="2400"/>
              <a:t>[15]</a:t>
            </a:r>
          </a:p>
        </p:txBody>
      </p:sp>
      <p:sp>
        <p:nvSpPr>
          <p:cNvPr id="65" name="Shape 65"/>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rtl="0">
              <a:spcBef>
                <a:spcPts val="0"/>
              </a:spcBef>
              <a:buClr>
                <a:schemeClr val="lt1"/>
              </a:buClr>
              <a:buSzPct val="100000"/>
              <a:buFont typeface="Arial"/>
              <a:buChar char="●"/>
            </a:pPr>
            <a:r>
              <a:rPr lang="en"/>
              <a:t>Adaptive Cruise Control</a:t>
            </a:r>
          </a:p>
          <a:p>
            <a:pPr indent="-419100" lvl="0" marL="457200" rtl="0">
              <a:spcBef>
                <a:spcPts val="0"/>
              </a:spcBef>
              <a:buClr>
                <a:schemeClr val="lt1"/>
              </a:buClr>
              <a:buSzPct val="100000"/>
              <a:buFont typeface="Arial"/>
              <a:buChar char="●"/>
            </a:pPr>
            <a:r>
              <a:rPr lang="en"/>
              <a:t>Adaptive Headlamps</a:t>
            </a:r>
          </a:p>
          <a:p>
            <a:pPr indent="-419100" lvl="0" marL="457200" rtl="0">
              <a:spcBef>
                <a:spcPts val="0"/>
              </a:spcBef>
              <a:buClr>
                <a:schemeClr val="lt1"/>
              </a:buClr>
              <a:buSzPct val="100000"/>
              <a:buFont typeface="Arial"/>
              <a:buChar char="●"/>
            </a:pPr>
            <a:r>
              <a:rPr lang="en"/>
              <a:t>Advanced Automatic Collision Notification</a:t>
            </a:r>
          </a:p>
          <a:p>
            <a:pPr indent="-419100" lvl="0" marL="457200" rtl="0">
              <a:spcBef>
                <a:spcPts val="0"/>
              </a:spcBef>
              <a:buClr>
                <a:schemeClr val="lt1"/>
              </a:buClr>
              <a:buSzPct val="100000"/>
              <a:buFont typeface="Arial"/>
              <a:buChar char="●"/>
            </a:pPr>
            <a:r>
              <a:rPr lang="en"/>
              <a:t>Automotive Night Vision</a:t>
            </a:r>
          </a:p>
          <a:p>
            <a:pPr indent="-419100" lvl="0" marL="457200" rtl="0">
              <a:spcBef>
                <a:spcPts val="0"/>
              </a:spcBef>
              <a:buClr>
                <a:schemeClr val="lt1"/>
              </a:buClr>
              <a:buSzPct val="100000"/>
              <a:buFont typeface="Arial"/>
              <a:buChar char="●"/>
            </a:pPr>
            <a:r>
              <a:rPr lang="en"/>
              <a:t>Blind Spot Monitoring</a:t>
            </a:r>
          </a:p>
          <a:p>
            <a:pPr indent="-419100" lvl="0" marL="457200" rtl="0">
              <a:spcBef>
                <a:spcPts val="0"/>
              </a:spcBef>
              <a:buClr>
                <a:schemeClr val="lt1"/>
              </a:buClr>
              <a:buSzPct val="100000"/>
              <a:buFont typeface="Arial"/>
              <a:buChar char="●"/>
            </a:pPr>
            <a:r>
              <a:rPr lang="en"/>
              <a:t>Driver Monitoring System</a:t>
            </a:r>
          </a:p>
          <a:p>
            <a:pPr indent="-419100" lvl="0" marL="457200" rtl="0">
              <a:spcBef>
                <a:spcPts val="0"/>
              </a:spcBef>
              <a:buClr>
                <a:schemeClr val="lt1"/>
              </a:buClr>
              <a:buSzPct val="100000"/>
              <a:buFont typeface="Arial"/>
              <a:buChar char="●"/>
            </a:pPr>
            <a:r>
              <a:rPr lang="en"/>
              <a:t>Traffic Sign Recognition</a:t>
            </a:r>
          </a:p>
          <a:p>
            <a:pPr lvl="0">
              <a:spcBef>
                <a:spcPts val="0"/>
              </a:spcBef>
              <a:buNone/>
            </a:pPr>
            <a:r>
              <a:t/>
            </a:r>
            <a:endParaRPr/>
          </a:p>
        </p:txBody>
      </p:sp>
      <p:sp>
        <p:nvSpPr>
          <p:cNvPr id="66" name="Shape 66"/>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pic>
        <p:nvPicPr>
          <p:cNvPr id="67" name="Shape 67"/>
          <p:cNvPicPr preferRelativeResize="0"/>
          <p:nvPr/>
        </p:nvPicPr>
        <p:blipFill>
          <a:blip r:embed="rId3">
            <a:alphaModFix/>
          </a:blip>
          <a:stretch>
            <a:fillRect/>
          </a:stretch>
        </p:blipFill>
        <p:spPr>
          <a:xfrm>
            <a:off x="6159100" y="999050"/>
            <a:ext cx="1664590" cy="1248449"/>
          </a:xfrm>
          <a:prstGeom prst="rect">
            <a:avLst/>
          </a:prstGeom>
          <a:noFill/>
          <a:ln>
            <a:noFill/>
          </a:ln>
        </p:spPr>
      </p:pic>
      <p:pic>
        <p:nvPicPr>
          <p:cNvPr id="68" name="Shape 68"/>
          <p:cNvPicPr preferRelativeResize="0"/>
          <p:nvPr/>
        </p:nvPicPr>
        <p:blipFill>
          <a:blip r:embed="rId4">
            <a:alphaModFix/>
          </a:blip>
          <a:stretch>
            <a:fillRect/>
          </a:stretch>
        </p:blipFill>
        <p:spPr>
          <a:xfrm>
            <a:off x="5677550" y="2850200"/>
            <a:ext cx="2415374" cy="1811540"/>
          </a:xfrm>
          <a:prstGeom prst="rect">
            <a:avLst/>
          </a:prstGeom>
          <a:noFill/>
          <a:ln>
            <a:noFill/>
          </a:ln>
        </p:spPr>
      </p:pic>
      <p:sp>
        <p:nvSpPr>
          <p:cNvPr id="69" name="Shape 69"/>
          <p:cNvSpPr txBox="1"/>
          <p:nvPr/>
        </p:nvSpPr>
        <p:spPr>
          <a:xfrm>
            <a:off x="6003800" y="0"/>
            <a:ext cx="3101700" cy="171300"/>
          </a:xfrm>
          <a:prstGeom prst="rect">
            <a:avLst/>
          </a:prstGeom>
          <a:noFill/>
          <a:ln>
            <a:noFill/>
          </a:ln>
        </p:spPr>
        <p:txBody>
          <a:bodyPr anchorCtr="0" anchor="t" bIns="91425" lIns="91425" rIns="91425" tIns="91425">
            <a:noAutofit/>
          </a:bodyPr>
          <a:lstStyle/>
          <a:p>
            <a:pPr lvl="0" rtl="0">
              <a:spcBef>
                <a:spcPts val="0"/>
              </a:spcBef>
              <a:buNone/>
            </a:pPr>
            <a:r>
              <a:rPr lang="en" sz="900">
                <a:solidFill>
                  <a:srgbClr val="FFFFFF"/>
                </a:solidFill>
              </a:rPr>
              <a:t>Josh Audibert, Nick Chaput, Paul Roberts, and Will Wen</a:t>
            </a:r>
          </a:p>
        </p:txBody>
      </p:sp>
      <p:sp>
        <p:nvSpPr>
          <p:cNvPr id="70" name="Shape 70"/>
          <p:cNvSpPr txBox="1"/>
          <p:nvPr/>
        </p:nvSpPr>
        <p:spPr>
          <a:xfrm>
            <a:off x="7911800" y="996500"/>
            <a:ext cx="725099" cy="1174800"/>
          </a:xfrm>
          <a:prstGeom prst="rect">
            <a:avLst/>
          </a:prstGeom>
          <a:noFill/>
          <a:ln>
            <a:noFill/>
          </a:ln>
        </p:spPr>
        <p:txBody>
          <a:bodyPr anchorCtr="0" anchor="t" bIns="91425" lIns="91425" rIns="91425" tIns="91425">
            <a:noAutofit/>
          </a:bodyPr>
          <a:lstStyle/>
          <a:p>
            <a:pPr>
              <a:spcBef>
                <a:spcPts val="0"/>
              </a:spcBef>
              <a:buNone/>
            </a:pPr>
            <a:r>
              <a:rPr lang="en" sz="1000" u="sng">
                <a:solidFill>
                  <a:srgbClr val="FFFFFF"/>
                </a:solidFill>
                <a:hlinkClick r:id="rId5"/>
              </a:rPr>
              <a:t>http://upload.wikimedia.org/wikipedia/commons/2/2e/Afl.gif</a:t>
            </a:r>
          </a:p>
        </p:txBody>
      </p:sp>
      <p:sp>
        <p:nvSpPr>
          <p:cNvPr id="71" name="Shape 71"/>
          <p:cNvSpPr txBox="1"/>
          <p:nvPr/>
        </p:nvSpPr>
        <p:spPr>
          <a:xfrm>
            <a:off x="5175650" y="4613950"/>
            <a:ext cx="4336199" cy="312000"/>
          </a:xfrm>
          <a:prstGeom prst="rect">
            <a:avLst/>
          </a:prstGeom>
          <a:noFill/>
          <a:ln>
            <a:noFill/>
          </a:ln>
        </p:spPr>
        <p:txBody>
          <a:bodyPr anchorCtr="0" anchor="t" bIns="91425" lIns="91425" rIns="91425" tIns="91425">
            <a:noAutofit/>
          </a:bodyPr>
          <a:lstStyle/>
          <a:p>
            <a:pPr>
              <a:spcBef>
                <a:spcPts val="0"/>
              </a:spcBef>
              <a:buNone/>
            </a:pPr>
            <a:r>
              <a:rPr lang="en" sz="1000">
                <a:solidFill>
                  <a:srgbClr val="FFFFFF"/>
                </a:solidFill>
              </a:rPr>
              <a:t>http://upload.wikimedia.org/wikipedia/en/c/c5/Volvo_BLIS.JPG</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x="0" y="0"/>
          <a:ext cx="0" cy="0"/>
          <a:chOff x="0" y="0"/>
          <a:chExt cx="0" cy="0"/>
        </a:xfrm>
      </p:grpSpPr>
      <p:sp>
        <p:nvSpPr>
          <p:cNvPr id="76" name="Shape 76"/>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Current </a:t>
            </a:r>
          </a:p>
        </p:txBody>
      </p:sp>
      <p:sp>
        <p:nvSpPr>
          <p:cNvPr id="77" name="Shape 77"/>
          <p:cNvSpPr txBox="1"/>
          <p:nvPr>
            <p:ph idx="1" type="body"/>
          </p:nvPr>
        </p:nvSpPr>
        <p:spPr>
          <a:xfrm>
            <a:off x="457200" y="1200150"/>
            <a:ext cx="4740000" cy="3725699"/>
          </a:xfrm>
          <a:prstGeom prst="rect">
            <a:avLst/>
          </a:prstGeom>
        </p:spPr>
        <p:txBody>
          <a:bodyPr anchorCtr="0" anchor="t" bIns="91425" lIns="91425" rIns="91425" tIns="91425">
            <a:noAutofit/>
          </a:bodyPr>
          <a:lstStyle/>
          <a:p>
            <a:pPr indent="-381000" lvl="0" marL="457200" rtl="0">
              <a:lnSpc>
                <a:spcPct val="150000"/>
              </a:lnSpc>
              <a:spcBef>
                <a:spcPts val="0"/>
              </a:spcBef>
              <a:buClr>
                <a:schemeClr val="lt1"/>
              </a:buClr>
              <a:buSzPct val="100000"/>
              <a:buFont typeface="Arial"/>
              <a:buChar char="●"/>
            </a:pPr>
            <a:r>
              <a:rPr lang="en" sz="2400"/>
              <a:t>Google Priuses</a:t>
            </a:r>
          </a:p>
          <a:p>
            <a:pPr indent="-381000" lvl="0" marL="457200" rtl="0">
              <a:lnSpc>
                <a:spcPct val="150000"/>
              </a:lnSpc>
              <a:spcBef>
                <a:spcPts val="0"/>
              </a:spcBef>
              <a:buClr>
                <a:schemeClr val="lt1"/>
              </a:buClr>
              <a:buSzPct val="100000"/>
              <a:buFont typeface="Arial"/>
              <a:buChar char="●"/>
            </a:pPr>
            <a:r>
              <a:rPr lang="en" sz="2400"/>
              <a:t>Trip Across Country </a:t>
            </a:r>
            <a:r>
              <a:rPr lang="en" sz="1800"/>
              <a:t>[16]</a:t>
            </a:r>
          </a:p>
          <a:p>
            <a:pPr indent="-381000" lvl="0" marL="457200" rtl="0">
              <a:lnSpc>
                <a:spcPct val="150000"/>
              </a:lnSpc>
              <a:spcBef>
                <a:spcPts val="0"/>
              </a:spcBef>
              <a:buClr>
                <a:schemeClr val="lt1"/>
              </a:buClr>
              <a:buSzPct val="100000"/>
              <a:buFont typeface="Arial"/>
              <a:buChar char="●"/>
            </a:pPr>
            <a:r>
              <a:rPr lang="en" sz="2400"/>
              <a:t>Research by many manufacturers</a:t>
            </a:r>
          </a:p>
          <a:p>
            <a:pPr indent="-381000" lvl="0" marL="457200">
              <a:lnSpc>
                <a:spcPct val="150000"/>
              </a:lnSpc>
              <a:spcBef>
                <a:spcPts val="0"/>
              </a:spcBef>
              <a:buClr>
                <a:schemeClr val="lt1"/>
              </a:buClr>
              <a:buSzPct val="100000"/>
              <a:buFont typeface="Arial"/>
              <a:buChar char="●"/>
            </a:pPr>
            <a:r>
              <a:rPr lang="en" sz="2400"/>
              <a:t>LIDAR/RADAR vs Mobileye </a:t>
            </a:r>
            <a:r>
              <a:rPr lang="en" sz="1800"/>
              <a:t>[7]</a:t>
            </a:r>
          </a:p>
        </p:txBody>
      </p:sp>
      <p:sp>
        <p:nvSpPr>
          <p:cNvPr id="78" name="Shape 78"/>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
        <p:nvSpPr>
          <p:cNvPr id="79" name="Shape 79"/>
          <p:cNvSpPr txBox="1"/>
          <p:nvPr/>
        </p:nvSpPr>
        <p:spPr>
          <a:xfrm>
            <a:off x="6003800" y="0"/>
            <a:ext cx="3101700" cy="171300"/>
          </a:xfrm>
          <a:prstGeom prst="rect">
            <a:avLst/>
          </a:prstGeom>
          <a:noFill/>
          <a:ln>
            <a:noFill/>
          </a:ln>
        </p:spPr>
        <p:txBody>
          <a:bodyPr anchorCtr="0" anchor="t" bIns="91425" lIns="91425" rIns="91425" tIns="91425">
            <a:noAutofit/>
          </a:bodyPr>
          <a:lstStyle/>
          <a:p>
            <a:pPr lvl="0" rtl="0">
              <a:spcBef>
                <a:spcPts val="0"/>
              </a:spcBef>
              <a:buNone/>
            </a:pPr>
            <a:r>
              <a:rPr lang="en" sz="900">
                <a:solidFill>
                  <a:srgbClr val="FFFFFF"/>
                </a:solidFill>
              </a:rPr>
              <a:t>Josh Audibert, Nick Chaput, Paul Roberts, and Will Wen</a:t>
            </a:r>
          </a:p>
        </p:txBody>
      </p:sp>
      <p:pic>
        <p:nvPicPr>
          <p:cNvPr id="80" name="Shape 80"/>
          <p:cNvPicPr preferRelativeResize="0"/>
          <p:nvPr/>
        </p:nvPicPr>
        <p:blipFill rotWithShape="1">
          <a:blip r:embed="rId3">
            <a:alphaModFix/>
          </a:blip>
          <a:srcRect b="0" l="-3767" r="8146" t="0"/>
          <a:stretch/>
        </p:blipFill>
        <p:spPr>
          <a:xfrm>
            <a:off x="5039250" y="1214200"/>
            <a:ext cx="4001148" cy="2715099"/>
          </a:xfrm>
          <a:prstGeom prst="rect">
            <a:avLst/>
          </a:prstGeom>
          <a:noFill/>
          <a:ln>
            <a:noFill/>
          </a:ln>
        </p:spPr>
      </p:pic>
      <p:sp>
        <p:nvSpPr>
          <p:cNvPr id="81" name="Shape 81"/>
          <p:cNvSpPr txBox="1"/>
          <p:nvPr/>
        </p:nvSpPr>
        <p:spPr>
          <a:xfrm>
            <a:off x="5197200" y="3865950"/>
            <a:ext cx="3904199" cy="393600"/>
          </a:xfrm>
          <a:prstGeom prst="rect">
            <a:avLst/>
          </a:prstGeom>
          <a:noFill/>
          <a:ln>
            <a:noFill/>
          </a:ln>
        </p:spPr>
        <p:txBody>
          <a:bodyPr anchorCtr="0" anchor="t" bIns="91425" lIns="91425" rIns="91425" tIns="91425">
            <a:noAutofit/>
          </a:bodyPr>
          <a:lstStyle/>
          <a:p>
            <a:pPr>
              <a:spcBef>
                <a:spcPts val="0"/>
              </a:spcBef>
              <a:buNone/>
            </a:pPr>
            <a:r>
              <a:rPr lang="en" sz="1000">
                <a:solidFill>
                  <a:srgbClr val="FFFFFF"/>
                </a:solidFill>
              </a:rPr>
              <a:t>http://wot.motortrend.com/progress-california-governor-approves-bill-regulating-self-driving-cars-266413.html</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Laws, Legislation, and Liability </a:t>
            </a:r>
            <a:r>
              <a:rPr b="0" lang="en" sz="2400"/>
              <a:t>[13]</a:t>
            </a:r>
          </a:p>
        </p:txBody>
      </p:sp>
      <p:sp>
        <p:nvSpPr>
          <p:cNvPr id="87" name="Shape 87"/>
          <p:cNvSpPr txBox="1"/>
          <p:nvPr>
            <p:ph idx="1" type="body"/>
          </p:nvPr>
        </p:nvSpPr>
        <p:spPr>
          <a:xfrm>
            <a:off x="457200" y="1200150"/>
            <a:ext cx="3478199" cy="3549600"/>
          </a:xfrm>
          <a:prstGeom prst="rect">
            <a:avLst/>
          </a:prstGeom>
        </p:spPr>
        <p:txBody>
          <a:bodyPr anchorCtr="0" anchor="t" bIns="91425" lIns="91425" rIns="91425" tIns="91425">
            <a:noAutofit/>
          </a:bodyPr>
          <a:lstStyle/>
          <a:p>
            <a:pPr indent="-419100" lvl="0" marL="457200" rtl="0">
              <a:lnSpc>
                <a:spcPct val="115000"/>
              </a:lnSpc>
              <a:spcBef>
                <a:spcPts val="0"/>
              </a:spcBef>
              <a:buClr>
                <a:schemeClr val="lt1"/>
              </a:buClr>
              <a:buSzPct val="100000"/>
              <a:buFont typeface="Arial"/>
              <a:buChar char="-"/>
            </a:pPr>
            <a:r>
              <a:rPr lang="en"/>
              <a:t>Different States have laws on who is liable.</a:t>
            </a:r>
          </a:p>
          <a:p>
            <a:pPr indent="-419100" lvl="0" marL="457200" rtl="0">
              <a:lnSpc>
                <a:spcPct val="115000"/>
              </a:lnSpc>
              <a:spcBef>
                <a:spcPts val="0"/>
              </a:spcBef>
              <a:buClr>
                <a:schemeClr val="lt1"/>
              </a:buClr>
              <a:buSzPct val="100000"/>
              <a:buFont typeface="Arial"/>
              <a:buChar char="-"/>
            </a:pPr>
            <a:r>
              <a:rPr lang="en"/>
              <a:t>CA, D.C., and FL laws allow testing</a:t>
            </a:r>
          </a:p>
        </p:txBody>
      </p:sp>
      <p:sp>
        <p:nvSpPr>
          <p:cNvPr id="88" name="Shape 88"/>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pic>
        <p:nvPicPr>
          <p:cNvPr id="89" name="Shape 89"/>
          <p:cNvPicPr preferRelativeResize="0"/>
          <p:nvPr/>
        </p:nvPicPr>
        <p:blipFill>
          <a:blip r:embed="rId3">
            <a:alphaModFix/>
          </a:blip>
          <a:stretch>
            <a:fillRect/>
          </a:stretch>
        </p:blipFill>
        <p:spPr>
          <a:xfrm>
            <a:off x="4725150" y="987175"/>
            <a:ext cx="4220200" cy="3725875"/>
          </a:xfrm>
          <a:prstGeom prst="rect">
            <a:avLst/>
          </a:prstGeom>
          <a:noFill/>
          <a:ln>
            <a:noFill/>
          </a:ln>
        </p:spPr>
      </p:pic>
      <p:sp>
        <p:nvSpPr>
          <p:cNvPr id="90" name="Shape 90"/>
          <p:cNvSpPr txBox="1"/>
          <p:nvPr/>
        </p:nvSpPr>
        <p:spPr>
          <a:xfrm>
            <a:off x="4725150" y="4651350"/>
            <a:ext cx="3961500" cy="479699"/>
          </a:xfrm>
          <a:prstGeom prst="rect">
            <a:avLst/>
          </a:prstGeom>
          <a:noFill/>
          <a:ln>
            <a:noFill/>
          </a:ln>
        </p:spPr>
        <p:txBody>
          <a:bodyPr anchorCtr="0" anchor="t" bIns="91425" lIns="91425" rIns="91425" tIns="91425">
            <a:noAutofit/>
          </a:bodyPr>
          <a:lstStyle/>
          <a:p>
            <a:pPr lvl="0" rtl="0">
              <a:spcBef>
                <a:spcPts val="0"/>
              </a:spcBef>
              <a:buNone/>
            </a:pPr>
            <a:r>
              <a:rPr lang="en" sz="1200">
                <a:solidFill>
                  <a:srgbClr val="FFFFFF"/>
                </a:solidFill>
              </a:rPr>
              <a:t>http://www.stuck-in-reverse.com/wp-content/uploads/2015/03/2015-03-02-google-self-driving-car.jpg</a:t>
            </a:r>
          </a:p>
        </p:txBody>
      </p:sp>
      <p:sp>
        <p:nvSpPr>
          <p:cNvPr id="91" name="Shape 91"/>
          <p:cNvSpPr txBox="1"/>
          <p:nvPr/>
        </p:nvSpPr>
        <p:spPr>
          <a:xfrm>
            <a:off x="6003800" y="0"/>
            <a:ext cx="3101700" cy="171300"/>
          </a:xfrm>
          <a:prstGeom prst="rect">
            <a:avLst/>
          </a:prstGeom>
          <a:noFill/>
          <a:ln>
            <a:noFill/>
          </a:ln>
        </p:spPr>
        <p:txBody>
          <a:bodyPr anchorCtr="0" anchor="t" bIns="91425" lIns="91425" rIns="91425" tIns="91425">
            <a:noAutofit/>
          </a:bodyPr>
          <a:lstStyle/>
          <a:p>
            <a:pPr lvl="0" rtl="0">
              <a:spcBef>
                <a:spcPts val="0"/>
              </a:spcBef>
              <a:buNone/>
            </a:pPr>
            <a:r>
              <a:rPr lang="en" sz="900">
                <a:solidFill>
                  <a:srgbClr val="FFFFFF"/>
                </a:solidFill>
              </a:rPr>
              <a:t>Josh Audibert, Nick Chaput, Paul Roberts, and Will Wen</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Factors in Commercial Success</a:t>
            </a:r>
          </a:p>
        </p:txBody>
      </p:sp>
      <p:sp>
        <p:nvSpPr>
          <p:cNvPr id="97" name="Shape 97"/>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rtl="0">
              <a:lnSpc>
                <a:spcPct val="150000"/>
              </a:lnSpc>
              <a:spcBef>
                <a:spcPts val="0"/>
              </a:spcBef>
              <a:buClr>
                <a:schemeClr val="lt1"/>
              </a:buClr>
              <a:buSzPct val="100000"/>
              <a:buFont typeface="Arial"/>
              <a:buChar char="●"/>
            </a:pPr>
            <a:r>
              <a:rPr lang="en"/>
              <a:t>Cost </a:t>
            </a:r>
            <a:r>
              <a:rPr lang="en" sz="1800"/>
              <a:t>[15]</a:t>
            </a:r>
          </a:p>
          <a:p>
            <a:pPr indent="-419100" lvl="0" marL="457200" rtl="0">
              <a:lnSpc>
                <a:spcPct val="150000"/>
              </a:lnSpc>
              <a:spcBef>
                <a:spcPts val="0"/>
              </a:spcBef>
              <a:buClr>
                <a:schemeClr val="lt1"/>
              </a:buClr>
              <a:buSzPct val="100000"/>
              <a:buFont typeface="Arial"/>
              <a:buChar char="●"/>
            </a:pPr>
            <a:r>
              <a:rPr lang="en"/>
              <a:t>Liability </a:t>
            </a:r>
            <a:r>
              <a:rPr lang="en" sz="1800"/>
              <a:t>[13]</a:t>
            </a:r>
          </a:p>
          <a:p>
            <a:pPr indent="-419100" lvl="0" marL="457200" rtl="0">
              <a:lnSpc>
                <a:spcPct val="150000"/>
              </a:lnSpc>
              <a:spcBef>
                <a:spcPts val="0"/>
              </a:spcBef>
              <a:buClr>
                <a:schemeClr val="lt1"/>
              </a:buClr>
              <a:buSzPct val="100000"/>
              <a:buFont typeface="Arial"/>
              <a:buChar char="●"/>
            </a:pPr>
            <a:r>
              <a:rPr lang="en"/>
              <a:t>Legality </a:t>
            </a:r>
            <a:r>
              <a:rPr lang="en" sz="1800"/>
              <a:t>[13]</a:t>
            </a:r>
          </a:p>
          <a:p>
            <a:pPr indent="-419100" lvl="0" marL="457200" rtl="0">
              <a:lnSpc>
                <a:spcPct val="150000"/>
              </a:lnSpc>
              <a:spcBef>
                <a:spcPts val="0"/>
              </a:spcBef>
              <a:buClr>
                <a:schemeClr val="lt1"/>
              </a:buClr>
              <a:buSzPct val="100000"/>
              <a:buFont typeface="Arial"/>
              <a:buChar char="●"/>
            </a:pPr>
            <a:r>
              <a:rPr lang="en"/>
              <a:t>Weather Reliability </a:t>
            </a:r>
            <a:r>
              <a:rPr lang="en" sz="1800"/>
              <a:t>[16] </a:t>
            </a:r>
          </a:p>
          <a:p>
            <a:pPr indent="-419100" lvl="0" marL="457200">
              <a:lnSpc>
                <a:spcPct val="150000"/>
              </a:lnSpc>
              <a:spcBef>
                <a:spcPts val="0"/>
              </a:spcBef>
              <a:buClr>
                <a:schemeClr val="lt1"/>
              </a:buClr>
              <a:buSzPct val="100000"/>
              <a:buFont typeface="Arial"/>
              <a:buChar char="●"/>
            </a:pPr>
            <a:r>
              <a:rPr lang="en"/>
              <a:t>Safety </a:t>
            </a:r>
            <a:r>
              <a:rPr lang="en" sz="1800"/>
              <a:t>[15]</a:t>
            </a:r>
          </a:p>
        </p:txBody>
      </p:sp>
      <p:sp>
        <p:nvSpPr>
          <p:cNvPr id="98" name="Shape 98"/>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
        <p:nvSpPr>
          <p:cNvPr id="99" name="Shape 99"/>
          <p:cNvSpPr txBox="1"/>
          <p:nvPr/>
        </p:nvSpPr>
        <p:spPr>
          <a:xfrm>
            <a:off x="6003800" y="0"/>
            <a:ext cx="3101700" cy="171300"/>
          </a:xfrm>
          <a:prstGeom prst="rect">
            <a:avLst/>
          </a:prstGeom>
          <a:noFill/>
          <a:ln>
            <a:noFill/>
          </a:ln>
        </p:spPr>
        <p:txBody>
          <a:bodyPr anchorCtr="0" anchor="t" bIns="91425" lIns="91425" rIns="91425" tIns="91425">
            <a:noAutofit/>
          </a:bodyPr>
          <a:lstStyle/>
          <a:p>
            <a:pPr lvl="0" rtl="0">
              <a:spcBef>
                <a:spcPts val="0"/>
              </a:spcBef>
              <a:buNone/>
            </a:pPr>
            <a:r>
              <a:rPr lang="en" sz="900">
                <a:solidFill>
                  <a:srgbClr val="FFFFFF"/>
                </a:solidFill>
              </a:rPr>
              <a:t>Josh Audibert, Nick Chaput, Paul Roberts, and Will Wen</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One Year from Now</a:t>
            </a:r>
          </a:p>
        </p:txBody>
      </p:sp>
      <p:sp>
        <p:nvSpPr>
          <p:cNvPr id="105" name="Shape 105"/>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19100" lvl="0" marL="457200" rtl="0">
              <a:lnSpc>
                <a:spcPct val="150000"/>
              </a:lnSpc>
              <a:spcBef>
                <a:spcPts val="0"/>
              </a:spcBef>
              <a:buClr>
                <a:srgbClr val="FFFFFF"/>
              </a:buClr>
              <a:buSzPct val="100000"/>
              <a:buFont typeface="Arial"/>
              <a:buChar char="●"/>
            </a:pPr>
            <a:r>
              <a:rPr lang="en">
                <a:solidFill>
                  <a:srgbClr val="FFFFFF"/>
                </a:solidFill>
              </a:rPr>
              <a:t>Mercedes-Benz and Tesla have plans to release cars that can drive themselves on the highway in 2016. </a:t>
            </a:r>
            <a:r>
              <a:rPr lang="en" sz="2400">
                <a:solidFill>
                  <a:srgbClr val="FFFFFF"/>
                </a:solidFill>
              </a:rPr>
              <a:t>[7]</a:t>
            </a:r>
          </a:p>
          <a:p>
            <a:pPr indent="-419100" lvl="0" marL="457200" rtl="0">
              <a:lnSpc>
                <a:spcPct val="150000"/>
              </a:lnSpc>
              <a:spcBef>
                <a:spcPts val="0"/>
              </a:spcBef>
              <a:buClr>
                <a:schemeClr val="lt1"/>
              </a:buClr>
              <a:buSzPct val="100000"/>
              <a:buFont typeface="Arial"/>
              <a:buChar char="●"/>
            </a:pPr>
            <a:r>
              <a:rPr lang="en"/>
              <a:t>Continued research by leading companies</a:t>
            </a:r>
          </a:p>
          <a:p>
            <a:pPr indent="-419100" lvl="0" marL="457200">
              <a:lnSpc>
                <a:spcPct val="150000"/>
              </a:lnSpc>
              <a:spcBef>
                <a:spcPts val="0"/>
              </a:spcBef>
              <a:buClr>
                <a:schemeClr val="lt1"/>
              </a:buClr>
              <a:buSzPct val="100000"/>
              <a:buFont typeface="Arial"/>
              <a:buChar char="●"/>
            </a:pPr>
            <a:r>
              <a:rPr lang="en"/>
              <a:t>No commercially available level 3 cars. </a:t>
            </a:r>
            <a:r>
              <a:rPr lang="en" sz="2400"/>
              <a:t>[15]</a:t>
            </a:r>
          </a:p>
        </p:txBody>
      </p:sp>
      <p:sp>
        <p:nvSpPr>
          <p:cNvPr id="106" name="Shape 106"/>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
        <p:nvSpPr>
          <p:cNvPr id="107" name="Shape 107"/>
          <p:cNvSpPr txBox="1"/>
          <p:nvPr/>
        </p:nvSpPr>
        <p:spPr>
          <a:xfrm>
            <a:off x="6003800" y="0"/>
            <a:ext cx="3101700" cy="171300"/>
          </a:xfrm>
          <a:prstGeom prst="rect">
            <a:avLst/>
          </a:prstGeom>
          <a:noFill/>
          <a:ln>
            <a:noFill/>
          </a:ln>
        </p:spPr>
        <p:txBody>
          <a:bodyPr anchorCtr="0" anchor="t" bIns="91425" lIns="91425" rIns="91425" tIns="91425">
            <a:noAutofit/>
          </a:bodyPr>
          <a:lstStyle/>
          <a:p>
            <a:pPr lvl="0" rtl="0">
              <a:spcBef>
                <a:spcPts val="0"/>
              </a:spcBef>
              <a:buNone/>
            </a:pPr>
            <a:r>
              <a:rPr lang="en" sz="900">
                <a:solidFill>
                  <a:srgbClr val="FFFFFF"/>
                </a:solidFill>
              </a:rPr>
              <a:t>Josh Audibert, Nick Chaput, Paul Roberts, and Will Wen</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dark-gradient">
  <a:themeElements>
    <a:clrScheme name="Custom 346">
      <a:dk1>
        <a:srgbClr val="000000"/>
      </a:dk1>
      <a:lt1>
        <a:srgbClr val="FFFFFF"/>
      </a:lt1>
      <a:dk2>
        <a:srgbClr val="4C4C4C"/>
      </a:dk2>
      <a:lt2>
        <a:srgbClr val="CCCCCC"/>
      </a:lt2>
      <a:accent1>
        <a:srgbClr val="89B4B8"/>
      </a:accent1>
      <a:accent2>
        <a:srgbClr val="AFA6CA"/>
      </a:accent2>
      <a:accent3>
        <a:srgbClr val="A5B492"/>
      </a:accent3>
      <a:accent4>
        <a:srgbClr val="E8CD6D"/>
      </a:accent4>
      <a:accent5>
        <a:srgbClr val="F4A447"/>
      </a:accent5>
      <a:accent6>
        <a:srgbClr val="D09D94"/>
      </a:accent6>
      <a:hlink>
        <a:srgbClr val="5EA7AA"/>
      </a:hlink>
      <a:folHlink>
        <a:srgbClr val="A295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