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9" r:id="rId3"/>
    <p:sldId id="261" r:id="rId4"/>
    <p:sldId id="264" r:id="rId5"/>
    <p:sldId id="277" r:id="rId6"/>
    <p:sldId id="267" r:id="rId7"/>
    <p:sldId id="278" r:id="rId8"/>
    <p:sldId id="283" r:id="rId9"/>
    <p:sldId id="258" r:id="rId10"/>
    <p:sldId id="270" r:id="rId11"/>
    <p:sldId id="271" r:id="rId12"/>
    <p:sldId id="276" r:id="rId13"/>
    <p:sldId id="279" r:id="rId14"/>
    <p:sldId id="273" r:id="rId15"/>
    <p:sldId id="281" r:id="rId16"/>
    <p:sldId id="274" r:id="rId17"/>
    <p:sldId id="282" r:id="rId18"/>
    <p:sldId id="280"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26" d="100"/>
          <a:sy n="126" d="100"/>
        </p:scale>
        <p:origin x="-608"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a:t>
            </a:r>
          </a:p>
          <a:p>
            <a:endParaRPr lang="en-US" dirty="0" smtClean="0"/>
          </a:p>
          <a:p>
            <a:r>
              <a:rPr lang="en-US" dirty="0" smtClean="0"/>
              <a:t>Have </a:t>
            </a:r>
            <a:r>
              <a:rPr lang="en-US" dirty="0" err="1" smtClean="0"/>
              <a:t>myWPI</a:t>
            </a:r>
            <a:r>
              <a:rPr lang="en-US" dirty="0" smtClean="0"/>
              <a:t> open to show time </a:t>
            </a:r>
            <a:r>
              <a:rPr lang="en-US" smtClean="0"/>
              <a:t>line.</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argument contains 2 or more claims, one of which is the conclusion. </a:t>
            </a:r>
          </a:p>
          <a:p>
            <a:r>
              <a:rPr lang="en-US" dirty="0" smtClean="0"/>
              <a:t>The others are the premises. </a:t>
            </a:r>
          </a:p>
          <a:p>
            <a:r>
              <a:rPr lang="en-US" dirty="0" smtClean="0"/>
              <a:t>The premises should logically lead to the conclusion being true if each in turn is true.</a:t>
            </a:r>
          </a:p>
          <a:p>
            <a:endParaRPr lang="en-US" dirty="0" smtClean="0"/>
          </a:p>
          <a:p>
            <a:r>
              <a:rPr lang="en-US" dirty="0" smtClean="0"/>
              <a:t>For 1 page papers it might be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
            </a:r>
            <a:r>
              <a:rPr lang="en-US" dirty="0" smtClean="0"/>
              <a:t>: Assuming the premises are true, does it logically follow that the conclusion must be true.</a:t>
            </a:r>
            <a:r>
              <a:rPr lang="en-US" baseline="0" dirty="0" smtClean="0"/>
              <a:t> </a:t>
            </a:r>
            <a:r>
              <a:rPr lang="en-US" dirty="0" smtClean="0"/>
              <a:t>One way of doing this is to find a counter example</a:t>
            </a:r>
            <a:r>
              <a:rPr lang="en-US" baseline="0" dirty="0" smtClean="0"/>
              <a:t> where the premises are true but the conclusion is not.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Inductive</a:t>
            </a:r>
            <a:r>
              <a:rPr lang="en-US" dirty="0" smtClean="0"/>
              <a:t>: If an argument is invalid it could still be inductive, that is it could increase</a:t>
            </a:r>
            <a:r>
              <a:rPr lang="en-US" baseline="0" dirty="0" smtClean="0"/>
              <a:t> the likelihood that the conclusion is true. Otherwise it might include a fallacy. </a:t>
            </a:r>
            <a:r>
              <a:rPr lang="en-US" dirty="0" smtClean="0"/>
              <a:t>A</a:t>
            </a:r>
            <a:r>
              <a:rPr lang="en-US" baseline="0" dirty="0" smtClean="0"/>
              <a:t> fallacy is an error in logic.</a:t>
            </a:r>
          </a:p>
          <a:p>
            <a:endParaRPr lang="en-US" baseline="0" dirty="0" smtClean="0"/>
          </a:p>
          <a:p>
            <a:r>
              <a:rPr lang="en-US" b="1" baseline="0" dirty="0" smtClean="0"/>
              <a:t>Sound</a:t>
            </a:r>
            <a:r>
              <a:rPr lang="en-US" baseline="0" dirty="0" smtClean="0"/>
              <a:t>: If an argument is valid or inductive the premises should be verified as facts. If they are true the argument is sound, and the argument strong. Otherwise the argument is weak.</a:t>
            </a:r>
            <a:endParaRPr lang="en-US" dirty="0" smtClean="0"/>
          </a:p>
          <a:p>
            <a:endParaRPr lang="en-US" dirty="0" smtClean="0"/>
          </a:p>
          <a:p>
            <a:r>
              <a:rPr lang="en-US" dirty="0" smtClean="0"/>
              <a:t>Need better</a:t>
            </a:r>
            <a:r>
              <a:rPr lang="en-US" baseline="0" dirty="0" smtClean="0"/>
              <a:t> example argument, reused for conflation fallacy.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source:</a:t>
            </a:r>
          </a:p>
          <a:p>
            <a:r>
              <a:rPr lang="en-US" dirty="0" smtClean="0"/>
              <a:t>http://</a:t>
            </a:r>
            <a:r>
              <a:rPr lang="en-US" dirty="0" err="1" smtClean="0"/>
              <a:t>www.informationisbeautiful.net</a:t>
            </a:r>
            <a:r>
              <a:rPr lang="en-US" dirty="0" smtClean="0"/>
              <a:t>/visualizations/</a:t>
            </a:r>
            <a:r>
              <a:rPr lang="en-US" dirty="0" err="1" smtClean="0"/>
              <a:t>rhetological</a:t>
            </a:r>
            <a:r>
              <a:rPr lang="en-US" dirty="0" smtClean="0"/>
              <a:t>-</a:t>
            </a:r>
            <a:r>
              <a:rPr lang="en-US" smtClean="0"/>
              <a:t>fallacies/</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listverse.com</a:t>
            </a:r>
            <a:r>
              <a:rPr lang="en-US" dirty="0" smtClean="0"/>
              <a:t>/2012/11/08/15-bad-arguments-we-all-abuse/</a:t>
            </a:r>
          </a:p>
          <a:p>
            <a:r>
              <a:rPr lang="en-US" dirty="0" smtClean="0"/>
              <a:t>Accessed 2015-03-19</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www.christianlogic.com</a:t>
            </a:r>
            <a:r>
              <a:rPr lang="en-US" dirty="0" smtClean="0">
                <a:latin typeface="Arial" charset="0"/>
                <a:ea typeface="ＭＳ Ｐゴシック" charset="-128"/>
                <a:cs typeface="ＭＳ Ｐゴシック" charset="-128"/>
              </a:rPr>
              <a:t>/images/uploads/christianlogic_nunaandtoodles_2003_equivocation.png</a:t>
            </a:r>
          </a:p>
          <a:p>
            <a:pPr eaLnBrk="1" hangingPunct="1"/>
            <a:r>
              <a:rPr lang="en-US" dirty="0" smtClean="0">
                <a:latin typeface="Arial" charset="0"/>
                <a:ea typeface="ＭＳ Ｐゴシック" charset="-128"/>
                <a:cs typeface="ＭＳ Ｐゴシック" charset="-128"/>
              </a:rPr>
              <a:t>Accessed 2015-03-19</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From Wikipedia: (accessed 2012-08-27)</a:t>
            </a:r>
          </a:p>
          <a:p>
            <a:pPr eaLnBrk="1" hangingPunct="1"/>
            <a:r>
              <a:rPr lang="en-US" dirty="0" smtClean="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       1. All bats are animals.</a:t>
            </a:r>
          </a:p>
          <a:p>
            <a:pPr eaLnBrk="1" hangingPunct="1"/>
            <a:r>
              <a:rPr lang="en-US" dirty="0" smtClean="0">
                <a:latin typeface="Arial" charset="0"/>
                <a:ea typeface="ＭＳ Ｐゴシック" charset="-128"/>
                <a:cs typeface="ＭＳ Ｐゴシック" charset="-128"/>
              </a:rPr>
              <a:t>       2. Some wooden objects are bats.</a:t>
            </a:r>
          </a:p>
          <a:p>
            <a:pPr eaLnBrk="1" hangingPunct="1"/>
            <a:r>
              <a:rPr lang="en-US" dirty="0" smtClean="0">
                <a:latin typeface="Arial" charset="0"/>
                <a:ea typeface="ＭＳ Ｐゴシック" charset="-128"/>
                <a:cs typeface="ＭＳ Ｐゴシック" charset="-128"/>
              </a:rPr>
              <a:t>       3. Therefore, some wooden objects are animals.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If not shown during first class</a:t>
            </a:r>
            <a:r>
              <a:rPr lang="en-US" baseline="0" dirty="0" smtClean="0">
                <a:latin typeface="Arial" charset="0"/>
                <a:ea typeface="ＭＳ Ｐゴシック" charset="-128"/>
                <a:cs typeface="ＭＳ Ｐゴシック" charset="-128"/>
              </a:rPr>
              <a:t> s</a:t>
            </a:r>
            <a:r>
              <a:rPr lang="en-US" dirty="0" smtClean="0">
                <a:latin typeface="Arial" charset="0"/>
                <a:ea typeface="ＭＳ Ｐゴシック" charset="-128"/>
                <a:cs typeface="ＭＳ Ｐゴシック" charset="-128"/>
              </a:rPr>
              <a:t>how: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Weird Al</a:t>
            </a:r>
            <a:r>
              <a:rPr lang="en-US" baseline="0" dirty="0" smtClean="0">
                <a:latin typeface="Arial" charset="0"/>
                <a:ea typeface="ＭＳ Ｐゴシック" charset="-128"/>
                <a:cs typeface="ＭＳ Ｐゴシック" charset="-128"/>
              </a:rPr>
              <a:t> </a:t>
            </a:r>
            <a:r>
              <a:rPr lang="en-US" dirty="0" smtClean="0">
                <a:latin typeface="Arial" charset="0"/>
                <a:ea typeface="ＭＳ Ｐゴシック" charset="-128"/>
                <a:cs typeface="ＭＳ Ｐゴシック" charset="-128"/>
              </a:rPr>
              <a:t>Word Crimes</a:t>
            </a:r>
          </a:p>
          <a:p>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a:t>
            </a:r>
            <a:r>
              <a:rPr lang="en-US" sz="1200" kern="1200" smtClean="0">
                <a:solidFill>
                  <a:schemeClr val="tx1"/>
                </a:solidFill>
                <a:latin typeface="+mn-lt"/>
                <a:ea typeface="+mn-ea"/>
                <a:cs typeface="+mn-cs"/>
              </a:rPr>
              <a:t>8Gv0\H</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vPoDc</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a:t>
            </a:r>
            <a:r>
              <a:rPr lang="en-US" dirty="0" err="1" smtClean="0"/>
              <a:t>www.corp.att.com</a:t>
            </a:r>
            <a:r>
              <a:rPr lang="en-US" dirty="0" smtClean="0"/>
              <a:t>/</a:t>
            </a:r>
            <a:r>
              <a:rPr lang="en-US" dirty="0" err="1" smtClean="0"/>
              <a:t>attlabs</a:t>
            </a:r>
            <a:r>
              <a:rPr lang="en-US" dirty="0" smtClean="0"/>
              <a:t>/reputation/timeline/46mobile.html accessed 2014-09-01.</a:t>
            </a:r>
          </a:p>
          <a:p>
            <a:r>
              <a:rPr lang="en-US" dirty="0" smtClean="0"/>
              <a:t>[2] http://</a:t>
            </a:r>
            <a:r>
              <a:rPr lang="en-US" dirty="0" err="1" smtClean="0"/>
              <a:t>www.wolframalpha.com</a:t>
            </a:r>
            <a:r>
              <a:rPr lang="en-US" dirty="0" smtClean="0"/>
              <a:t> accessed 2014-09-01</a:t>
            </a:r>
          </a:p>
          <a:p>
            <a:r>
              <a:rPr lang="en-US" dirty="0" smtClean="0"/>
              <a:t>[3] http://</a:t>
            </a:r>
            <a:r>
              <a:rPr lang="en-US" dirty="0" err="1" smtClean="0"/>
              <a:t>www.radicati.com</a:t>
            </a:r>
            <a:r>
              <a:rPr lang="en-US" dirty="0" smtClean="0"/>
              <a:t>/</a:t>
            </a:r>
            <a:r>
              <a:rPr lang="en-US" dirty="0" err="1" smtClean="0"/>
              <a:t>wp</a:t>
            </a:r>
            <a:r>
              <a:rPr lang="en-US" dirty="0" smtClean="0"/>
              <a:t>/</a:t>
            </a:r>
            <a:r>
              <a:rPr lang="en-US" dirty="0" err="1" smtClean="0"/>
              <a:t>wp</a:t>
            </a:r>
            <a:r>
              <a:rPr lang="en-US" dirty="0" smtClean="0"/>
              <a:t>-content/uploads/2013/04/Email-Statistics-Report-2013-2017-Executive-Summary.pdf accessed 2014-09-01</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smtClean="0"/>
          </a:p>
          <a:p>
            <a:pPr marL="228600" indent="-228600">
              <a:buFont typeface="+mj-lt"/>
              <a:buAutoNum type="arabicPeriod"/>
            </a:pPr>
            <a:r>
              <a:rPr lang="en-US" dirty="0" smtClean="0"/>
              <a:t>Douglas </a:t>
            </a:r>
            <a:r>
              <a:rPr lang="en-US" dirty="0" err="1" smtClean="0"/>
              <a:t>Engelbart</a:t>
            </a:r>
            <a:r>
              <a:rPr lang="en-US" dirty="0" smtClean="0"/>
              <a:t> – Mother of all demos. Announce</a:t>
            </a:r>
            <a:r>
              <a:rPr lang="en-US" baseline="0" dirty="0" smtClean="0"/>
              <a:t> extra credit for watching the demo and writing a paper.</a:t>
            </a:r>
          </a:p>
          <a:p>
            <a:pPr marL="228600" indent="-228600">
              <a:buFont typeface="+mj-lt"/>
              <a:buAutoNum type="arabicPeriod"/>
            </a:pPr>
            <a:r>
              <a:rPr lang="en-US" baseline="0" dirty="0" smtClean="0"/>
              <a:t>Semaphore Telegraph</a:t>
            </a:r>
          </a:p>
          <a:p>
            <a:pPr marL="685800" lvl="1" indent="-228600">
              <a:buFont typeface="+mj-lt"/>
              <a:buAutoNum type="arabicPeriod"/>
            </a:pPr>
            <a:r>
              <a:rPr lang="en-US" baseline="0" dirty="0" smtClean="0"/>
              <a:t>Poor visibility due to weather, distance between islands</a:t>
            </a:r>
            <a:endParaRPr lang="en-US" dirty="0" smtClean="0"/>
          </a:p>
          <a:p>
            <a:pPr marL="0" indent="0">
              <a:buFont typeface="+mj-lt"/>
              <a:buNone/>
            </a:pPr>
            <a:r>
              <a:rPr lang="en-US" dirty="0" smtClean="0"/>
              <a:t>-----</a:t>
            </a:r>
          </a:p>
          <a:p>
            <a:pPr marL="228600" indent="-228600">
              <a:buAutoNum type="arabicPeriod"/>
            </a:pPr>
            <a:r>
              <a:rPr lang="en-US" dirty="0" smtClean="0"/>
              <a:t>Difference between plagiarism and misuse</a:t>
            </a:r>
            <a:r>
              <a:rPr lang="en-US" baseline="0" dirty="0" smtClean="0"/>
              <a:t> of sources?</a:t>
            </a:r>
          </a:p>
          <a:p>
            <a:pPr marL="685800" lvl="1" indent="-228600">
              <a:buAutoNum type="arabicPeriod"/>
            </a:pPr>
            <a:r>
              <a:rPr lang="en-US" baseline="0" dirty="0" smtClean="0"/>
              <a:t>Deliberate attempt to conceal source versus failure to use quotes and citations correctly.</a:t>
            </a:r>
          </a:p>
          <a:p>
            <a:pPr marL="228600" lvl="0" indent="-228600">
              <a:buAutoNum type="arabicPeriod"/>
            </a:pPr>
            <a:r>
              <a:rPr lang="en-US" baseline="0" dirty="0" smtClean="0"/>
              <a:t>Principal innovation of IBM System/360?</a:t>
            </a:r>
          </a:p>
          <a:p>
            <a:pPr marL="685800" lvl="1" indent="-228600">
              <a:buAutoNum type="arabicPeriod"/>
            </a:pPr>
            <a:r>
              <a:rPr lang="en-US" baseline="0" dirty="0" smtClean="0"/>
              <a:t>Compatible software</a:t>
            </a:r>
          </a:p>
          <a:p>
            <a:pPr marL="228600" lvl="0" indent="-228600">
              <a:buAutoNum type="arabicPeriod"/>
            </a:pPr>
            <a:r>
              <a:rPr lang="en-US" baseline="0" dirty="0" smtClean="0"/>
              <a:t>Difference between circuit switched and packet switched network?</a:t>
            </a:r>
          </a:p>
          <a:p>
            <a:pPr marL="228600" lvl="0" indent="-228600">
              <a:buAutoNum type="arabicPeriod"/>
            </a:pPr>
            <a:r>
              <a:rPr lang="en-US" baseline="0" dirty="0" smtClean="0"/>
              <a:t>What different meanings of “codex” can you list?</a:t>
            </a:r>
          </a:p>
          <a:p>
            <a:pPr marL="685800" lvl="1" indent="-228600">
              <a:buAutoNum type="arabicPeriod"/>
            </a:pPr>
            <a:r>
              <a:rPr lang="en-US" baseline="0" dirty="0" smtClean="0"/>
              <a:t>Earliest books, audio/video encoding schemes,…</a:t>
            </a:r>
          </a:p>
          <a:p>
            <a:pPr marL="228600" indent="-228600">
              <a:buAutoNum type="arabicPeriod"/>
            </a:pPr>
            <a:r>
              <a:rPr lang="en-US" dirty="0" smtClean="0"/>
              <a:t>When was the term “hypertext” introduced? The concept?</a:t>
            </a:r>
          </a:p>
          <a:p>
            <a:pPr marL="685800" lvl="1" indent="-228600">
              <a:buAutoNum type="arabicPeriod"/>
            </a:pPr>
            <a:r>
              <a:rPr lang="en-US" dirty="0" smtClean="0"/>
              <a:t>1965 (Ted Nelson) – 1945 (</a:t>
            </a:r>
            <a:r>
              <a:rPr lang="en-US" dirty="0" err="1" smtClean="0"/>
              <a:t>Vannevar</a:t>
            </a:r>
            <a:r>
              <a:rPr lang="en-US" dirty="0" smtClean="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Be</a:t>
            </a:r>
            <a:r>
              <a:rPr lang="en-US" baseline="0" dirty="0" smtClean="0">
                <a:latin typeface="Arial" charset="0"/>
                <a:ea typeface="ＭＳ Ｐゴシック" charset="-128"/>
                <a:cs typeface="ＭＳ Ｐゴシック" charset="-128"/>
              </a:rPr>
              <a:t> sure to read paper guidelines!</a:t>
            </a:r>
            <a:endParaRPr lang="en-US" dirty="0" smtClean="0">
              <a:latin typeface="Arial" charset="0"/>
              <a:ea typeface="ＭＳ Ｐゴシック" charset="-128"/>
              <a:cs typeface="ＭＳ Ｐゴシック" charset="-128"/>
            </a:endParaRPr>
          </a:p>
          <a:p>
            <a:r>
              <a:rPr lang="en-US" sz="2800" dirty="0" smtClean="0">
                <a:ea typeface="ＭＳ Ｐゴシック" charset="-128"/>
                <a:cs typeface="ＭＳ Ｐゴシック" charset="-128"/>
              </a:rPr>
              <a:t>Sign up to present in class</a:t>
            </a:r>
          </a:p>
          <a:p>
            <a:pPr lvl="1"/>
            <a:r>
              <a:rPr lang="en-US" sz="1800" dirty="0" smtClean="0">
                <a:ea typeface="ＭＳ Ｐゴシック" charset="-128"/>
                <a:cs typeface="ＭＳ Ｐゴシック" charset="-128"/>
              </a:rPr>
              <a:t>Send TA (and me) email</a:t>
            </a:r>
          </a:p>
          <a:p>
            <a:pPr lvl="1"/>
            <a:r>
              <a:rPr lang="en-US" sz="1800" dirty="0" smtClean="0">
                <a:ea typeface="ＭＳ Ｐゴシック" charset="-128"/>
                <a:cs typeface="ＭＳ Ｐゴシック" charset="-128"/>
              </a:rPr>
              <a:t>Specify your topic. By that I mean be specific. </a:t>
            </a:r>
          </a:p>
          <a:p>
            <a:pPr lvl="1"/>
            <a:r>
              <a:rPr lang="en-US" sz="1800" dirty="0" smtClean="0">
                <a:ea typeface="ＭＳ Ｐゴシック" charset="-128"/>
                <a:cs typeface="ＭＳ Ｐゴシック" charset="-128"/>
              </a:rPr>
              <a:t>I’ll be happy to discuss your ideas.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9365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Critical Thinking</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Arguments</a:t>
            </a:r>
            <a:endParaRPr lang="en-US" dirty="0"/>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3 (optional)</a:t>
            </a:r>
          </a:p>
          <a:p>
            <a:r>
              <a:rPr lang="en-US" dirty="0" smtClean="0"/>
              <a:t>Conclusion</a:t>
            </a:r>
            <a:endParaRPr lang="en-US" dirty="0"/>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a:t>
            </a:r>
            <a:r>
              <a:rPr lang="en-US" dirty="0" smtClean="0"/>
              <a:t>canine</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981466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lstStyle/>
          <a:p>
            <a:r>
              <a:rPr lang="en-US" dirty="0"/>
              <a:t>All bats are animals</a:t>
            </a:r>
          </a:p>
          <a:p>
            <a:r>
              <a:rPr lang="en-US" dirty="0"/>
              <a:t>Some wooden objects are bats</a:t>
            </a:r>
          </a:p>
          <a:p>
            <a:r>
              <a:rPr lang="en-US" dirty="0"/>
              <a:t>Conclusion: Some wooden objects are </a:t>
            </a:r>
            <a:r>
              <a:rPr lang="en-US" dirty="0" smtClean="0"/>
              <a:t>animals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New Roman" pitchFamily="76" charset="0"/>
                </a:rPr>
                <a:t>Valid | Invalid</a:t>
              </a:r>
              <a:endParaRPr kumimoji="0" lang="en-US" b="0" i="0" u="none" strike="noStrike" cap="none" normalizeH="0" baseline="0" dirty="0">
                <a:ln>
                  <a:noFill/>
                </a:ln>
                <a:solidFill>
                  <a:schemeClr val="bg1"/>
                </a:solidFill>
                <a:effectLst/>
                <a:latin typeface="Times New Roman" pitchFamily="76" charset="0"/>
              </a:endParaRP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S</a:t>
              </a:r>
              <a:r>
                <a:rPr kumimoji="0" lang="en-US" b="0" i="0" u="none" strike="noStrike" cap="none" normalizeH="0" baseline="0" dirty="0" smtClean="0">
                  <a:ln>
                    <a:noFill/>
                  </a:ln>
                  <a:solidFill>
                    <a:srgbClr val="000000"/>
                  </a:solidFill>
                  <a:effectLst/>
                  <a:latin typeface="Times New Roman" pitchFamily="76" charset="0"/>
                </a:rPr>
                <a:t>ound | Unsound</a:t>
              </a:r>
              <a:endParaRPr kumimoji="0" lang="en-US" b="0" i="0" u="none" strike="noStrike" cap="none" normalizeH="0" baseline="0" dirty="0">
                <a:ln>
                  <a:noFill/>
                </a:ln>
                <a:solidFill>
                  <a:srgbClr val="000000"/>
                </a:solidFill>
                <a:effectLst/>
                <a:latin typeface="Times New Roman" pitchFamily="76" charset="0"/>
              </a:endParaRP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Weak</a:t>
              </a:r>
              <a:endParaRPr kumimoji="0" lang="en-US" b="0" i="0" u="none" strike="noStrike" cap="none" normalizeH="0" baseline="0" dirty="0">
                <a:ln>
                  <a:noFill/>
                </a:ln>
                <a:solidFill>
                  <a:srgbClr val="000000"/>
                </a:solidFill>
                <a:effectLst/>
                <a:latin typeface="Times New Roman" pitchFamily="76" charset="0"/>
              </a:endParaRP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Strong</a:t>
              </a:r>
              <a:endParaRPr kumimoji="0" lang="en-US" b="0" i="0" u="none" strike="noStrike" cap="none" normalizeH="0" baseline="0" dirty="0">
                <a:ln>
                  <a:noFill/>
                </a:ln>
                <a:solidFill>
                  <a:srgbClr val="000000"/>
                </a:solidFill>
                <a:effectLst/>
                <a:latin typeface="Times New Roman" pitchFamily="76" charset="0"/>
              </a:endParaRP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3" name="Slide Number Placeholder 2"/>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615303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a:t>
            </a:r>
            <a:r>
              <a:rPr lang="en-US" dirty="0" smtClean="0"/>
              <a:t>/7</a:t>
            </a:r>
            <a:endParaRPr lang="en-US" dirty="0"/>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r>
              <a:rPr lang="en-US" dirty="0" smtClean="0"/>
              <a:t>/</a:t>
            </a:r>
            <a:endParaRPr lang="en-US" dirty="0"/>
          </a:p>
        </p:txBody>
      </p:sp>
      <p:sp>
        <p:nvSpPr>
          <p:cNvPr id="4" name="Slide Number Placeholder 3"/>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55770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2/7</a:t>
            </a:r>
            <a:endParaRPr lang="en-US" dirty="0"/>
          </a:p>
        </p:txBody>
      </p:sp>
      <p:sp>
        <p:nvSpPr>
          <p:cNvPr id="3" name="Content Placeholder 2"/>
          <p:cNvSpPr>
            <a:spLocks noGrp="1"/>
          </p:cNvSpPr>
          <p:nvPr>
            <p:ph sz="half" idx="1"/>
          </p:nvPr>
        </p:nvSpPr>
        <p:spPr/>
        <p:txBody>
          <a:bodyPr/>
          <a:lstStyle/>
          <a:p>
            <a:r>
              <a:rPr lang="en-US" dirty="0" smtClean="0"/>
              <a:t>Attack </a:t>
            </a:r>
            <a:r>
              <a:rPr lang="en-US" dirty="0"/>
              <a:t>Person, Not Argument</a:t>
            </a:r>
          </a:p>
          <a:p>
            <a:pPr lvl="1"/>
            <a:r>
              <a:rPr lang="en-US" dirty="0"/>
              <a:t>Ad Hominem</a:t>
            </a:r>
          </a:p>
          <a:p>
            <a:pPr lvl="1"/>
            <a:r>
              <a:rPr lang="en-US" dirty="0"/>
              <a:t>“He’s a messy eater, obviously his software design will never work.</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066286"/>
            <a:ext cx="3947578" cy="844847"/>
          </a:xfrm>
          <a:prstGeom prst="rect">
            <a:avLst/>
          </a:prstGeom>
          <a:noFill/>
        </p:spPr>
        <p:txBody>
          <a:bodyPr wrap="square" rtlCol="0">
            <a:spAutoFit/>
          </a:bodyPr>
          <a:lstStyle/>
          <a:p>
            <a:pPr>
              <a:lnSpc>
                <a:spcPct val="90000"/>
              </a:lnSpc>
            </a:pPr>
            <a:r>
              <a:rPr lang="en-US" dirty="0"/>
              <a:t>http://</a:t>
            </a:r>
            <a:r>
              <a:rPr lang="en-US" dirty="0" err="1"/>
              <a:t>listverse.com</a:t>
            </a:r>
            <a:r>
              <a:rPr lang="en-US" dirty="0"/>
              <a:t>/2012/11/08</a:t>
            </a:r>
            <a:r>
              <a:rPr lang="en-US" dirty="0" smtClean="0"/>
              <a:t>/15</a:t>
            </a:r>
            <a:r>
              <a:rPr lang="en-US" dirty="0"/>
              <a:t>-bad-arguments-we-all-abuse/</a:t>
            </a:r>
          </a:p>
        </p:txBody>
      </p:sp>
      <p:sp>
        <p:nvSpPr>
          <p:cNvPr id="4" name="Slide Number Placeholder 3"/>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83550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smtClean="0"/>
          </a:p>
          <a:p>
            <a:r>
              <a:rPr lang="en-US" dirty="0" smtClean="0"/>
              <a:t>Appeal </a:t>
            </a:r>
            <a:r>
              <a:rPr lang="en-US" dirty="0"/>
              <a:t>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a:t>
            </a:r>
            <a:r>
              <a:rPr lang="en-US" dirty="0" smtClean="0"/>
              <a:t>so.”</a:t>
            </a:r>
            <a:endParaRPr lang="en-US" dirty="0"/>
          </a:p>
        </p:txBody>
      </p:sp>
      <p:sp>
        <p:nvSpPr>
          <p:cNvPr id="4" name="Content Placeholder 3"/>
          <p:cNvSpPr>
            <a:spLocks noGrp="1"/>
          </p:cNvSpPr>
          <p:nvPr>
            <p:ph sz="half" idx="2"/>
          </p:nvPr>
        </p:nvSpPr>
        <p:spPr/>
        <p:txBody>
          <a:bodyPr>
            <a:normAutofit/>
          </a:bodyPr>
          <a:lstStyle/>
          <a:p>
            <a:r>
              <a:rPr lang="en-US" dirty="0" smtClean="0"/>
              <a:t>Many </a:t>
            </a:r>
            <a:r>
              <a:rPr lang="en-US" dirty="0"/>
              <a:t>/ Any</a:t>
            </a:r>
          </a:p>
          <a:p>
            <a:pPr lvl="1"/>
            <a:r>
              <a:rPr lang="en-US" dirty="0"/>
              <a:t>“Many programming languages have strong </a:t>
            </a:r>
            <a:r>
              <a:rPr lang="en-US" dirty="0" smtClean="0"/>
              <a:t>typing. Scheme is a programming language so it has strong typing.”</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710523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4/7</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a:t>
            </a:r>
            <a:r>
              <a:rPr lang="en-US" dirty="0" smtClean="0"/>
              <a:t>552</a:t>
            </a:r>
            <a:endParaRPr lang="en-US" dirty="0"/>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
        <p:nvSpPr>
          <p:cNvPr id="4" name="Slide Number Placeholder 3"/>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171975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least ~168 years old.”</a:t>
            </a:r>
          </a:p>
          <a:p>
            <a:endParaRPr lang="en-US" dirty="0" smtClean="0"/>
          </a:p>
          <a:p>
            <a:r>
              <a:rPr lang="en-US" dirty="0" smtClean="0"/>
              <a:t>Appeal </a:t>
            </a:r>
            <a:r>
              <a:rPr lang="en-US" dirty="0"/>
              <a:t>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98618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r>
              <a:rPr lang="en-US" dirty="0" smtClean="0"/>
              <a:t>.</a:t>
            </a:r>
            <a:endParaRPr lang="en-US" dirty="0"/>
          </a:p>
        </p:txBody>
      </p:sp>
      <p:sp>
        <p:nvSpPr>
          <p:cNvPr id="4" name="Content Placeholder 3"/>
          <p:cNvSpPr>
            <a:spLocks noGrp="1"/>
          </p:cNvSpPr>
          <p:nvPr>
            <p:ph sz="half" idx="2"/>
          </p:nvPr>
        </p:nvSpPr>
        <p:spPr/>
        <p:txBody>
          <a:bodyPr/>
          <a:lstStyle/>
          <a:p>
            <a:pPr lvl="1"/>
            <a:r>
              <a:rPr lang="en-US" dirty="0" smtClean="0"/>
              <a:t>Respect </a:t>
            </a:r>
            <a:r>
              <a:rPr lang="en-US" dirty="0"/>
              <a:t>– “recognize a right” vs. “hold in high regard</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grpSp>
        <p:nvGrpSpPr>
          <p:cNvPr id="12" name="Group 11"/>
          <p:cNvGrpSpPr/>
          <p:nvPr/>
        </p:nvGrpSpPr>
        <p:grpSpPr>
          <a:xfrm>
            <a:off x="1889466" y="2803990"/>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453519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smtClean="0"/>
              <a:t>Straw Man</a:t>
            </a:r>
            <a:endParaRPr lang="en-US" dirty="0"/>
          </a:p>
          <a:p>
            <a:pPr lvl="1"/>
            <a:r>
              <a:rPr lang="en-US" dirty="0" smtClean="0"/>
              <a:t>“He says taking Social Imps is a waste of time. He wants you to think computing and society are useless.</a:t>
            </a:r>
            <a:r>
              <a:rPr lang="en-US" dirty="0" smtClean="0"/>
              <a:t>”</a:t>
            </a:r>
          </a:p>
          <a:p>
            <a:pPr lvl="1"/>
            <a:r>
              <a:rPr lang="en-US" dirty="0" smtClean="0"/>
              <a:t>”She says OO </a:t>
            </a:r>
            <a:r>
              <a:rPr lang="en-US" dirty="0"/>
              <a:t>is not </a:t>
            </a:r>
            <a:r>
              <a:rPr lang="en-US" dirty="0" smtClean="0"/>
              <a:t>superior. She </a:t>
            </a:r>
            <a:r>
              <a:rPr lang="en-US" dirty="0"/>
              <a:t>wants you </a:t>
            </a:r>
            <a:r>
              <a:rPr lang="en-US" dirty="0" smtClean="0"/>
              <a:t>to put </a:t>
            </a:r>
            <a:r>
              <a:rPr lang="en-US" dirty="0"/>
              <a:t>everything in one big main function</a:t>
            </a:r>
            <a:r>
              <a:rPr lang="en-US" dirty="0" smtClean="0"/>
              <a:t>.”</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There </a:t>
            </a:r>
            <a:r>
              <a:rPr lang="en-US" dirty="0"/>
              <a:t>are many more</a:t>
            </a:r>
            <a:r>
              <a:rPr lang="en-US" dirty="0" smtClean="0"/>
              <a:t>… seems </a:t>
            </a:r>
            <a:r>
              <a:rPr lang="en-US" dirty="0"/>
              <a:t>to be no limit to the ways in which </a:t>
            </a:r>
            <a:r>
              <a:rPr lang="en-US" dirty="0" smtClean="0"/>
              <a:t>humankind </a:t>
            </a:r>
            <a:r>
              <a:rPr lang="en-US" dirty="0"/>
              <a:t>can err</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501662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Guest </a:t>
            </a:r>
            <a:r>
              <a:rPr lang="en-US" dirty="0" smtClean="0"/>
              <a:t>Speaker</a:t>
            </a:r>
          </a:p>
          <a:p>
            <a:pPr marL="457200" indent="-457200">
              <a:buFont typeface="+mj-lt"/>
              <a:buAutoNum type="arabicPeriod"/>
            </a:pPr>
            <a:r>
              <a:rPr lang="en-US" dirty="0" smtClean="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Autofit/>
          </a:bodyPr>
          <a:lstStyle/>
          <a:p>
            <a:r>
              <a:rPr lang="en-US" sz="1100" dirty="0"/>
              <a:t>pp. 3 Plenty of businesses used email in 1990. Compare with academic use</a:t>
            </a:r>
            <a:r>
              <a:rPr lang="en-US" sz="1100" dirty="0" smtClean="0"/>
              <a:t>? Cell phones do much more now.</a:t>
            </a:r>
          </a:p>
          <a:p>
            <a:r>
              <a:rPr lang="en-US" sz="1100" dirty="0"/>
              <a:t>p</a:t>
            </a:r>
            <a:r>
              <a:rPr lang="en-US" sz="1100" dirty="0" smtClean="0"/>
              <a:t>p. 5 Three Mile Island source published 2001, 1979 + 25 = 2004. How about now?</a:t>
            </a:r>
          </a:p>
          <a:p>
            <a:r>
              <a:rPr lang="en-US" sz="1100" dirty="0" smtClean="0"/>
              <a:t>pp. </a:t>
            </a:r>
            <a:r>
              <a:rPr lang="en-US" sz="1100" dirty="0"/>
              <a:t>20 Metric for most popular? Are there are more popular PCs today?</a:t>
            </a:r>
          </a:p>
          <a:p>
            <a:r>
              <a:rPr lang="en-US" sz="1100" dirty="0"/>
              <a:t>p</a:t>
            </a:r>
            <a:r>
              <a:rPr lang="en-US" sz="1100" dirty="0" smtClean="0"/>
              <a:t>p. 28 How did computerized prediction of election results get worse from 1952 </a:t>
            </a:r>
            <a:r>
              <a:rPr lang="en-US" sz="1100" dirty="0" err="1" smtClean="0"/>
              <a:t>pp</a:t>
            </a:r>
            <a:r>
              <a:rPr lang="en-US" sz="1100" dirty="0" smtClean="0"/>
              <a:t> 13?</a:t>
            </a:r>
          </a:p>
          <a:p>
            <a:r>
              <a:rPr lang="en-US" sz="1100" dirty="0" smtClean="0"/>
              <a:t>pp. 29 “…transfer programs and data only.” Isn’t everything data? “200 </a:t>
            </a:r>
            <a:r>
              <a:rPr lang="en-US" sz="1100" dirty="0"/>
              <a:t>m</a:t>
            </a:r>
            <a:r>
              <a:rPr lang="en-US" sz="1100" dirty="0" smtClean="0"/>
              <a:t>illion email messages” 90% of which are spam (pp. 112)</a:t>
            </a:r>
          </a:p>
          <a:p>
            <a:r>
              <a:rPr lang="en-US" sz="1100" dirty="0"/>
              <a:t>p</a:t>
            </a:r>
            <a:r>
              <a:rPr lang="en-US" sz="1100" dirty="0" smtClean="0"/>
              <a:t>p. 31 Lots of buzz on campus for the 1995 switch of backbone providers. 1973 saw the introduction of *handheld* mobile phone, larger versions available dating back to 1946</a:t>
            </a:r>
            <a:r>
              <a:rPr lang="en-US" sz="1100" baseline="30000" dirty="0" smtClean="0"/>
              <a:t>[1]</a:t>
            </a:r>
            <a:r>
              <a:rPr lang="en-US" sz="1100" dirty="0" smtClean="0"/>
              <a:t> and earlier.</a:t>
            </a:r>
          </a:p>
          <a:p>
            <a:r>
              <a:rPr lang="en-US" sz="1100" dirty="0" smtClean="0"/>
              <a:t>pp. 32 Greek Alphabet a nice addition to this section! </a:t>
            </a:r>
            <a:endParaRPr lang="en-US" sz="1100" dirty="0"/>
          </a:p>
        </p:txBody>
      </p:sp>
      <p:sp>
        <p:nvSpPr>
          <p:cNvPr id="11" name="Content Placeholder 10"/>
          <p:cNvSpPr>
            <a:spLocks noGrp="1"/>
          </p:cNvSpPr>
          <p:nvPr>
            <p:ph sz="half" idx="2"/>
          </p:nvPr>
        </p:nvSpPr>
        <p:spPr/>
        <p:txBody>
          <a:bodyPr>
            <a:noAutofit/>
          </a:bodyPr>
          <a:lstStyle/>
          <a:p>
            <a:r>
              <a:rPr lang="en-US" sz="1100" dirty="0" smtClean="0"/>
              <a:t>pp. 33 What surfaced was inked? </a:t>
            </a:r>
          </a:p>
          <a:p>
            <a:r>
              <a:rPr lang="en-US" sz="1100" dirty="0" smtClean="0"/>
              <a:t>pp. 34 Email demonstrated in 1968, pp. 29 claims 1972 but maybe just for ARPANET.</a:t>
            </a:r>
            <a:endParaRPr lang="en-US" sz="1100" dirty="0"/>
          </a:p>
          <a:p>
            <a:r>
              <a:rPr lang="en-US" sz="1100" dirty="0" smtClean="0"/>
              <a:t>pp</a:t>
            </a:r>
            <a:r>
              <a:rPr lang="en-US" sz="1100" dirty="0"/>
              <a:t>. 35 the “mother of all demos” is worth watching if you haven’t. Watch it and write a 1 page paper for extra credit (2 points).</a:t>
            </a:r>
          </a:p>
          <a:p>
            <a:r>
              <a:rPr lang="en-US" sz="1100" dirty="0"/>
              <a:t>pp. 36 HyperCard was my first</a:t>
            </a:r>
            <a:r>
              <a:rPr lang="en-US" sz="1100" dirty="0" smtClean="0"/>
              <a:t>. Does Windows still have a near monopoly?</a:t>
            </a:r>
            <a:endParaRPr lang="en-US" sz="1100" dirty="0"/>
          </a:p>
          <a:p>
            <a:r>
              <a:rPr lang="en-US" sz="1100" dirty="0"/>
              <a:t>pp. 38 “just about everyone” implies a large majority, 7.22 billion people </a:t>
            </a:r>
            <a:r>
              <a:rPr lang="en-US" sz="1100" baseline="30000" dirty="0"/>
              <a:t>[2]</a:t>
            </a:r>
            <a:r>
              <a:rPr lang="en-US" sz="1100" dirty="0"/>
              <a:t> , ~4 billion email accounts</a:t>
            </a:r>
            <a:r>
              <a:rPr lang="en-US" sz="1100" baseline="30000" dirty="0"/>
              <a:t>[3]</a:t>
            </a:r>
            <a:r>
              <a:rPr lang="en-US" sz="1100" dirty="0"/>
              <a:t> , with many people having multiple accounts.</a:t>
            </a:r>
          </a:p>
          <a:p>
            <a:r>
              <a:rPr lang="en-US" sz="1100" dirty="0"/>
              <a:t>pp. 43 Q 45, Source for 90%?</a:t>
            </a:r>
          </a:p>
          <a:p>
            <a:r>
              <a:rPr lang="en-US" sz="1100" dirty="0"/>
              <a:t>End of Chapter questions I liked: 2, 4, 11, 13, 15, 17, 17, 38, </a:t>
            </a:r>
            <a:r>
              <a:rPr lang="en-US" sz="1100" dirty="0" smtClean="0"/>
              <a:t>43</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Who invented the computer mouse? </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a:t>
            </a:r>
            <a:r>
              <a:rPr lang="en-US" dirty="0" smtClean="0"/>
              <a:t>) http</a:t>
            </a:r>
            <a:r>
              <a:rPr lang="en-US" dirty="0"/>
              <a:t>://</a:t>
            </a:r>
            <a:r>
              <a:rPr lang="en-US" dirty="0" err="1"/>
              <a:t>xkcd.com</a:t>
            </a:r>
            <a:r>
              <a:rPr lang="en-US" dirty="0"/>
              <a:t>/1234/</a:t>
            </a:r>
          </a:p>
        </p:txBody>
      </p:sp>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Create an information processing technology timeline</a:t>
            </a:r>
          </a:p>
          <a:p>
            <a:pPr lvl="1"/>
            <a:r>
              <a:rPr lang="en-US" dirty="0"/>
              <a:t>You can choose any scope (time periods, domains, etc.) and format you like</a:t>
            </a:r>
          </a:p>
          <a:p>
            <a:pPr lvl="1"/>
            <a:r>
              <a:rPr lang="en-US" dirty="0" smtClean="0"/>
              <a:t>Example timeline - http://</a:t>
            </a:r>
            <a:r>
              <a:rPr lang="en-US" dirty="0" err="1" smtClean="0"/>
              <a:t>www.pbs.org</a:t>
            </a:r>
            <a:r>
              <a:rPr lang="en-US" dirty="0" smtClean="0"/>
              <a:t>/</a:t>
            </a:r>
            <a:r>
              <a:rPr lang="en-US" dirty="0" err="1" smtClean="0"/>
              <a:t>wgbh</a:t>
            </a:r>
            <a:r>
              <a:rPr lang="en-US" dirty="0" smtClean="0"/>
              <a:t>/</a:t>
            </a:r>
            <a:r>
              <a:rPr lang="en-US" dirty="0" err="1" smtClean="0"/>
              <a:t>amex</a:t>
            </a:r>
            <a:r>
              <a:rPr lang="en-US" dirty="0" smtClean="0"/>
              <a:t>/telephone/timeline/</a:t>
            </a:r>
            <a:r>
              <a:rPr lang="en-US" dirty="0" err="1" smtClean="0"/>
              <a:t>timeline_text.html</a:t>
            </a:r>
            <a:endParaRPr lang="en-US" dirty="0" smtClean="0"/>
          </a:p>
          <a:p>
            <a:r>
              <a:rPr lang="en-US" dirty="0" smtClean="0"/>
              <a:t>Write </a:t>
            </a:r>
            <a:r>
              <a:rPr lang="en-US" dirty="0"/>
              <a:t>a 1 page paper that draws a conclusion using your timeline to illustrate your point.</a:t>
            </a:r>
          </a:p>
          <a:p>
            <a:r>
              <a:rPr lang="en-US" dirty="0"/>
              <a:t>Class Timeline Wiki</a:t>
            </a:r>
          </a:p>
          <a:p>
            <a:pPr lvl="1"/>
            <a:r>
              <a:rPr lang="en-US" dirty="0"/>
              <a:t>Add </a:t>
            </a:r>
            <a:r>
              <a:rPr lang="en-US" dirty="0" smtClean="0"/>
              <a:t>items </a:t>
            </a:r>
            <a:r>
              <a:rPr lang="en-US" dirty="0"/>
              <a:t>from your </a:t>
            </a:r>
            <a:r>
              <a:rPr lang="en-US" dirty="0" smtClean="0"/>
              <a:t>timeline </a:t>
            </a:r>
            <a:r>
              <a:rPr lang="en-US" dirty="0"/>
              <a:t>to </a:t>
            </a:r>
            <a:r>
              <a:rPr lang="en-US" dirty="0" err="1" smtClean="0"/>
              <a:t>myWPI</a:t>
            </a:r>
            <a:r>
              <a:rPr lang="en-US" dirty="0" smtClean="0"/>
              <a:t> </a:t>
            </a:r>
            <a:r>
              <a:rPr lang="en-US" dirty="0" smtClean="0">
                <a:sym typeface="Wingdings"/>
              </a:rPr>
              <a:t></a:t>
            </a:r>
            <a:r>
              <a:rPr lang="en-US" dirty="0" smtClean="0"/>
              <a:t> Timeline </a:t>
            </a:r>
            <a:r>
              <a:rPr lang="en-US" dirty="0" smtClean="0">
                <a:sym typeface="Wingdings"/>
              </a:rPr>
              <a:t> Computing Timeline</a:t>
            </a:r>
            <a:endParaRPr lang="en-US" dirty="0"/>
          </a:p>
          <a:p>
            <a:pPr lvl="1"/>
            <a:r>
              <a:rPr lang="en-US" dirty="0" smtClean="0"/>
              <a:t>Please (insertion) sort </a:t>
            </a:r>
            <a:r>
              <a:rPr lang="en-US" dirty="0"/>
              <a:t>according to date</a:t>
            </a:r>
            <a:r>
              <a:rPr lang="en-US" dirty="0" smtClean="0"/>
              <a:t>.</a:t>
            </a:r>
          </a:p>
          <a:p>
            <a:pPr lvl="1"/>
            <a:r>
              <a:rPr lang="en-US" dirty="0" smtClean="0"/>
              <a:t>Add your </a:t>
            </a:r>
            <a:r>
              <a:rPr lang="en-US" dirty="0" smtClean="0"/>
              <a:t>references</a:t>
            </a:r>
          </a:p>
          <a:p>
            <a:pPr lvl="1"/>
            <a:r>
              <a:rPr lang="en-US" dirty="0" smtClean="0"/>
              <a:t>If you encounter any trouble please contact our TA/SA to assist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947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smtClean="0"/>
              <a:t>Critical Thinking</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624111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345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Guest </a:t>
            </a:r>
            <a:r>
              <a:rPr lang="en-US" dirty="0" smtClean="0"/>
              <a:t>Speaker</a:t>
            </a:r>
          </a:p>
          <a:p>
            <a:pPr marL="457200" indent="-457200">
              <a:buFont typeface="+mj-lt"/>
              <a:buAutoNum type="arabicPeriod"/>
            </a:pPr>
            <a:r>
              <a:rPr lang="en-US" dirty="0" smtClean="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832918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03392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6632</TotalTime>
  <Words>1995</Words>
  <Application>Microsoft Macintosh PowerPoint</Application>
  <PresentationFormat>On-screen Show (16:9)</PresentationFormat>
  <Paragraphs>239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Red Radial 16x9</vt:lpstr>
      <vt:lpstr>Class 2 Critical Thinking</vt:lpstr>
      <vt:lpstr>Overview</vt:lpstr>
      <vt:lpstr>My Reading Notes</vt:lpstr>
      <vt:lpstr>Group Quiz!</vt:lpstr>
      <vt:lpstr>PowerPoint Presentation</vt:lpstr>
      <vt:lpstr>Assignment</vt:lpstr>
      <vt:lpstr>Overview</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106</cp:revision>
  <dcterms:created xsi:type="dcterms:W3CDTF">2014-08-25T02:19:16Z</dcterms:created>
  <dcterms:modified xsi:type="dcterms:W3CDTF">2016-03-18T21:24:12Z</dcterms:modified>
</cp:coreProperties>
</file>