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6"/>
  </p:notesMasterIdLst>
  <p:handoutMasterIdLst>
    <p:handoutMasterId r:id="rId37"/>
  </p:handoutMasterIdLst>
  <p:sldIdLst>
    <p:sldId id="256" r:id="rId2"/>
    <p:sldId id="259" r:id="rId3"/>
    <p:sldId id="277" r:id="rId4"/>
    <p:sldId id="261" r:id="rId5"/>
    <p:sldId id="410" r:id="rId6"/>
    <p:sldId id="267" r:id="rId7"/>
    <p:sldId id="286" r:id="rId8"/>
    <p:sldId id="641" r:id="rId9"/>
    <p:sldId id="268" r:id="rId10"/>
    <p:sldId id="273" r:id="rId11"/>
    <p:sldId id="272" r:id="rId12"/>
    <p:sldId id="271" r:id="rId13"/>
    <p:sldId id="275" r:id="rId14"/>
    <p:sldId id="274" r:id="rId15"/>
    <p:sldId id="642" r:id="rId16"/>
    <p:sldId id="653" r:id="rId17"/>
    <p:sldId id="257" r:id="rId18"/>
    <p:sldId id="258" r:id="rId19"/>
    <p:sldId id="654" r:id="rId20"/>
    <p:sldId id="260" r:id="rId21"/>
    <p:sldId id="655" r:id="rId22"/>
    <p:sldId id="262" r:id="rId23"/>
    <p:sldId id="263" r:id="rId24"/>
    <p:sldId id="264" r:id="rId25"/>
    <p:sldId id="656" r:id="rId26"/>
    <p:sldId id="657" r:id="rId27"/>
    <p:sldId id="270" r:id="rId28"/>
    <p:sldId id="658" r:id="rId29"/>
    <p:sldId id="659" r:id="rId30"/>
    <p:sldId id="660" r:id="rId31"/>
    <p:sldId id="661" r:id="rId32"/>
    <p:sldId id="662" r:id="rId33"/>
    <p:sldId id="269" r:id="rId34"/>
    <p:sldId id="640"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259"/>
            <p14:sldId id="277"/>
            <p14:sldId id="261"/>
            <p14:sldId id="410"/>
            <p14:sldId id="267"/>
            <p14:sldId id="286"/>
          </p14:sldIdLst>
        </p14:section>
        <p14:section name="Students" id="{898E5266-0460-F748-B516-56DCB661738D}">
          <p14:sldIdLst>
            <p14:sldId id="641"/>
            <p14:sldId id="268"/>
            <p14:sldId id="273"/>
            <p14:sldId id="272"/>
            <p14:sldId id="271"/>
            <p14:sldId id="275"/>
            <p14:sldId id="274"/>
            <p14:sldId id="642"/>
            <p14:sldId id="653"/>
            <p14:sldId id="257"/>
            <p14:sldId id="258"/>
            <p14:sldId id="654"/>
            <p14:sldId id="260"/>
            <p14:sldId id="655"/>
            <p14:sldId id="262"/>
            <p14:sldId id="263"/>
            <p14:sldId id="264"/>
            <p14:sldId id="656"/>
            <p14:sldId id="657"/>
            <p14:sldId id="270"/>
            <p14:sldId id="658"/>
            <p14:sldId id="659"/>
            <p14:sldId id="660"/>
            <p14:sldId id="661"/>
            <p14:sldId id="662"/>
          </p14:sldIdLst>
        </p14:section>
        <p14:section name="Common" id="{92FBE87E-32C6-2846-BF25-B5F0CEFF09B7}">
          <p14:sldIdLst>
            <p14:sldId id="269"/>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0" autoAdjust="0"/>
    <p:restoredTop sz="74766" autoAdjust="0"/>
  </p:normalViewPr>
  <p:slideViewPr>
    <p:cSldViewPr snapToGrid="0" snapToObjects="1">
      <p:cViewPr varScale="1">
        <p:scale>
          <a:sx n="148" d="100"/>
          <a:sy n="148" d="100"/>
        </p:scale>
        <p:origin x="1632" y="17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this problem come from?</a:t>
            </a:r>
          </a:p>
          <a:p>
            <a:endParaRPr lang="en-US" dirty="0"/>
          </a:p>
          <a:p>
            <a:pPr marL="171450" indent="-171450">
              <a:buFontTx/>
              <a:buChar char="-"/>
            </a:pPr>
            <a:r>
              <a:rPr lang="en-US" dirty="0"/>
              <a:t>Cases of algorithmic bias show up most often in machine learning models</a:t>
            </a:r>
          </a:p>
          <a:p>
            <a:pPr marL="628650" lvl="1" indent="-171450">
              <a:buFontTx/>
              <a:buChar char="-"/>
            </a:pPr>
            <a:r>
              <a:rPr lang="en-US" dirty="0"/>
              <a:t>These models are representative of the data they are trained on, which means that any biases present in the training data will be reflected in the final product</a:t>
            </a:r>
          </a:p>
          <a:p>
            <a:pPr marL="628650" lvl="1" indent="-171450">
              <a:buFontTx/>
              <a:buChar char="-"/>
            </a:pPr>
            <a:r>
              <a:rPr lang="en-US" dirty="0"/>
              <a:t>A study done by researchers from the RAND corporation concluded that the main reason behind these flawed correlations is datasets representing historic or systemic biases. </a:t>
            </a:r>
          </a:p>
          <a:p>
            <a:pPr marL="171450" lvl="0" indent="-171450">
              <a:buFontTx/>
              <a:buChar char="-"/>
            </a:pPr>
            <a:r>
              <a:rPr lang="en-US" dirty="0"/>
              <a:t>Most of the bias is introduced in the development stage and the deployment stage</a:t>
            </a:r>
          </a:p>
          <a:p>
            <a:pPr marL="628650" lvl="1" indent="-171450">
              <a:buFontTx/>
              <a:buChar char="-"/>
            </a:pPr>
            <a:r>
              <a:rPr lang="en-US" dirty="0"/>
              <a:t>The development stage is where the model is trained, using the data that could represent unwanted bias</a:t>
            </a:r>
          </a:p>
          <a:p>
            <a:pPr marL="628650" lvl="1" indent="-171450">
              <a:buFontTx/>
              <a:buChar char="-"/>
            </a:pPr>
            <a:r>
              <a:rPr lang="en-US" dirty="0"/>
              <a:t>The deployment stage is how the model is actually used. One of the points that almost every article I read talked about was how the model is being used, as the way in which these ML systems are used can quickly amplify the adverse effects</a:t>
            </a:r>
          </a:p>
          <a:p>
            <a:pPr marL="0" lvl="0" indent="0">
              <a:buFontTx/>
              <a:buNone/>
            </a:pPr>
            <a:endParaRPr lang="en-US" dirty="0"/>
          </a:p>
          <a:p>
            <a:pPr marL="0" lvl="0" indent="0">
              <a:buFontTx/>
              <a:buNone/>
            </a:pPr>
            <a:endParaRPr lang="en-US" dirty="0"/>
          </a:p>
          <a:p>
            <a:pPr marL="0" lvl="0" indent="0">
              <a:buFontTx/>
              <a:buNone/>
            </a:pPr>
            <a:r>
              <a:rPr lang="en-US" dirty="0"/>
              <a:t>Acquisition planning: developing the overall strategy for managing the acquisition.</a:t>
            </a:r>
          </a:p>
          <a:p>
            <a:pPr marL="0" lvl="0" indent="0">
              <a:buFontTx/>
              <a:buNone/>
            </a:pPr>
            <a:r>
              <a:rPr lang="en-US" dirty="0"/>
              <a:t>Solicitation and Selection: a follow-up step to solicit proposals for development of the technology from vendors, then to select a vendor to be the provider of the technology</a:t>
            </a:r>
          </a:p>
          <a:p>
            <a:pPr marL="0" lvl="0" indent="0">
              <a:buFontTx/>
              <a:buNone/>
            </a:pPr>
            <a:r>
              <a:rPr lang="en-US" dirty="0"/>
              <a:t>Development: Designing, building, training, and testing the model in a simulated environment</a:t>
            </a:r>
          </a:p>
          <a:p>
            <a:pPr marL="0" lvl="0" indent="0">
              <a:buFontTx/>
              <a:buNone/>
            </a:pPr>
            <a:r>
              <a:rPr lang="en-US" dirty="0"/>
              <a:t>Delivery: Receiving the developed system from the vendor and integrating it into the infrastructure of whoever is using the model</a:t>
            </a:r>
          </a:p>
          <a:p>
            <a:pPr marL="0" lvl="0" indent="0">
              <a:buFontTx/>
              <a:buNone/>
            </a:pPr>
            <a:r>
              <a:rPr lang="en-US" dirty="0"/>
              <a:t>Deployment: The product is deployed for operation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32168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These errors can cause a lot of harm, a theme that I saw not only in many articles, but also in the textbook.</a:t>
            </a:r>
          </a:p>
          <a:p>
            <a:pPr marL="628650" lvl="1" indent="-171450">
              <a:buFontTx/>
              <a:buChar char="-"/>
            </a:pPr>
            <a:r>
              <a:rPr lang="en-US" dirty="0"/>
              <a:t>Errors made because of algorithmic bias have serious real-life consequences, especially in law enforcement and criminal justice where there could be rights, or even lives at stake (not necessarily needed to mention, just a supporting fact: Maine and Vermont are the only two states that don’t prohibit felons from voting for at least some amount of time after their conviction) </a:t>
            </a:r>
          </a:p>
          <a:p>
            <a:pPr marL="628650" lvl="1" indent="-171450">
              <a:buFontTx/>
              <a:buChar char="-"/>
            </a:pPr>
            <a:r>
              <a:rPr lang="en-US" dirty="0"/>
              <a:t>I mentioned it quickly on the previous slide, but if these issues are left unaddressed, they can amplify any adverse effects and result in perpetuating discrimination and placing certain individuals at a systemic disadvantage</a:t>
            </a:r>
          </a:p>
          <a:p>
            <a:pPr marL="457200" lvl="1" indent="0">
              <a:buFontTx/>
              <a:buNone/>
            </a:pPr>
            <a:endParaRPr lang="en-US" dirty="0"/>
          </a:p>
          <a:p>
            <a:pPr marL="171450" indent="-171450">
              <a:buFontTx/>
              <a:buChar char="-"/>
            </a:pPr>
            <a:r>
              <a:rPr lang="en-US" dirty="0"/>
              <a:t>It also leads to ethical and moral issues as well</a:t>
            </a:r>
          </a:p>
          <a:p>
            <a:pPr marL="628650" lvl="1" indent="-171450">
              <a:buFontTx/>
              <a:buChar char="-"/>
            </a:pPr>
            <a:r>
              <a:rPr lang="en-US" dirty="0"/>
              <a:t>In section 1.1 of the ACM code of ethics, says “Computing professionals should consider whether the results of their efforts will respect diversity, and will be used in socially responsible ways.”</a:t>
            </a:r>
          </a:p>
          <a:p>
            <a:pPr marL="628650" lvl="1" indent="-171450">
              <a:buFontTx/>
              <a:buChar char="-"/>
            </a:pPr>
            <a:r>
              <a:rPr lang="en-US" dirty="0"/>
              <a:t>Section 1.2 talks about avoiding harm. A model that has a higher rate of false positives for any subpopulations, especially in the context of law enforcement, can cause real harm, and disproportionately so towards that minority subpopulation.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61816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ways to get rid of algorithmic bias?</a:t>
            </a:r>
          </a:p>
          <a:p>
            <a:endParaRPr lang="en-US" dirty="0"/>
          </a:p>
          <a:p>
            <a:pPr marL="171450" indent="-171450">
              <a:buFontTx/>
              <a:buChar char="-"/>
            </a:pPr>
            <a:r>
              <a:rPr lang="en-US" dirty="0"/>
              <a:t>It’s a little more complicated than a yes or no. In 2017, Alexandra </a:t>
            </a:r>
            <a:r>
              <a:rPr lang="en-US" dirty="0" err="1"/>
              <a:t>Chouldechova</a:t>
            </a:r>
            <a:r>
              <a:rPr lang="en-US" dirty="0"/>
              <a:t> of Cornell University proved mathematically that an accurate classification algorithm produces error rates that are based on the makeup of the data being classified</a:t>
            </a:r>
          </a:p>
          <a:p>
            <a:pPr marL="628650" lvl="1" indent="-171450">
              <a:buFontTx/>
              <a:buChar char="-"/>
            </a:pPr>
            <a:r>
              <a:rPr lang="en-US" dirty="0"/>
              <a:t>If two populations are unequally represented in a data set, an accurate algorithm will produce unequal error rates</a:t>
            </a:r>
          </a:p>
          <a:p>
            <a:pPr marL="628650" lvl="1" indent="-171450">
              <a:buFontTx/>
              <a:buChar char="-"/>
            </a:pPr>
            <a:r>
              <a:rPr lang="en-US" dirty="0"/>
              <a:t>This is because machine learning models are statistical models, so they are subjected to statistical laws, which means that the accuracy of a machine learning model is proportional to the training sample size. That means that the model’s outputs for samples from minority subpopulations will have lower accuracy than for samples from large or majority subpopulations.</a:t>
            </a:r>
          </a:p>
          <a:p>
            <a:pPr marL="1085850" lvl="2" indent="-171450">
              <a:buFontTx/>
              <a:buChar char="-"/>
            </a:pPr>
            <a:r>
              <a:rPr lang="en-US" dirty="0"/>
              <a:t>If I get a question about this, mention that the RAND research study just said it happens in many cases and didn’t provide an exact number</a:t>
            </a:r>
          </a:p>
          <a:p>
            <a:pPr marL="1085850" lvl="2" indent="-171450">
              <a:buFontTx/>
              <a:buChar char="-"/>
            </a:pPr>
            <a:endParaRPr lang="en-US" dirty="0"/>
          </a:p>
          <a:p>
            <a:pPr marL="628650" lvl="1" indent="-171450">
              <a:buFontTx/>
              <a:buChar char="-"/>
            </a:pPr>
            <a:r>
              <a:rPr lang="en-US" dirty="0"/>
              <a:t>Datasets are intended to be representative of a large population</a:t>
            </a:r>
          </a:p>
          <a:p>
            <a:pPr marL="628650" lvl="1" indent="-171450">
              <a:buFontTx/>
              <a:buChar char="-"/>
            </a:pPr>
            <a:r>
              <a:rPr lang="en-US" dirty="0"/>
              <a:t>Issues of algorithmic bias occur where certain sub-populations are unequally represented</a:t>
            </a:r>
          </a:p>
          <a:p>
            <a:pPr marL="628650" lvl="1" indent="-171450">
              <a:buFontTx/>
              <a:buChar char="-"/>
            </a:pPr>
            <a:endParaRPr lang="en-US" dirty="0"/>
          </a:p>
          <a:p>
            <a:pPr marL="171450" lvl="0" indent="-171450">
              <a:buFontTx/>
              <a:buChar char="-"/>
            </a:pPr>
            <a:endParaRPr lang="en-US" dirty="0"/>
          </a:p>
          <a:p>
            <a:pPr marL="171450" lvl="0" indent="-171450">
              <a:buFontTx/>
              <a:buChar char="-"/>
            </a:pPr>
            <a:r>
              <a:rPr lang="en-US" dirty="0"/>
              <a:t>Therefore, the main issue isn’t with the algorithms themselves (although making sure the model itself is fair is necessary as well), it’s with biases present the data they are trained on, which stems from human and systemic biases present in our society.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As one study put it: “A model must be trained on data that are appropriately representative of the populations for whom it will be deployed</a:t>
            </a:r>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lvl="0" indent="-171450">
              <a:buFontTx/>
              <a:buChar char="-"/>
            </a:pPr>
            <a:r>
              <a:rPr lang="en-US" dirty="0"/>
              <a:t>While most of the bias is introduced in the development and deployment stages of the model, the other three stages affect the extent of the bias introduced in the development and deployment stages. This means that addressing bias needs to be a life-cycle concern that is baked into the process from the very beginning. </a:t>
            </a:r>
          </a:p>
          <a:p>
            <a:pPr marL="171450" lvl="0" indent="-171450">
              <a:buFontTx/>
              <a:buChar char="-"/>
            </a:pPr>
            <a:endParaRPr lang="en-US" dirty="0"/>
          </a:p>
          <a:p>
            <a:pPr marL="171450" lvl="0" indent="-171450">
              <a:buFontTx/>
              <a:buChar char="-"/>
            </a:pPr>
            <a:endParaRPr lang="en-US" dirty="0"/>
          </a:p>
          <a:p>
            <a:pPr marL="171450" lvl="0" indent="-171450">
              <a:buFontTx/>
              <a:buChar char="-"/>
            </a:pPr>
            <a:r>
              <a:rPr lang="en-US" dirty="0"/>
              <a:t>Image shows how the group with a higher number of people classified as high-risk also has a higher number of false positives</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528727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dirty="0"/>
              <a:t>And there has been some progress in recent years. In 2018, France said that all algorithms that the government uses will be open-sourced. In 2017, the city of New York put together a task force to recommend how to investigate algorithms for bias.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Algorithms used in predictive mapping software have been found to be around twice as effective at predicting the location of future crime as traditional analysts manually identifying future hotspots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Hotspot policing, where high-risk locations are identified and patrol resources are concentrated in those areas has also shown to result in crime suppression not just at the location of deployment, but also in surrounding areas.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4768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while there has been some recent progress in the area, the use of these algorithms in law enforcement can have serious, real-life consequences based on biases present in the data that the models were trained on. </a:t>
            </a:r>
          </a:p>
          <a:p>
            <a:r>
              <a:rPr lang="en-US" dirty="0"/>
              <a:t>These biases in the datasets stem from human and systemic biases.</a:t>
            </a:r>
          </a:p>
          <a:p>
            <a:r>
              <a:rPr lang="en-US" dirty="0"/>
              <a:t>Doors can be opened for biases from the very beginning in the planning stage, so addressing bias must be a life-cycle concern. </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50634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Generative AI is a larger category of artificial intelligence mainly focusing on the creation of new content by learning from past examples. Generative AI is able to create many forms of media such as text, videos, images and music.</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LLMs are a specific type of generative AI trained on lots of text data to understand humans like text.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Large language models are a type of AI designed and trained to understand and generate human-like text. They are Extremely good at generating text, completing text, summarizing information, and translating languages.</a:t>
            </a:r>
            <a:endParaRPr/>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f593d5594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1f593d5594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Generative AI firstly learns from datasets. Because generative AI learns from examples it requires a large data set in its related domain to generate content. So for example a LLM requires lots of examples of text to work properly.</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Next a certain model architecture is used for a specific use case. Model architecture is important as it defines how the model learns and generates content.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For example the transformer based models such as ChatGPT have self attention mechanisms which are extremely good at considering dependencies in sequential data. What that means is that transformer based models will consider past inputs and outputs to alter its results. This is why you are able to have “conversations” with chatGPT and it sometimes feels like it remembers what you are saying.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After the model architecture is decided the model is trained on the data set. It analyzes distributions of data analyzing patterns, structures and features of the dataset.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Once the model is trained the AI model will be able to generate samples that it learned from the data.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Outputs from the model are then evaluated on various criteria and are also compared to the original dataset. From there the model is then fine tuned further until it is at an acceptable state</a:t>
            </a:r>
            <a:endParaRPr/>
          </a:p>
        </p:txBody>
      </p:sp>
      <p:sp>
        <p:nvSpPr>
          <p:cNvPr id="109" name="Google Shape;109;g1f593d5594a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f593d5594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f593d5594a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Now that you know how generative AI works, it will be easier to understand how bias can be introduced into the system.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Fundamentally there are problems when training and creating generative AI models.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first way bias is introduced is bias in data sets and the second is the tuning of the model. This leads us to the problem with generative AI. When a data set used to train an artificial intelligence system is biased, the performance of the system across a diverse population can vary dramatically.</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For example In a data set training a facial recognition system it was found that. 75% of people in the set were male and 80% were white. As a result the system Misidentified dark skinned females up to 35% of the time and fair skinned males only 1% of the time.</a:t>
            </a:r>
            <a:endParaRPr/>
          </a:p>
        </p:txBody>
      </p:sp>
      <p:sp>
        <p:nvSpPr>
          <p:cNvPr id="119" name="Google Shape;119;g1f593d5594a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f593d5594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f593d5594a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Another example of biased data sets is with stable diffusion.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Stable diffusion is a generative AI model specialized in text to image generation. Last year Bloomberg ran an experiment with stable diffusion to explore racial and gender disparities in generative ai.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They decided to run a study where they prompted the model to create image representations of works for 14 jobs. 7 of which were high paying and 7 of which were low paying. For each job 300 images were generated.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sets of images were then analyzed; Firstly the average skin color for each job was calculated. It was found that image sets generated for every high-paying job were dominated by subjects with lighter skin tones, while subjects with darker skin tones were more commonly generated by prompts like “fast-food worker” and “social worker.”</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*Change Slide*</a:t>
            </a:r>
            <a:endParaRPr/>
          </a:p>
        </p:txBody>
      </p:sp>
      <p:sp>
        <p:nvSpPr>
          <p:cNvPr id="130" name="Google Shape;130;g1f593d5594a_0_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f593d5594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f593d5594a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Analyzing by gender it was found that categorizing in such a tells a similar story. For each image depicting a perceived woman, Stable Diffusion generated almost three times as many images of perceived men. Most occupations in the dataset were dominated by men, except for low-paying jobs like housekeeper and cashier.</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However even if Stable Diffusion is generating these types of images under these certain circumstances would it matter if they were accurate to the actual population in the US? In the US women are underrepresented in high-paying occupations, but over time this has improved.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According to Stable Diffusion generated content women represent about 3% of judges in the United states while in reality that number is 34%. Another example is with race. The model in this situation was not far off in some situations. In the United states out of all CEOs and lawyers 80% had a lighter skin complexion. Stable Diffusion generated a very similar distribution with again about 80% of CEOs and lawyers having lighter skin complexion.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 However, on other jobs the model failed. In the United States 70% of fast food workers are of lighter complexion while the model generated the exact opposite, with 70% of them being of darker complexion. Similar was found with social workers where 65% of social workers in the United States are white while the generated images consisted of 68% of darker toned people.</a:t>
            </a:r>
            <a:endParaRPr/>
          </a:p>
        </p:txBody>
      </p:sp>
      <p:sp>
        <p:nvSpPr>
          <p:cNvPr id="141" name="Google Shape;141;g1f593d5594a_0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f593d5594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f593d5594a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Another example of bias in generative AI is Google Gemini.</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Gemini is Google's version of AI image generation and has been criticized for racial bias and historical inaccuracies within the past 2 months. It First found itself under fire when users found it was generating historically inaccurate images. It often showed people of color instead of white people. Some specific examples are that it depicted US founding fathers as blacks, ancient Greek warriors as asians. As a result google temporarily paused the service as of feb 22nd, 2024.</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Why is this happening though where people of color are now being overrepresented. While training data for other generative AI models has often prioritized light-skinned men when it comes to generating images, Gemini has been generating images of people of color, particularly women, even when it is not appropriate to do so. So it is </a:t>
            </a:r>
            <a:r>
              <a:rPr lang="en-US" sz="1100" b="1">
                <a:latin typeface="Arial"/>
                <a:ea typeface="Arial"/>
                <a:cs typeface="Arial"/>
                <a:sym typeface="Arial"/>
              </a:rPr>
              <a:t>not </a:t>
            </a:r>
            <a:r>
              <a:rPr lang="en-US" sz="1100">
                <a:latin typeface="Arial"/>
                <a:ea typeface="Arial"/>
                <a:cs typeface="Arial"/>
                <a:sym typeface="Arial"/>
              </a:rPr>
              <a:t>the data that is the problem.</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Brett Farmiole who founded Featured.com, an ai startup for google, and is a level 4 partner with openAI stated that gemini’s release was rushed to match competitors like openAI. So it </a:t>
            </a:r>
            <a:r>
              <a:rPr lang="en-US" sz="1100" i="1">
                <a:latin typeface="Arial"/>
                <a:ea typeface="Arial"/>
                <a:cs typeface="Arial"/>
                <a:sym typeface="Arial"/>
              </a:rPr>
              <a:t>could </a:t>
            </a:r>
            <a:r>
              <a:rPr lang="en-US" sz="1100">
                <a:latin typeface="Arial"/>
                <a:ea typeface="Arial"/>
                <a:cs typeface="Arial"/>
                <a:sym typeface="Arial"/>
              </a:rPr>
              <a:t>be that the model was not fully developed.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However Google stated that the images being generated by Gemini were produced as a result of the company’s efforts to remove biases which previously perpetuated stereotypes and discriminatory attitudes. While not confirmed it might be an overcorrection due to long standing racial bias problems in AI.</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However, Something that we can learn from this situation however is that a fine line exists between promoting diversity and inadvertently creating a new form of bias</a:t>
            </a:r>
            <a:endParaRPr/>
          </a:p>
        </p:txBody>
      </p:sp>
      <p:sp>
        <p:nvSpPr>
          <p:cNvPr id="152" name="Google Shape;152;g1f593d5594a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cc9518eab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2cc9518eab9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Generative AI models have continued to be criticized for what is bias either from perpetuating stereotypes or overlooking people.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 A lack of diversity among those inputting the training data for image generation AI can result in the AI “learning” biased patterns and similarities within the images, and using that knowledge to generate new images. However we know that it is not only the data sets that can be faulty but the system itself, like as we saw with gemini.</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To address this problem with racial equity in generative AI is a multifaceted endeavor that requires collaboration, from multiple sources such as developers, researchers and policymakers. However, amidst these challenges lie opportunities for meaningful change and progress. By learning from these mistakes creating more fair, inclusive, and equitable AI systems can very well be possible in the near future.</a:t>
            </a:r>
            <a:endParaRPr sz="1100">
              <a:latin typeface="Arial"/>
              <a:ea typeface="Arial"/>
              <a:cs typeface="Arial"/>
              <a:sym typeface="Arial"/>
            </a:endParaRPr>
          </a:p>
        </p:txBody>
      </p:sp>
      <p:sp>
        <p:nvSpPr>
          <p:cNvPr id="163" name="Google Shape;163;g2cc9518eab9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brief overview here! Should not take too long to explain.</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not find data on Microsoft datacenters, as this information is kept private</a:t>
            </a:r>
          </a:p>
          <a:p>
            <a:endParaRPr lang="en-US" dirty="0"/>
          </a:p>
          <a:p>
            <a:r>
              <a:rPr lang="en-US" dirty="0"/>
              <a:t>GPT-4 was trained on Azure, Microsoft’s cloud service. This service is similar to the AWS cloud computing service mentioned earlier</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735569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 some articles saying approximate 54% of the electricity Microsoft uses in its datacenters comes from non-renewable sources. However, I couldn’t count these sources are reliable</a:t>
            </a:r>
          </a:p>
          <a:p>
            <a:endParaRPr lang="en-US" dirty="0"/>
          </a:p>
          <a:p>
            <a:r>
              <a:rPr lang="en-US" dirty="0"/>
              <a:t>The estimate for 2027 relies on current trends. Could not find data on the current amount of water drained.</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154133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SM’s fill up with </a:t>
            </a:r>
            <a:r>
              <a:rPr lang="en-US" dirty="0" err="1"/>
              <a:t>threadblocks</a:t>
            </a:r>
            <a:r>
              <a:rPr lang="en-US" dirty="0"/>
              <a:t> in waves</a:t>
            </a:r>
          </a:p>
          <a:p>
            <a:r>
              <a:rPr lang="en-US" dirty="0" err="1"/>
              <a:t>Threadblocks</a:t>
            </a:r>
            <a:r>
              <a:rPr lang="en-US" dirty="0"/>
              <a:t> are made up of warps, which are groups of 32 threads</a:t>
            </a:r>
          </a:p>
          <a:p>
            <a:r>
              <a:rPr lang="en-US" dirty="0"/>
              <a:t>These threads are made up of tasks and problems</a:t>
            </a:r>
          </a:p>
          <a:p>
            <a:endParaRPr lang="en-US" dirty="0"/>
          </a:p>
          <a:p>
            <a:r>
              <a:rPr lang="en-US" dirty="0"/>
              <a:t>ICC MISSES INCREASE DISPRAPORTIONATELY</a:t>
            </a:r>
          </a:p>
          <a:p>
            <a:r>
              <a:rPr lang="en-US" dirty="0"/>
              <a:t>Logically, considering how GPU’s work, increasing workloads should allow for SMs to idle less and thus allow for higher efficiency. However, increasing the workload causes anomalous behavior with the programs efficiency, due to instruction cache misses increasing (these commonly see an increase when workloads are increased).</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65614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Kernel duration is time spent in the operating system code, such as work done on behalf of the application (disk I/O). This duration is where processes run VERY SLOWLY (disk I/O is expensive). </a:t>
            </a:r>
          </a:p>
          <a:p>
            <a:endParaRPr lang="en-US" dirty="0"/>
          </a:p>
          <a:p>
            <a:r>
              <a:rPr lang="en-US" dirty="0"/>
              <a:t>Memory access tuning found an increase in processing speed, which relates to processing power.</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728028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9948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TODO: Add Snowden interview video link and thumbnail</a:t>
            </a:r>
          </a:p>
          <a:p>
            <a:pPr eaLnBrk="1" hangingPunct="1"/>
            <a:endParaRPr lang="en-US" b="1" dirty="0"/>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dirty="0"/>
          </a:p>
        </p:txBody>
      </p:sp>
    </p:spTree>
    <p:extLst>
      <p:ext uri="{BB962C8B-B14F-4D97-AF65-F5344CB8AC3E}">
        <p14:creationId xmlns:p14="http://schemas.microsoft.com/office/powerpoint/2010/main" val="244863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43264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we (the company) produce the game?</a:t>
            </a:r>
          </a:p>
          <a:p>
            <a:endParaRPr lang="en-US" dirty="0"/>
          </a:p>
          <a:p>
            <a:r>
              <a:rPr lang="en-US" dirty="0"/>
              <a:t>Use the SWE Code Of Ethics as the basis for your argument.</a:t>
            </a:r>
          </a:p>
          <a:p>
            <a:endParaRPr lang="en-US" dirty="0"/>
          </a:p>
          <a:p>
            <a:r>
              <a:rPr lang="en-US" dirty="0"/>
              <a:t>If Remote: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 “(YES)” or “(NO)” to the end of your name in Zoom to show your side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7689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Introduce yourself</a:t>
            </a:r>
          </a:p>
          <a:p>
            <a:pPr marL="171450" indent="-171450">
              <a:buFontTx/>
              <a:buChar char="-"/>
            </a:pPr>
            <a:r>
              <a:rPr lang="en-US" dirty="0"/>
              <a:t>Say title</a:t>
            </a:r>
          </a:p>
          <a:p>
            <a:pPr marL="171450" indent="-171450">
              <a:buFontTx/>
              <a:buChar char="-"/>
            </a:pPr>
            <a:endParaRPr lang="en-US" dirty="0"/>
          </a:p>
          <a:p>
            <a:pPr marL="171450" indent="-171450">
              <a:buFontTx/>
              <a:buChar char="-"/>
            </a:pPr>
            <a:r>
              <a:rPr lang="en-US" dirty="0"/>
              <a:t>Hi, my name is Alden. I’d like to talk about algorithmic bias</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58085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have probably heard the term before. In the simplest terms, algorithmic bias is a systemic error in predictive computation. In most applications, this refers specifically to computational discrimination where unfair outcomes privilege one arbitrary group of people over another.</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135"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3309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apo.org.au/sites/default/files/resource-files/2019-09/apo-nid270926.pdf" TargetMode="External"/><Relationship Id="rId3" Type="http://schemas.openxmlformats.org/officeDocument/2006/relationships/hyperlink" Target="https://dl.acm.org/doi/pdf/10.1145/3531146.3534644" TargetMode="External"/><Relationship Id="rId7" Type="http://schemas.openxmlformats.org/officeDocument/2006/relationships/hyperlink" Target="https://www.nature.com/articles/d41586-018-05469-3" TargetMode="External"/><Relationship Id="rId2" Type="http://schemas.openxmlformats.org/officeDocument/2006/relationships/hyperlink" Target="https://www.criticalracedigitalstudies.com/peoples-guide-posts/what-is-algorithmic-bias" TargetMode="External"/><Relationship Id="rId1" Type="http://schemas.openxmlformats.org/officeDocument/2006/relationships/slideLayout" Target="../slideLayouts/slideLayout2.xml"/><Relationship Id="rId6" Type="http://schemas.openxmlformats.org/officeDocument/2006/relationships/hyperlink" Target="https://arxiv.org/abs/1703.00056" TargetMode="External"/><Relationship Id="rId5" Type="http://schemas.openxmlformats.org/officeDocument/2006/relationships/hyperlink" Target="https://www.acm.org/code-of-ethics" TargetMode="External"/><Relationship Id="rId4" Type="http://schemas.openxmlformats.org/officeDocument/2006/relationships/hyperlink" Target="https://www.jstor.org/stable/resrep29576" TargetMode="External"/><Relationship Id="rId9" Type="http://schemas.openxmlformats.org/officeDocument/2006/relationships/hyperlink" Target="https://www.nist.gov/news-events/news/2022/03/theres-more-ai-bias-biased-data-nist-report-highligh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forbes.com/sites/antoniopequenoiv/2024/02/26/googles-gemini-controversy-explained-ai-model-criticized-by-musk-and-others-over-alleged-bias/?sh=2ba3e0a84b99" TargetMode="External"/><Relationship Id="rId7" Type="http://schemas.openxmlformats.org/officeDocument/2006/relationships/hyperlink" Target="https://www.nvidia.com/en-us/glossary/generative-a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aljazeera.com/news/2024/3/9/why-google-gemini-wont-show-you-white-people" TargetMode="External"/><Relationship Id="rId5" Type="http://schemas.openxmlformats.org/officeDocument/2006/relationships/hyperlink" Target="https://www.bloomberg.com/graphics/2023-generative-ai-bias/?embedded-checkout=true" TargetMode="External"/><Relationship Id="rId4" Type="http://schemas.openxmlformats.org/officeDocument/2006/relationships/hyperlink" Target="https://www.chapman.edu/ai/bias-in-ai.aspx#:~:text=An%20example%20is%20when%20a,with%20certain%20genders%20or%20stereotyp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drothchild%7D@berkeley.edu" TargetMode="External"/><Relationship Id="rId7" Type="http://schemas.openxmlformats.org/officeDocument/2006/relationships/hyperlink" Target="https://www.guru3d.com/story/nvidia-blackwell-gpu-costs-and-pricing-to-for-just-the-gpu/" TargetMode="External"/><Relationship Id="rId2" Type="http://schemas.openxmlformats.org/officeDocument/2006/relationships/hyperlink" Target="https://akkio.com/post/cost-of-ai" TargetMode="External"/><Relationship Id="rId1" Type="http://schemas.openxmlformats.org/officeDocument/2006/relationships/slideLayout" Target="../slideLayouts/slideLayout2.xml"/><Relationship Id="rId6" Type="http://schemas.openxmlformats.org/officeDocument/2006/relationships/hyperlink" Target="https://www.cnbc.com/2024/01/18/mark-zuckerberg-indicates-meta-is-spending-billions-on-nvidia-ai-chips.html" TargetMode="External"/><Relationship Id="rId5" Type="http://schemas.openxmlformats.org/officeDocument/2006/relationships/hyperlink" Target="https://developer.nvidia.com/blog/boosting-application-performance-with-gpu-memory-access-tuning/" TargetMode="External"/><Relationship Id="rId4" Type="http://schemas.openxmlformats.org/officeDocument/2006/relationships/hyperlink" Target="https://developer.nvidia.com/blog/improving-gpu-performance-by-reducing-instruction-cache-miss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352551"/>
            <a:ext cx="4768910" cy="3352800"/>
          </a:xfrm>
        </p:spPr>
        <p:txBody>
          <a:bodyPr>
            <a:normAutofit/>
          </a:bodyPr>
          <a:lstStyle/>
          <a:p>
            <a:r>
              <a:rPr lang="en-US" sz="2000" dirty="0"/>
              <a:t>Models are representative of the data they are trained on</a:t>
            </a:r>
          </a:p>
          <a:p>
            <a:pPr lvl="1"/>
            <a:r>
              <a:rPr lang="en-US" sz="1600" dirty="0"/>
              <a:t>Biases present in training data are exposed in final product </a:t>
            </a:r>
            <a:r>
              <a:rPr lang="en-US" sz="1400" dirty="0"/>
              <a:t>[2], [3], [6]</a:t>
            </a:r>
          </a:p>
          <a:p>
            <a:pPr marL="205768" lvl="1" indent="0">
              <a:buNone/>
            </a:pPr>
            <a:endParaRPr lang="en-US" sz="1600" dirty="0"/>
          </a:p>
          <a:p>
            <a:r>
              <a:rPr lang="en-US" sz="2000" dirty="0"/>
              <a:t>Most bias is introduced in development and deployment stages </a:t>
            </a:r>
            <a:r>
              <a:rPr lang="en-US" sz="1400" dirty="0"/>
              <a:t>[3]</a:t>
            </a:r>
            <a:endParaRPr lang="en-US" sz="1600" dirty="0"/>
          </a:p>
          <a:p>
            <a:pPr lvl="1"/>
            <a:r>
              <a:rPr lang="en-US" sz="1600" dirty="0"/>
              <a:t>Other stages affect how much bias is introduced in these two stages </a:t>
            </a:r>
            <a:r>
              <a:rPr lang="en-US" sz="1400" dirty="0"/>
              <a:t>[3]</a:t>
            </a:r>
            <a:endParaRPr lang="en-US" sz="1600" dirty="0"/>
          </a:p>
        </p:txBody>
      </p:sp>
      <p:sp>
        <p:nvSpPr>
          <p:cNvPr id="2" name="Title 1"/>
          <p:cNvSpPr>
            <a:spLocks noGrp="1"/>
          </p:cNvSpPr>
          <p:nvPr>
            <p:ph type="title"/>
          </p:nvPr>
        </p:nvSpPr>
        <p:spPr/>
        <p:txBody>
          <a:bodyPr/>
          <a:lstStyle/>
          <a:p>
            <a:r>
              <a:rPr lang="en-US" dirty="0"/>
              <a:t>Where does it come from?</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Alden Cutler</a:t>
            </a:r>
          </a:p>
        </p:txBody>
      </p:sp>
      <p:sp>
        <p:nvSpPr>
          <p:cNvPr id="11" name="TextBox 10">
            <a:extLst>
              <a:ext uri="{FF2B5EF4-FFF2-40B4-BE49-F238E27FC236}">
                <a16:creationId xmlns:a16="http://schemas.microsoft.com/office/drawing/2014/main" id="{E111052F-9C62-4315-BBD4-EA9241F5910A}"/>
              </a:ext>
            </a:extLst>
          </p:cNvPr>
          <p:cNvSpPr txBox="1"/>
          <p:nvPr/>
        </p:nvSpPr>
        <p:spPr>
          <a:xfrm>
            <a:off x="5722900" y="1971773"/>
            <a:ext cx="2735300" cy="3416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90000"/>
              </a:lnSpc>
            </a:pPr>
            <a:r>
              <a:rPr lang="en-US" dirty="0"/>
              <a:t>Solicitation and Selection</a:t>
            </a:r>
          </a:p>
        </p:txBody>
      </p:sp>
      <p:sp>
        <p:nvSpPr>
          <p:cNvPr id="15" name="TextBox 14">
            <a:extLst>
              <a:ext uri="{FF2B5EF4-FFF2-40B4-BE49-F238E27FC236}">
                <a16:creationId xmlns:a16="http://schemas.microsoft.com/office/drawing/2014/main" id="{D7F41EB4-B433-BB5F-2C5F-D13E1D57BC6E}"/>
              </a:ext>
            </a:extLst>
          </p:cNvPr>
          <p:cNvSpPr txBox="1">
            <a:spLocks/>
          </p:cNvSpPr>
          <p:nvPr/>
        </p:nvSpPr>
        <p:spPr>
          <a:xfrm>
            <a:off x="5729217" y="1352551"/>
            <a:ext cx="2728354" cy="3416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90000"/>
              </a:lnSpc>
            </a:pPr>
            <a:r>
              <a:rPr lang="en-US" dirty="0"/>
              <a:t>Acquisition Planning</a:t>
            </a:r>
          </a:p>
        </p:txBody>
      </p:sp>
      <p:sp>
        <p:nvSpPr>
          <p:cNvPr id="16" name="TextBox 15">
            <a:extLst>
              <a:ext uri="{FF2B5EF4-FFF2-40B4-BE49-F238E27FC236}">
                <a16:creationId xmlns:a16="http://schemas.microsoft.com/office/drawing/2014/main" id="{8679FD6A-025C-A724-3C53-6CFE2CBA045B}"/>
              </a:ext>
            </a:extLst>
          </p:cNvPr>
          <p:cNvSpPr txBox="1"/>
          <p:nvPr/>
        </p:nvSpPr>
        <p:spPr>
          <a:xfrm>
            <a:off x="5722901" y="2595249"/>
            <a:ext cx="2735300" cy="3416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90000"/>
              </a:lnSpc>
            </a:pPr>
            <a:r>
              <a:rPr lang="en-US" dirty="0"/>
              <a:t>Development</a:t>
            </a:r>
          </a:p>
        </p:txBody>
      </p:sp>
      <p:sp>
        <p:nvSpPr>
          <p:cNvPr id="17" name="TextBox 16">
            <a:extLst>
              <a:ext uri="{FF2B5EF4-FFF2-40B4-BE49-F238E27FC236}">
                <a16:creationId xmlns:a16="http://schemas.microsoft.com/office/drawing/2014/main" id="{2B6CA8BA-2EAC-9ACA-AAFF-B5B2A390C12B}"/>
              </a:ext>
            </a:extLst>
          </p:cNvPr>
          <p:cNvSpPr txBox="1"/>
          <p:nvPr/>
        </p:nvSpPr>
        <p:spPr>
          <a:xfrm>
            <a:off x="5716581" y="3214473"/>
            <a:ext cx="2735300" cy="3416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90000"/>
              </a:lnSpc>
            </a:pPr>
            <a:r>
              <a:rPr lang="en-US" dirty="0"/>
              <a:t>Delivery</a:t>
            </a:r>
          </a:p>
        </p:txBody>
      </p:sp>
      <p:sp>
        <p:nvSpPr>
          <p:cNvPr id="18" name="TextBox 17">
            <a:extLst>
              <a:ext uri="{FF2B5EF4-FFF2-40B4-BE49-F238E27FC236}">
                <a16:creationId xmlns:a16="http://schemas.microsoft.com/office/drawing/2014/main" id="{F951E941-DA29-A92D-A4C1-166384B2BE4B}"/>
              </a:ext>
            </a:extLst>
          </p:cNvPr>
          <p:cNvSpPr txBox="1"/>
          <p:nvPr/>
        </p:nvSpPr>
        <p:spPr>
          <a:xfrm>
            <a:off x="5729218" y="3833695"/>
            <a:ext cx="2735300" cy="3416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90000"/>
              </a:lnSpc>
            </a:pPr>
            <a:r>
              <a:rPr lang="en-US" dirty="0"/>
              <a:t>Deployment</a:t>
            </a:r>
          </a:p>
        </p:txBody>
      </p:sp>
      <p:cxnSp>
        <p:nvCxnSpPr>
          <p:cNvPr id="20" name="Straight Arrow Connector 19">
            <a:extLst>
              <a:ext uri="{FF2B5EF4-FFF2-40B4-BE49-F238E27FC236}">
                <a16:creationId xmlns:a16="http://schemas.microsoft.com/office/drawing/2014/main" id="{EAC70FAC-1B6B-CC34-9AB5-5E0920ECB626}"/>
              </a:ext>
            </a:extLst>
          </p:cNvPr>
          <p:cNvCxnSpPr>
            <a:stCxn id="15" idx="2"/>
            <a:endCxn id="11" idx="0"/>
          </p:cNvCxnSpPr>
          <p:nvPr/>
        </p:nvCxnSpPr>
        <p:spPr>
          <a:xfrm flipH="1">
            <a:off x="7090550" y="1694183"/>
            <a:ext cx="2844" cy="277590"/>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BACF9B4-D14A-B38E-4AA1-EB5EC0540341}"/>
              </a:ext>
            </a:extLst>
          </p:cNvPr>
          <p:cNvSpPr txBox="1"/>
          <p:nvPr/>
        </p:nvSpPr>
        <p:spPr>
          <a:xfrm>
            <a:off x="5729217" y="4276436"/>
            <a:ext cx="2475179" cy="424732"/>
          </a:xfrm>
          <a:prstGeom prst="rect">
            <a:avLst/>
          </a:prstGeom>
          <a:noFill/>
        </p:spPr>
        <p:txBody>
          <a:bodyPr wrap="square" rtlCol="0">
            <a:spAutoFit/>
          </a:bodyPr>
          <a:lstStyle/>
          <a:p>
            <a:pPr algn="ctr">
              <a:lnSpc>
                <a:spcPct val="90000"/>
              </a:lnSpc>
            </a:pPr>
            <a:r>
              <a:rPr lang="en-US" sz="1200" dirty="0"/>
              <a:t>“Framework for Acquisition of Machine Learning Tools, [3]</a:t>
            </a:r>
          </a:p>
        </p:txBody>
      </p:sp>
      <p:cxnSp>
        <p:nvCxnSpPr>
          <p:cNvPr id="43" name="Straight Arrow Connector 42">
            <a:extLst>
              <a:ext uri="{FF2B5EF4-FFF2-40B4-BE49-F238E27FC236}">
                <a16:creationId xmlns:a16="http://schemas.microsoft.com/office/drawing/2014/main" id="{2FB6DA18-4EF2-005D-74A1-74197C191950}"/>
              </a:ext>
            </a:extLst>
          </p:cNvPr>
          <p:cNvCxnSpPr>
            <a:cxnSpLocks/>
            <a:stCxn id="11" idx="2"/>
            <a:endCxn id="16" idx="0"/>
          </p:cNvCxnSpPr>
          <p:nvPr/>
        </p:nvCxnSpPr>
        <p:spPr>
          <a:xfrm>
            <a:off x="7090550" y="2313405"/>
            <a:ext cx="1" cy="281844"/>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98F1076-8444-AF9A-657E-1CB333F4F058}"/>
              </a:ext>
            </a:extLst>
          </p:cNvPr>
          <p:cNvCxnSpPr>
            <a:cxnSpLocks/>
            <a:stCxn id="16" idx="2"/>
            <a:endCxn id="17" idx="0"/>
          </p:cNvCxnSpPr>
          <p:nvPr/>
        </p:nvCxnSpPr>
        <p:spPr>
          <a:xfrm flipH="1">
            <a:off x="7084231" y="2936881"/>
            <a:ext cx="6320" cy="277592"/>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05A0E25-7A5C-1973-7D4E-84E85953B8D1}"/>
              </a:ext>
            </a:extLst>
          </p:cNvPr>
          <p:cNvCxnSpPr/>
          <p:nvPr/>
        </p:nvCxnSpPr>
        <p:spPr>
          <a:xfrm flipH="1">
            <a:off x="7074318" y="3554627"/>
            <a:ext cx="2844" cy="277590"/>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
        <p:nvSpPr>
          <p:cNvPr id="50" name="Star: 5 Points 49">
            <a:extLst>
              <a:ext uri="{FF2B5EF4-FFF2-40B4-BE49-F238E27FC236}">
                <a16:creationId xmlns:a16="http://schemas.microsoft.com/office/drawing/2014/main" id="{5CF45955-12C1-FE7F-B3C0-A2020FF7A211}"/>
              </a:ext>
            </a:extLst>
          </p:cNvPr>
          <p:cNvSpPr/>
          <p:nvPr/>
        </p:nvSpPr>
        <p:spPr>
          <a:xfrm>
            <a:off x="6010345" y="2669285"/>
            <a:ext cx="206908" cy="193559"/>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119C939E-452C-4EF6-0152-472D5B5CA369}"/>
              </a:ext>
            </a:extLst>
          </p:cNvPr>
          <p:cNvSpPr/>
          <p:nvPr/>
        </p:nvSpPr>
        <p:spPr>
          <a:xfrm>
            <a:off x="6010345" y="3907731"/>
            <a:ext cx="206908" cy="193559"/>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4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consequences?</a:t>
            </a:r>
          </a:p>
        </p:txBody>
      </p:sp>
      <p:sp>
        <p:nvSpPr>
          <p:cNvPr id="3" name="Content Placeholder 2"/>
          <p:cNvSpPr>
            <a:spLocks noGrp="1"/>
          </p:cNvSpPr>
          <p:nvPr>
            <p:ph sz="half" idx="1"/>
          </p:nvPr>
        </p:nvSpPr>
        <p:spPr>
          <a:xfrm>
            <a:off x="685799" y="1352551"/>
            <a:ext cx="4445681" cy="3352800"/>
          </a:xfrm>
        </p:spPr>
        <p:txBody>
          <a:bodyPr>
            <a:normAutofit/>
          </a:bodyPr>
          <a:lstStyle/>
          <a:p>
            <a:r>
              <a:rPr lang="en-US" sz="2000" dirty="0"/>
              <a:t>Real-life impacts</a:t>
            </a:r>
          </a:p>
          <a:p>
            <a:pPr lvl="1"/>
            <a:r>
              <a:rPr lang="en-US" sz="1600" dirty="0"/>
              <a:t>Especially in law enforcement [2], [3]</a:t>
            </a:r>
          </a:p>
          <a:p>
            <a:pPr lvl="1"/>
            <a:r>
              <a:rPr lang="en-US" sz="1600" dirty="0"/>
              <a:t>Can result in perpetuating discrimination [2], [3]</a:t>
            </a:r>
          </a:p>
          <a:p>
            <a:endParaRPr lang="en-US" sz="2000" dirty="0"/>
          </a:p>
          <a:p>
            <a:r>
              <a:rPr lang="en-US" sz="2000" dirty="0"/>
              <a:t>Ethical and moral problems</a:t>
            </a:r>
          </a:p>
          <a:p>
            <a:pPr lvl="1"/>
            <a:r>
              <a:rPr lang="en-US" sz="1600" dirty="0"/>
              <a:t>ACM Code of Ethics 1.1 and 1.2 [4]</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Alden Cutler</a:t>
            </a:r>
          </a:p>
        </p:txBody>
      </p:sp>
      <p:pic>
        <p:nvPicPr>
          <p:cNvPr id="9" name="Picture 8" descr="A logo with blue cubes&#10;&#10;Description automatically generated">
            <a:extLst>
              <a:ext uri="{FF2B5EF4-FFF2-40B4-BE49-F238E27FC236}">
                <a16:creationId xmlns:a16="http://schemas.microsoft.com/office/drawing/2014/main" id="{D68A4F79-CD5B-9018-CE96-68CF65C250BC}"/>
              </a:ext>
            </a:extLst>
          </p:cNvPr>
          <p:cNvPicPr>
            <a:picLocks noChangeAspect="1"/>
          </p:cNvPicPr>
          <p:nvPr/>
        </p:nvPicPr>
        <p:blipFill>
          <a:blip r:embed="rId3"/>
          <a:stretch>
            <a:fillRect/>
          </a:stretch>
        </p:blipFill>
        <p:spPr>
          <a:xfrm>
            <a:off x="5245793" y="2902817"/>
            <a:ext cx="3202642" cy="1802534"/>
          </a:xfrm>
          <a:prstGeom prst="rect">
            <a:avLst/>
          </a:prstGeom>
        </p:spPr>
      </p:pic>
      <p:pic>
        <p:nvPicPr>
          <p:cNvPr id="13" name="Picture 12" descr="A person in orange uniform holding handcuffs&#10;&#10;Description automatically generated">
            <a:extLst>
              <a:ext uri="{FF2B5EF4-FFF2-40B4-BE49-F238E27FC236}">
                <a16:creationId xmlns:a16="http://schemas.microsoft.com/office/drawing/2014/main" id="{EAC348C6-1D6F-C802-8D57-D7CADFDD1E7C}"/>
              </a:ext>
            </a:extLst>
          </p:cNvPr>
          <p:cNvPicPr>
            <a:picLocks noChangeAspect="1"/>
          </p:cNvPicPr>
          <p:nvPr/>
        </p:nvPicPr>
        <p:blipFill>
          <a:blip r:embed="rId4"/>
          <a:stretch>
            <a:fillRect/>
          </a:stretch>
        </p:blipFill>
        <p:spPr>
          <a:xfrm>
            <a:off x="5714412" y="1131932"/>
            <a:ext cx="2160857" cy="1541900"/>
          </a:xfrm>
          <a:prstGeom prst="rect">
            <a:avLst/>
          </a:prstGeom>
        </p:spPr>
      </p:pic>
    </p:spTree>
    <p:extLst>
      <p:ext uri="{BB962C8B-B14F-4D97-AF65-F5344CB8AC3E}">
        <p14:creationId xmlns:p14="http://schemas.microsoft.com/office/powerpoint/2010/main" val="252312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there any solutions?</a:t>
            </a:r>
          </a:p>
        </p:txBody>
      </p:sp>
      <p:sp>
        <p:nvSpPr>
          <p:cNvPr id="3" name="Content Placeholder 2"/>
          <p:cNvSpPr>
            <a:spLocks noGrp="1"/>
          </p:cNvSpPr>
          <p:nvPr>
            <p:ph sz="half" idx="1"/>
          </p:nvPr>
        </p:nvSpPr>
        <p:spPr>
          <a:xfrm>
            <a:off x="685799" y="1352551"/>
            <a:ext cx="4570469" cy="3352800"/>
          </a:xfrm>
        </p:spPr>
        <p:txBody>
          <a:bodyPr>
            <a:normAutofit/>
          </a:bodyPr>
          <a:lstStyle/>
          <a:p>
            <a:r>
              <a:rPr lang="en-US" sz="2000" dirty="0"/>
              <a:t>Accurate classification algorithms produce error rates based on the makeup of the data being classified </a:t>
            </a:r>
            <a:r>
              <a:rPr lang="en-US" sz="1600" dirty="0"/>
              <a:t>[5]</a:t>
            </a:r>
            <a:endParaRPr lang="en-US" sz="2000" dirty="0"/>
          </a:p>
          <a:p>
            <a:pPr marL="0" indent="0">
              <a:buNone/>
            </a:pPr>
            <a:endParaRPr lang="en-US" sz="2000" dirty="0"/>
          </a:p>
          <a:p>
            <a:r>
              <a:rPr lang="en-US" sz="2000" dirty="0"/>
              <a:t>The main issue isn’t with the algorithms</a:t>
            </a:r>
          </a:p>
          <a:p>
            <a:r>
              <a:rPr lang="en-US" sz="2000" dirty="0"/>
              <a:t>Addressing bias must be a life-cycle concern </a:t>
            </a:r>
            <a:r>
              <a:rPr lang="en-US" sz="1600" dirty="0"/>
              <a:t>[3]</a:t>
            </a:r>
            <a:endParaRPr lang="en-US" sz="2000"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Alden Cutler</a:t>
            </a:r>
          </a:p>
        </p:txBody>
      </p:sp>
      <p:pic>
        <p:nvPicPr>
          <p:cNvPr id="15" name="Picture 14" descr="A black background with red rectangles and blue and purple figures&#10;&#10;Description automatically generated">
            <a:extLst>
              <a:ext uri="{FF2B5EF4-FFF2-40B4-BE49-F238E27FC236}">
                <a16:creationId xmlns:a16="http://schemas.microsoft.com/office/drawing/2014/main" id="{2DE9C243-1999-52AD-9794-3859F1DFDFA7}"/>
              </a:ext>
            </a:extLst>
          </p:cNvPr>
          <p:cNvPicPr>
            <a:picLocks noChangeAspect="1"/>
          </p:cNvPicPr>
          <p:nvPr/>
        </p:nvPicPr>
        <p:blipFill>
          <a:blip r:embed="rId3"/>
          <a:stretch>
            <a:fillRect/>
          </a:stretch>
        </p:blipFill>
        <p:spPr>
          <a:xfrm>
            <a:off x="5256268" y="1510543"/>
            <a:ext cx="3559286" cy="1034838"/>
          </a:xfrm>
          <a:prstGeom prst="rect">
            <a:avLst/>
          </a:prstGeom>
        </p:spPr>
      </p:pic>
      <p:pic>
        <p:nvPicPr>
          <p:cNvPr id="17" name="Picture 16" descr="A close-up of a sign&#10;&#10;Description automatically generated">
            <a:extLst>
              <a:ext uri="{FF2B5EF4-FFF2-40B4-BE49-F238E27FC236}">
                <a16:creationId xmlns:a16="http://schemas.microsoft.com/office/drawing/2014/main" id="{AA9AAD97-8FA7-5C16-2AA3-C056F52FA9B7}"/>
              </a:ext>
            </a:extLst>
          </p:cNvPr>
          <p:cNvPicPr>
            <a:picLocks noChangeAspect="1"/>
          </p:cNvPicPr>
          <p:nvPr/>
        </p:nvPicPr>
        <p:blipFill>
          <a:blip r:embed="rId4"/>
          <a:stretch>
            <a:fillRect/>
          </a:stretch>
        </p:blipFill>
        <p:spPr>
          <a:xfrm>
            <a:off x="5256268" y="2866189"/>
            <a:ext cx="3559287" cy="1034838"/>
          </a:xfrm>
          <a:prstGeom prst="rect">
            <a:avLst/>
          </a:prstGeom>
        </p:spPr>
      </p:pic>
      <p:sp>
        <p:nvSpPr>
          <p:cNvPr id="18" name="TextBox 17">
            <a:extLst>
              <a:ext uri="{FF2B5EF4-FFF2-40B4-BE49-F238E27FC236}">
                <a16:creationId xmlns:a16="http://schemas.microsoft.com/office/drawing/2014/main" id="{D34B9B97-C3F3-6515-165E-5AFF9CC28DC7}"/>
              </a:ext>
            </a:extLst>
          </p:cNvPr>
          <p:cNvSpPr txBox="1"/>
          <p:nvPr/>
        </p:nvSpPr>
        <p:spPr>
          <a:xfrm>
            <a:off x="7742989" y="4069347"/>
            <a:ext cx="1283807" cy="286232"/>
          </a:xfrm>
          <a:prstGeom prst="rect">
            <a:avLst/>
          </a:prstGeom>
          <a:noFill/>
        </p:spPr>
        <p:txBody>
          <a:bodyPr wrap="square" rtlCol="0">
            <a:spAutoFit/>
          </a:bodyPr>
          <a:lstStyle/>
          <a:p>
            <a:pPr algn="r">
              <a:lnSpc>
                <a:spcPct val="90000"/>
              </a:lnSpc>
            </a:pPr>
            <a:r>
              <a:rPr lang="en-US" sz="1400" dirty="0"/>
              <a:t>[6]</a:t>
            </a:r>
          </a:p>
        </p:txBody>
      </p:sp>
    </p:spTree>
    <p:extLst>
      <p:ext uri="{BB962C8B-B14F-4D97-AF65-F5344CB8AC3E}">
        <p14:creationId xmlns:p14="http://schemas.microsoft.com/office/powerpoint/2010/main" val="169155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352551"/>
            <a:ext cx="7772400" cy="3352800"/>
          </a:xfrm>
        </p:spPr>
        <p:txBody>
          <a:bodyPr>
            <a:normAutofit/>
          </a:bodyPr>
          <a:lstStyle/>
          <a:p>
            <a:r>
              <a:rPr lang="en-US" sz="2000" dirty="0"/>
              <a:t>2017: New York City task force to investigate algorithms for bias </a:t>
            </a:r>
            <a:r>
              <a:rPr lang="en-US" sz="1600" dirty="0"/>
              <a:t>[6]</a:t>
            </a:r>
            <a:endParaRPr lang="en-US" sz="2000" dirty="0"/>
          </a:p>
          <a:p>
            <a:r>
              <a:rPr lang="en-US" sz="2000" dirty="0"/>
              <a:t>2018: France makes all government-used algorithms open </a:t>
            </a:r>
            <a:r>
              <a:rPr lang="en-US" sz="1600" dirty="0"/>
              <a:t>[6]</a:t>
            </a:r>
            <a:r>
              <a:rPr lang="en-US" sz="2000" dirty="0"/>
              <a:t> </a:t>
            </a:r>
          </a:p>
          <a:p>
            <a:r>
              <a:rPr lang="en-US" sz="2000" dirty="0"/>
              <a:t>2019:</a:t>
            </a:r>
          </a:p>
          <a:p>
            <a:pPr lvl="1"/>
            <a:r>
              <a:rPr lang="en-US" sz="1600" dirty="0"/>
              <a:t>Predictive mapping software [7]</a:t>
            </a:r>
          </a:p>
          <a:p>
            <a:pPr lvl="1"/>
            <a:r>
              <a:rPr lang="en-US" sz="1600" dirty="0"/>
              <a:t>Hotspot policing [7]</a:t>
            </a:r>
          </a:p>
        </p:txBody>
      </p:sp>
      <p:sp>
        <p:nvSpPr>
          <p:cNvPr id="2" name="Title 1"/>
          <p:cNvSpPr>
            <a:spLocks noGrp="1"/>
          </p:cNvSpPr>
          <p:nvPr>
            <p:ph type="title"/>
          </p:nvPr>
        </p:nvSpPr>
        <p:spPr/>
        <p:txBody>
          <a:bodyPr/>
          <a:lstStyle/>
          <a:p>
            <a:r>
              <a:rPr lang="en-US" dirty="0"/>
              <a:t>Recent progress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Alden Cutler</a:t>
            </a:r>
          </a:p>
        </p:txBody>
      </p:sp>
    </p:spTree>
    <p:extLst>
      <p:ext uri="{BB962C8B-B14F-4D97-AF65-F5344CB8AC3E}">
        <p14:creationId xmlns:p14="http://schemas.microsoft.com/office/powerpoint/2010/main" val="298721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p:txBody>
          <a:bodyPr>
            <a:normAutofit lnSpcReduction="10000"/>
          </a:bodyPr>
          <a:lstStyle/>
          <a:p>
            <a:r>
              <a:rPr lang="en-US" sz="2000" dirty="0"/>
              <a:t>Some recent progress </a:t>
            </a:r>
            <a:r>
              <a:rPr lang="en-US" sz="1600" dirty="0"/>
              <a:t>[6], [7]</a:t>
            </a:r>
            <a:r>
              <a:rPr lang="en-US" sz="2000" dirty="0"/>
              <a:t>, but…</a:t>
            </a:r>
          </a:p>
          <a:p>
            <a:r>
              <a:rPr lang="en-US" sz="2000" dirty="0"/>
              <a:t>Serious, real-life consequences </a:t>
            </a:r>
            <a:r>
              <a:rPr lang="en-US" sz="1400" dirty="0"/>
              <a:t>[2], [3]</a:t>
            </a:r>
            <a:endParaRPr lang="en-US" sz="2000" dirty="0"/>
          </a:p>
          <a:p>
            <a:r>
              <a:rPr lang="en-US" sz="2000" dirty="0"/>
              <a:t>Bias mostly gained from training data </a:t>
            </a:r>
            <a:r>
              <a:rPr lang="en-US" sz="1600" dirty="0"/>
              <a:t>[2]</a:t>
            </a:r>
            <a:endParaRPr lang="en-US" sz="2000" dirty="0"/>
          </a:p>
          <a:p>
            <a:pPr lvl="1"/>
            <a:r>
              <a:rPr lang="en-US" sz="1600" dirty="0"/>
              <a:t>All phases affect the amount of bias </a:t>
            </a:r>
          </a:p>
          <a:p>
            <a:pPr lvl="1"/>
            <a:r>
              <a:rPr lang="en-US" sz="1600" dirty="0"/>
              <a:t>Life-cycle concern of addressing bias [3]</a:t>
            </a:r>
          </a:p>
          <a:p>
            <a:r>
              <a:rPr lang="en-US" sz="2000" dirty="0"/>
              <a:t>Biases in datasets stem from human and systemic biases </a:t>
            </a:r>
            <a:r>
              <a:rPr lang="en-US" sz="1600" dirty="0"/>
              <a:t>[8]</a:t>
            </a:r>
            <a:endParaRPr lang="en-US" sz="2000" dirty="0"/>
          </a:p>
          <a:p>
            <a:pPr lvl="1"/>
            <a:endParaRPr lang="en-US" sz="1600"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Alden Cutler</a:t>
            </a:r>
          </a:p>
        </p:txBody>
      </p:sp>
      <p:pic>
        <p:nvPicPr>
          <p:cNvPr id="11" name="Picture 10" descr="A iceberg with white text&#10;&#10;Description automatically generated">
            <a:extLst>
              <a:ext uri="{FF2B5EF4-FFF2-40B4-BE49-F238E27FC236}">
                <a16:creationId xmlns:a16="http://schemas.microsoft.com/office/drawing/2014/main" id="{1ABF43B3-BA91-A814-A04F-A0A00AEF794B}"/>
              </a:ext>
            </a:extLst>
          </p:cNvPr>
          <p:cNvPicPr>
            <a:picLocks noChangeAspect="1"/>
          </p:cNvPicPr>
          <p:nvPr/>
        </p:nvPicPr>
        <p:blipFill>
          <a:blip r:embed="rId3"/>
          <a:stretch>
            <a:fillRect/>
          </a:stretch>
        </p:blipFill>
        <p:spPr>
          <a:xfrm>
            <a:off x="5012062" y="1438441"/>
            <a:ext cx="3670104" cy="2410995"/>
          </a:xfrm>
          <a:prstGeom prst="rect">
            <a:avLst/>
          </a:prstGeom>
        </p:spPr>
      </p:pic>
      <p:sp>
        <p:nvSpPr>
          <p:cNvPr id="12" name="TextBox 11">
            <a:extLst>
              <a:ext uri="{FF2B5EF4-FFF2-40B4-BE49-F238E27FC236}">
                <a16:creationId xmlns:a16="http://schemas.microsoft.com/office/drawing/2014/main" id="{031559AD-DBCC-2A19-64D3-128BFF6D5857}"/>
              </a:ext>
            </a:extLst>
          </p:cNvPr>
          <p:cNvSpPr txBox="1"/>
          <p:nvPr/>
        </p:nvSpPr>
        <p:spPr>
          <a:xfrm>
            <a:off x="8341567" y="3906416"/>
            <a:ext cx="534955" cy="286232"/>
          </a:xfrm>
          <a:prstGeom prst="rect">
            <a:avLst/>
          </a:prstGeom>
          <a:noFill/>
        </p:spPr>
        <p:txBody>
          <a:bodyPr wrap="square" rtlCol="0">
            <a:spAutoFit/>
          </a:bodyPr>
          <a:lstStyle/>
          <a:p>
            <a:pPr>
              <a:lnSpc>
                <a:spcPct val="90000"/>
              </a:lnSpc>
            </a:pPr>
            <a:r>
              <a:rPr lang="en-US" sz="1400" dirty="0"/>
              <a:t>[8]</a:t>
            </a:r>
          </a:p>
        </p:txBody>
      </p:sp>
    </p:spTree>
    <p:extLst>
      <p:ext uri="{BB962C8B-B14F-4D97-AF65-F5344CB8AC3E}">
        <p14:creationId xmlns:p14="http://schemas.microsoft.com/office/powerpoint/2010/main" val="354680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10000"/>
          </a:bodyPr>
          <a:lstStyle/>
          <a:p>
            <a:pPr marL="0" indent="0">
              <a:buNone/>
            </a:pPr>
            <a:r>
              <a:rPr lang="en-US" sz="1100" dirty="0"/>
              <a:t>[1] Selly </a:t>
            </a:r>
            <a:r>
              <a:rPr lang="en-US" sz="1100" dirty="0" err="1"/>
              <a:t>Djap</a:t>
            </a:r>
            <a:r>
              <a:rPr lang="en-US" sz="1100" dirty="0"/>
              <a:t>, “What is Algorithmic Bias” (1/1/2022), </a:t>
            </a:r>
            <a:r>
              <a:rPr lang="en-US" sz="1100" dirty="0">
                <a:hlinkClick r:id="rId2"/>
              </a:rPr>
              <a:t>https://www.criticalracedigitalstudies.com/peoples-guide-posts/what-is-algorithmic-bias</a:t>
            </a:r>
            <a:r>
              <a:rPr lang="en-US" sz="1100" dirty="0"/>
              <a:t> (4/14/2022)</a:t>
            </a:r>
          </a:p>
          <a:p>
            <a:pPr marL="0" indent="0">
              <a:buNone/>
            </a:pPr>
            <a:r>
              <a:rPr lang="en-US" sz="1100" dirty="0"/>
              <a:t>[2] Ioannis </a:t>
            </a:r>
            <a:r>
              <a:rPr lang="en-US" sz="1100" dirty="0" err="1"/>
              <a:t>Pastaltzidis</a:t>
            </a:r>
            <a:r>
              <a:rPr lang="en-US" sz="1100" dirty="0"/>
              <a:t>, Nikolaos </a:t>
            </a:r>
            <a:r>
              <a:rPr lang="en-US" sz="1100" dirty="0" err="1"/>
              <a:t>Dimitriou</a:t>
            </a:r>
            <a:r>
              <a:rPr lang="en-US" sz="1100" dirty="0"/>
              <a:t>, Katherine Quezada-Tavarez, </a:t>
            </a:r>
            <a:r>
              <a:rPr lang="en-US" sz="1100" dirty="0" err="1"/>
              <a:t>Stergious</a:t>
            </a:r>
            <a:r>
              <a:rPr lang="en-US" sz="1100" dirty="0"/>
              <a:t> </a:t>
            </a:r>
            <a:r>
              <a:rPr lang="en-US" sz="1100" dirty="0" err="1"/>
              <a:t>Aidinlis</a:t>
            </a:r>
            <a:r>
              <a:rPr lang="en-US" sz="1100" dirty="0"/>
              <a:t>, Thomas </a:t>
            </a:r>
            <a:r>
              <a:rPr lang="en-US" sz="1100" dirty="0" err="1"/>
              <a:t>Marquenie</a:t>
            </a:r>
            <a:r>
              <a:rPr lang="en-US" sz="1100" dirty="0"/>
              <a:t>, Agata </a:t>
            </a:r>
            <a:r>
              <a:rPr lang="en-US" sz="1100" dirty="0" err="1"/>
              <a:t>Gurzawska</a:t>
            </a:r>
            <a:r>
              <a:rPr lang="en-US" sz="1100" dirty="0"/>
              <a:t>, Dimitrios </a:t>
            </a:r>
            <a:r>
              <a:rPr lang="en-US" sz="1100" dirty="0" err="1"/>
              <a:t>Tzovaras</a:t>
            </a:r>
            <a:r>
              <a:rPr lang="en-US" sz="1100" dirty="0"/>
              <a:t>, “Data augmentation for fairness-aware machine learning” (Association for Computing Machinery, 6/21/2022), </a:t>
            </a:r>
            <a:r>
              <a:rPr lang="en-US" sz="1100" dirty="0">
                <a:hlinkClick r:id="rId3"/>
              </a:rPr>
              <a:t>https://dl.acm.org/doi/pdf/10.1145/3531146.3534644</a:t>
            </a:r>
            <a:r>
              <a:rPr lang="en-US" sz="1100" dirty="0"/>
              <a:t> (4/14/2024)</a:t>
            </a:r>
          </a:p>
          <a:p>
            <a:pPr marL="0" indent="0">
              <a:buNone/>
            </a:pPr>
            <a:r>
              <a:rPr lang="en-US" sz="1100" dirty="0"/>
              <a:t>[3] Douglas Yeung, Nidhi Kalra, </a:t>
            </a:r>
            <a:r>
              <a:rPr lang="en-US" sz="1100" dirty="0" err="1"/>
              <a:t>Osonde</a:t>
            </a:r>
            <a:r>
              <a:rPr lang="en-US" sz="1100" dirty="0"/>
              <a:t> </a:t>
            </a:r>
            <a:r>
              <a:rPr lang="en-US" sz="1100" dirty="0" err="1"/>
              <a:t>Osoba</a:t>
            </a:r>
            <a:r>
              <a:rPr lang="en-US" sz="1100" dirty="0"/>
              <a:t>, “Identifying Systemic Bias in the Acquisition of Machine Learning Decision Aids for Law Enforcement Applications” (1/1/2021), </a:t>
            </a:r>
            <a:r>
              <a:rPr lang="en-US" sz="1100" dirty="0">
                <a:hlinkClick r:id="rId4"/>
              </a:rPr>
              <a:t>https://www.jstor.org/stable/resrep29576</a:t>
            </a:r>
            <a:r>
              <a:rPr lang="en-US" sz="1100" dirty="0"/>
              <a:t> (4/14/2024)</a:t>
            </a:r>
          </a:p>
          <a:p>
            <a:pPr marL="0" indent="0">
              <a:buNone/>
            </a:pPr>
            <a:r>
              <a:rPr lang="en-US" sz="1100" dirty="0"/>
              <a:t>[4] Association for Computing Machinery, “Code of Ethics and Professional Conduct” (Association for Computing Machinery, 1/1/2018), </a:t>
            </a:r>
            <a:r>
              <a:rPr lang="en-US" sz="1100" dirty="0">
                <a:hlinkClick r:id="rId5"/>
              </a:rPr>
              <a:t>https://www.acm.org/code-of-ethics</a:t>
            </a:r>
            <a:r>
              <a:rPr lang="en-US" sz="1100" dirty="0"/>
              <a:t> (4/14/2024)</a:t>
            </a:r>
          </a:p>
          <a:p>
            <a:pPr marL="0" indent="0">
              <a:buNone/>
            </a:pPr>
            <a:r>
              <a:rPr lang="en-US" sz="1100" dirty="0"/>
              <a:t>[5] Alexandra </a:t>
            </a:r>
            <a:r>
              <a:rPr lang="en-US" sz="1100" dirty="0" err="1"/>
              <a:t>Chouldechova</a:t>
            </a:r>
            <a:r>
              <a:rPr lang="en-US" sz="1100" dirty="0"/>
              <a:t>, “Fair prediction with disparate impact: A study of bias in recidivism prediction instruments” (Cornell University, 2/1/2017), </a:t>
            </a:r>
            <a:r>
              <a:rPr lang="en-US" sz="1100" dirty="0">
                <a:hlinkClick r:id="rId6"/>
              </a:rPr>
              <a:t>https://arxiv.org/abs/1703.00056</a:t>
            </a:r>
            <a:r>
              <a:rPr lang="en-US" sz="1100" dirty="0"/>
              <a:t> (4/14/2024)</a:t>
            </a:r>
          </a:p>
          <a:p>
            <a:pPr marL="0" indent="0">
              <a:buNone/>
            </a:pPr>
            <a:r>
              <a:rPr lang="en-US" sz="1100" dirty="0"/>
              <a:t>[6] Rachel Courtland, “Bias detectives: the researchers striving to make algorithms fair” (Nature, 6/20/2018), </a:t>
            </a:r>
            <a:r>
              <a:rPr lang="en-US" sz="1100" dirty="0">
                <a:hlinkClick r:id="rId7"/>
              </a:rPr>
              <a:t>https://www.nature.com/articles/d41586-018-05469-3</a:t>
            </a:r>
            <a:r>
              <a:rPr lang="en-US" sz="1100" dirty="0"/>
              <a:t> (4/14/2024)</a:t>
            </a:r>
          </a:p>
          <a:p>
            <a:pPr marL="0" indent="0">
              <a:buNone/>
            </a:pPr>
            <a:r>
              <a:rPr lang="en-US" sz="1100" dirty="0"/>
              <a:t>[7] Alexander </a:t>
            </a:r>
            <a:r>
              <a:rPr lang="en-US" sz="1100" dirty="0" err="1"/>
              <a:t>Babuta</a:t>
            </a:r>
            <a:r>
              <a:rPr lang="en-US" sz="1100" dirty="0"/>
              <a:t> and Marion Oswald, “Data Analytics and Algorithmic Bias in Policing” (Royal United Services Institute, 1/1/2019), </a:t>
            </a:r>
            <a:r>
              <a:rPr lang="en-US" sz="1100" dirty="0">
                <a:hlinkClick r:id="rId8"/>
              </a:rPr>
              <a:t>https://apo.org.au/sites/default/files/resource-files/2019-09/apo-nid270926.pdf</a:t>
            </a:r>
            <a:r>
              <a:rPr lang="en-US" sz="1100" dirty="0"/>
              <a:t> (4/14/2024)</a:t>
            </a:r>
          </a:p>
          <a:p>
            <a:pPr marL="0" indent="0">
              <a:buNone/>
            </a:pPr>
            <a:r>
              <a:rPr lang="en-US" sz="1100" dirty="0"/>
              <a:t>[8] Chad Boutin, “There’s More to AI Bias than Biased Data” (National Institute of Standards and Technology, 3/16/2022), </a:t>
            </a:r>
            <a:r>
              <a:rPr lang="en-US" sz="1100" dirty="0">
                <a:hlinkClick r:id="rId9"/>
              </a:rPr>
              <a:t>https://www.nist.gov/news-events/news/2022/03/theres-more-ai-bias-biased-data-nist-report-highlights</a:t>
            </a:r>
            <a:r>
              <a:rPr lang="en-US" sz="1100" dirty="0"/>
              <a:t> (4/15/2024)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Alden Cutler</a:t>
            </a:r>
          </a:p>
        </p:txBody>
      </p:sp>
    </p:spTree>
    <p:extLst>
      <p:ext uri="{BB962C8B-B14F-4D97-AF65-F5344CB8AC3E}">
        <p14:creationId xmlns:p14="http://schemas.microsoft.com/office/powerpoint/2010/main" val="3121563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Race and Equity in Generative AI: Exploring the Ethical Challenges</a:t>
            </a:r>
            <a:endParaRPr/>
          </a:p>
        </p:txBody>
      </p:sp>
      <p:sp>
        <p:nvSpPr>
          <p:cNvPr id="92" name="Google Shape;92;p1"/>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Ryan Nguyen</a:t>
            </a:r>
            <a:endParaRPr/>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Large Language Models vs. Generative AI</a:t>
            </a:r>
            <a:endParaRPr/>
          </a:p>
        </p:txBody>
      </p:sp>
      <p:sp>
        <p:nvSpPr>
          <p:cNvPr id="101" name="Google Shape;101;p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Generative AI focuses on creating content(Text, video, audio, etc)</a:t>
            </a:r>
            <a:endParaRPr/>
          </a:p>
          <a:p>
            <a:pPr marL="205766" lvl="0" indent="-205766" algn="l" rtl="0">
              <a:lnSpc>
                <a:spcPct val="90000"/>
              </a:lnSpc>
              <a:spcBef>
                <a:spcPts val="1200"/>
              </a:spcBef>
              <a:spcAft>
                <a:spcPts val="0"/>
              </a:spcAft>
              <a:buSzPts val="1620"/>
              <a:buChar char="•"/>
            </a:pPr>
            <a:r>
              <a:rPr lang="en-US"/>
              <a:t>LLMs are a type of Generative AI focusing on understanding/ generating human like text </a:t>
            </a:r>
            <a:endParaRPr/>
          </a:p>
        </p:txBody>
      </p:sp>
      <p:sp>
        <p:nvSpPr>
          <p:cNvPr id="102" name="Google Shape;102;p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03" name="Google Shape;103;p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04" name="Google Shape;104;p2"/>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Ryan Nguyen</a:t>
            </a:r>
            <a:endParaRPr/>
          </a:p>
        </p:txBody>
      </p:sp>
      <p:pic>
        <p:nvPicPr>
          <p:cNvPr id="105" name="Google Shape;105;p2"/>
          <p:cNvPicPr preferRelativeResize="0"/>
          <p:nvPr/>
        </p:nvPicPr>
        <p:blipFill>
          <a:blip r:embed="rId3">
            <a:alphaModFix/>
          </a:blip>
          <a:stretch>
            <a:fillRect/>
          </a:stretch>
        </p:blipFill>
        <p:spPr>
          <a:xfrm>
            <a:off x="4724401" y="970651"/>
            <a:ext cx="3733800" cy="37338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f593d5594a_0_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How Does Generative AI Work?</a:t>
            </a:r>
            <a:endParaRPr/>
          </a:p>
        </p:txBody>
      </p:sp>
      <p:sp>
        <p:nvSpPr>
          <p:cNvPr id="112" name="Google Shape;112;g1f593d5594a_0_1"/>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457200" lvl="0" indent="-331470" algn="l" rtl="0">
              <a:lnSpc>
                <a:spcPct val="90000"/>
              </a:lnSpc>
              <a:spcBef>
                <a:spcPts val="1200"/>
              </a:spcBef>
              <a:spcAft>
                <a:spcPts val="0"/>
              </a:spcAft>
              <a:buSzPts val="1620"/>
              <a:buAutoNum type="arabicPeriod"/>
            </a:pPr>
            <a:r>
              <a:rPr lang="en-US"/>
              <a:t>Learn From Data</a:t>
            </a:r>
            <a:endParaRPr/>
          </a:p>
          <a:p>
            <a:pPr marL="457200" lvl="0" indent="-331470" algn="l" rtl="0">
              <a:lnSpc>
                <a:spcPct val="90000"/>
              </a:lnSpc>
              <a:spcBef>
                <a:spcPts val="0"/>
              </a:spcBef>
              <a:spcAft>
                <a:spcPts val="0"/>
              </a:spcAft>
              <a:buSzPts val="1620"/>
              <a:buAutoNum type="arabicPeriod"/>
            </a:pPr>
            <a:r>
              <a:rPr lang="en-US"/>
              <a:t>Choosing a Model Architecture</a:t>
            </a:r>
            <a:endParaRPr/>
          </a:p>
          <a:p>
            <a:pPr marL="457200" lvl="0" indent="-331470" algn="l" rtl="0">
              <a:lnSpc>
                <a:spcPct val="90000"/>
              </a:lnSpc>
              <a:spcBef>
                <a:spcPts val="0"/>
              </a:spcBef>
              <a:spcAft>
                <a:spcPts val="0"/>
              </a:spcAft>
              <a:buSzPts val="1620"/>
              <a:buAutoNum type="arabicPeriod"/>
            </a:pPr>
            <a:r>
              <a:rPr lang="en-US"/>
              <a:t>Training the Model</a:t>
            </a:r>
            <a:endParaRPr/>
          </a:p>
          <a:p>
            <a:pPr marL="457200" lvl="0" indent="-331470" algn="l" rtl="0">
              <a:lnSpc>
                <a:spcPct val="90000"/>
              </a:lnSpc>
              <a:spcBef>
                <a:spcPts val="0"/>
              </a:spcBef>
              <a:spcAft>
                <a:spcPts val="0"/>
              </a:spcAft>
              <a:buSzPts val="1620"/>
              <a:buAutoNum type="arabicPeriod"/>
            </a:pPr>
            <a:r>
              <a:rPr lang="en-US"/>
              <a:t>Generate Samples</a:t>
            </a:r>
            <a:endParaRPr/>
          </a:p>
          <a:p>
            <a:pPr marL="457200" lvl="0" indent="-331470" algn="l" rtl="0">
              <a:lnSpc>
                <a:spcPct val="90000"/>
              </a:lnSpc>
              <a:spcBef>
                <a:spcPts val="0"/>
              </a:spcBef>
              <a:spcAft>
                <a:spcPts val="0"/>
              </a:spcAft>
              <a:buSzPts val="1620"/>
              <a:buAutoNum type="arabicPeriod"/>
            </a:pPr>
            <a:r>
              <a:rPr lang="en-US"/>
              <a:t>Evaluate, Refine and Iterate [5]</a:t>
            </a:r>
            <a:endParaRPr/>
          </a:p>
        </p:txBody>
      </p:sp>
      <p:sp>
        <p:nvSpPr>
          <p:cNvPr id="113" name="Google Shape;113;g1f593d5594a_0_1"/>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14" name="Google Shape;114;g1f593d5594a_0_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15" name="Google Shape;115;g1f593d5594a_0_1"/>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None/>
            </a:pPr>
            <a:r>
              <a:rPr lang="en-US">
                <a:solidFill>
                  <a:schemeClr val="lt1"/>
                </a:solidFill>
                <a:latin typeface="Cambria"/>
                <a:ea typeface="Cambria"/>
                <a:cs typeface="Cambria"/>
                <a:sym typeface="Cambria"/>
              </a:rPr>
              <a:t>Ryan Nguyen</a:t>
            </a:r>
            <a:endParaRPr>
              <a:solidFill>
                <a:schemeClr val="lt1"/>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f593d5594a_0_1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The Problem</a:t>
            </a:r>
            <a:endParaRPr/>
          </a:p>
        </p:txBody>
      </p:sp>
      <p:sp>
        <p:nvSpPr>
          <p:cNvPr id="122" name="Google Shape;122;g1f593d5594a_0_11"/>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There are fundamental problems with how Generative AI works</a:t>
            </a:r>
            <a:endParaRPr/>
          </a:p>
          <a:p>
            <a:pPr marL="205766" lvl="0" indent="-205766" algn="l" rtl="0">
              <a:lnSpc>
                <a:spcPct val="90000"/>
              </a:lnSpc>
              <a:spcBef>
                <a:spcPts val="1200"/>
              </a:spcBef>
              <a:spcAft>
                <a:spcPts val="0"/>
              </a:spcAft>
              <a:buSzPts val="1620"/>
              <a:buChar char="•"/>
            </a:pPr>
            <a:r>
              <a:rPr lang="en-US"/>
              <a:t>Biased data sets</a:t>
            </a:r>
            <a:endParaRPr/>
          </a:p>
          <a:p>
            <a:pPr marL="205766" lvl="0" indent="-205766" algn="l" rtl="0">
              <a:lnSpc>
                <a:spcPct val="90000"/>
              </a:lnSpc>
              <a:spcBef>
                <a:spcPts val="1200"/>
              </a:spcBef>
              <a:spcAft>
                <a:spcPts val="0"/>
              </a:spcAft>
              <a:buSzPts val="1620"/>
              <a:buChar char="•"/>
            </a:pPr>
            <a:r>
              <a:rPr lang="en-US"/>
              <a:t>Over tuned models</a:t>
            </a:r>
            <a:endParaRPr/>
          </a:p>
        </p:txBody>
      </p:sp>
      <p:sp>
        <p:nvSpPr>
          <p:cNvPr id="123" name="Google Shape;123;g1f593d5594a_0_11"/>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24" name="Google Shape;124;g1f593d5594a_0_1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25" name="Google Shape;125;g1f593d5594a_0_11"/>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None/>
            </a:pPr>
            <a:r>
              <a:rPr lang="en-US">
                <a:solidFill>
                  <a:schemeClr val="lt1"/>
                </a:solidFill>
                <a:latin typeface="Cambria"/>
                <a:ea typeface="Cambria"/>
                <a:cs typeface="Cambria"/>
                <a:sym typeface="Cambria"/>
              </a:rPr>
              <a:t>Ryan Nguyen</a:t>
            </a:r>
            <a:endParaRPr>
              <a:solidFill>
                <a:schemeClr val="lt1"/>
              </a:solidFill>
              <a:latin typeface="Cambria"/>
              <a:ea typeface="Cambria"/>
              <a:cs typeface="Cambria"/>
              <a:sym typeface="Cambria"/>
            </a:endParaRPr>
          </a:p>
        </p:txBody>
      </p:sp>
      <p:pic>
        <p:nvPicPr>
          <p:cNvPr id="126" name="Google Shape;126;g1f593d5594a_0_11"/>
          <p:cNvPicPr preferRelativeResize="0"/>
          <p:nvPr/>
        </p:nvPicPr>
        <p:blipFill>
          <a:blip r:embed="rId3">
            <a:alphaModFix/>
          </a:blip>
          <a:stretch>
            <a:fillRect/>
          </a:stretch>
        </p:blipFill>
        <p:spPr>
          <a:xfrm>
            <a:off x="4495800" y="1556563"/>
            <a:ext cx="4419600" cy="24875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f593d5594a_0_4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Stable Diffusion or Unstable Diffusion?</a:t>
            </a:r>
            <a:endParaRPr/>
          </a:p>
        </p:txBody>
      </p:sp>
      <p:sp>
        <p:nvSpPr>
          <p:cNvPr id="133" name="Google Shape;133;g1f593d5594a_0_4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Generative AI model used for text-to-image creation</a:t>
            </a:r>
            <a:endParaRPr/>
          </a:p>
          <a:p>
            <a:pPr marL="205766" lvl="0" indent="-205766" algn="l" rtl="0">
              <a:lnSpc>
                <a:spcPct val="90000"/>
              </a:lnSpc>
              <a:spcBef>
                <a:spcPts val="1200"/>
              </a:spcBef>
              <a:spcAft>
                <a:spcPts val="0"/>
              </a:spcAft>
              <a:buSzPts val="1620"/>
              <a:buChar char="•"/>
            </a:pPr>
            <a:r>
              <a:rPr lang="en-US"/>
              <a:t>Created a set of 5,100 images depicting seven professions associated for high wages and seven professions associated with lower salaries [3]</a:t>
            </a:r>
            <a:endParaRPr/>
          </a:p>
          <a:p>
            <a:pPr marL="411534" lvl="1" indent="-205766" algn="l" rtl="0">
              <a:spcBef>
                <a:spcPts val="1200"/>
              </a:spcBef>
              <a:spcAft>
                <a:spcPts val="0"/>
              </a:spcAft>
              <a:buSzPts val="1350"/>
              <a:buChar char="–"/>
            </a:pPr>
            <a:r>
              <a:rPr lang="en-US"/>
              <a:t>Most of the well-paying jobs depicted individuals with lighter skin tones</a:t>
            </a:r>
            <a:endParaRPr/>
          </a:p>
        </p:txBody>
      </p:sp>
      <p:sp>
        <p:nvSpPr>
          <p:cNvPr id="134" name="Google Shape;134;g1f593d5594a_0_4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35" name="Google Shape;135;g1f593d5594a_0_4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136" name="Google Shape;136;g1f593d5594a_0_42"/>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Ryan Nguyen</a:t>
            </a:r>
            <a:endParaRPr/>
          </a:p>
        </p:txBody>
      </p:sp>
      <p:pic>
        <p:nvPicPr>
          <p:cNvPr id="137" name="Google Shape;137;g1f593d5594a_0_42"/>
          <p:cNvPicPr preferRelativeResize="0"/>
          <p:nvPr/>
        </p:nvPicPr>
        <p:blipFill>
          <a:blip r:embed="rId3">
            <a:alphaModFix/>
          </a:blip>
          <a:stretch>
            <a:fillRect/>
          </a:stretch>
        </p:blipFill>
        <p:spPr>
          <a:xfrm>
            <a:off x="4741528" y="1657350"/>
            <a:ext cx="3716672" cy="2287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f593d5594a_0_5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Stable Diffusion or Unstable Diffusion?</a:t>
            </a:r>
            <a:endParaRPr/>
          </a:p>
        </p:txBody>
      </p:sp>
      <p:sp>
        <p:nvSpPr>
          <p:cNvPr id="144" name="Google Shape;144;g1f593d5594a_0_58"/>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spcBef>
                <a:spcPts val="1200"/>
              </a:spcBef>
              <a:spcAft>
                <a:spcPts val="0"/>
              </a:spcAft>
              <a:buSzPts val="1620"/>
              <a:buChar char="•"/>
            </a:pPr>
            <a:r>
              <a:rPr lang="en-US"/>
              <a:t>Men held the majority of high-paying positions while women held a majority of lower paying positions</a:t>
            </a:r>
            <a:endParaRPr/>
          </a:p>
          <a:p>
            <a:pPr marL="205766" lvl="0" indent="-205766" algn="l" rtl="0">
              <a:spcBef>
                <a:spcPts val="1200"/>
              </a:spcBef>
              <a:spcAft>
                <a:spcPts val="0"/>
              </a:spcAft>
              <a:buSzPts val="1620"/>
              <a:buChar char="•"/>
            </a:pPr>
            <a:r>
              <a:rPr lang="en-US"/>
              <a:t>Over the whole set men out represented women about 3:1 [3]</a:t>
            </a:r>
            <a:endParaRPr/>
          </a:p>
        </p:txBody>
      </p:sp>
      <p:sp>
        <p:nvSpPr>
          <p:cNvPr id="145" name="Google Shape;145;g1f593d5594a_0_58"/>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46" name="Google Shape;146;g1f593d5594a_0_58"/>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47" name="Google Shape;147;g1f593d5594a_0_58"/>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Ryan Nguyen</a:t>
            </a:r>
            <a:endParaRPr/>
          </a:p>
        </p:txBody>
      </p:sp>
      <p:pic>
        <p:nvPicPr>
          <p:cNvPr id="148" name="Google Shape;148;g1f593d5594a_0_58"/>
          <p:cNvPicPr preferRelativeResize="0"/>
          <p:nvPr/>
        </p:nvPicPr>
        <p:blipFill>
          <a:blip r:embed="rId3">
            <a:alphaModFix/>
          </a:blip>
          <a:stretch>
            <a:fillRect/>
          </a:stretch>
        </p:blipFill>
        <p:spPr>
          <a:xfrm>
            <a:off x="4724400" y="1809750"/>
            <a:ext cx="3794750" cy="22804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f593d5594a_0_3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Google Gemini</a:t>
            </a:r>
            <a:endParaRPr/>
          </a:p>
        </p:txBody>
      </p:sp>
      <p:sp>
        <p:nvSpPr>
          <p:cNvPr id="155" name="Google Shape;155;g1f593d5594a_0_3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First under backlash for historically inaccurate photos</a:t>
            </a:r>
            <a:endParaRPr/>
          </a:p>
          <a:p>
            <a:pPr marL="205766" lvl="0" indent="-205766" algn="l" rtl="0">
              <a:lnSpc>
                <a:spcPct val="90000"/>
              </a:lnSpc>
              <a:spcBef>
                <a:spcPts val="1200"/>
              </a:spcBef>
              <a:spcAft>
                <a:spcPts val="0"/>
              </a:spcAft>
              <a:buSzPts val="1620"/>
              <a:buChar char="•"/>
            </a:pPr>
            <a:r>
              <a:rPr lang="en-US"/>
              <a:t>February 22nd 2024, Google suspends Gemini AI ability to generate pictures [1] [4]</a:t>
            </a:r>
            <a:endParaRPr/>
          </a:p>
        </p:txBody>
      </p:sp>
      <p:sp>
        <p:nvSpPr>
          <p:cNvPr id="156" name="Google Shape;156;g1f593d5594a_0_3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57" name="Google Shape;157;g1f593d5594a_0_3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158" name="Google Shape;158;g1f593d5594a_0_32"/>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Ryan Nguyen</a:t>
            </a:r>
            <a:endParaRPr/>
          </a:p>
        </p:txBody>
      </p:sp>
      <p:pic>
        <p:nvPicPr>
          <p:cNvPr id="159" name="Google Shape;159;g1f593d5594a_0_32"/>
          <p:cNvPicPr preferRelativeResize="0"/>
          <p:nvPr/>
        </p:nvPicPr>
        <p:blipFill>
          <a:blip r:embed="rId3">
            <a:alphaModFix/>
          </a:blip>
          <a:stretch>
            <a:fillRect/>
          </a:stretch>
        </p:blipFill>
        <p:spPr>
          <a:xfrm>
            <a:off x="5704375" y="450700"/>
            <a:ext cx="2051200" cy="4559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cc9518eab9_0_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Conclusion</a:t>
            </a:r>
            <a:endParaRPr/>
          </a:p>
        </p:txBody>
      </p:sp>
      <p:sp>
        <p:nvSpPr>
          <p:cNvPr id="166" name="Google Shape;166;g2cc9518eab9_0_4"/>
          <p:cNvSpPr txBox="1">
            <a:spLocks noGrp="1"/>
          </p:cNvSpPr>
          <p:nvPr>
            <p:ph type="body" idx="1"/>
          </p:nvPr>
        </p:nvSpPr>
        <p:spPr>
          <a:xfrm>
            <a:off x="685800" y="1352550"/>
            <a:ext cx="78333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Generative AI will continue to be criticized on bias</a:t>
            </a:r>
            <a:endParaRPr/>
          </a:p>
          <a:p>
            <a:pPr marL="205766" lvl="0" indent="-205766" algn="l" rtl="0">
              <a:lnSpc>
                <a:spcPct val="90000"/>
              </a:lnSpc>
              <a:spcBef>
                <a:spcPts val="1200"/>
              </a:spcBef>
              <a:spcAft>
                <a:spcPts val="0"/>
              </a:spcAft>
              <a:buSzPts val="1620"/>
              <a:buChar char="•"/>
            </a:pPr>
            <a:r>
              <a:rPr lang="en-US"/>
              <a:t>Fixing this problem requires multiple steps</a:t>
            </a:r>
            <a:endParaRPr/>
          </a:p>
          <a:p>
            <a:pPr marL="411534" lvl="1" indent="-205766" algn="l" rtl="0">
              <a:lnSpc>
                <a:spcPct val="90000"/>
              </a:lnSpc>
              <a:spcBef>
                <a:spcPts val="1200"/>
              </a:spcBef>
              <a:spcAft>
                <a:spcPts val="0"/>
              </a:spcAft>
              <a:buSzPts val="1350"/>
              <a:buChar char="–"/>
            </a:pPr>
            <a:r>
              <a:rPr lang="en-US"/>
              <a:t>Fixing data sets</a:t>
            </a:r>
            <a:endParaRPr/>
          </a:p>
          <a:p>
            <a:pPr marL="411534" lvl="1" indent="-205766" algn="l" rtl="0">
              <a:lnSpc>
                <a:spcPct val="90000"/>
              </a:lnSpc>
              <a:spcBef>
                <a:spcPts val="1200"/>
              </a:spcBef>
              <a:spcAft>
                <a:spcPts val="0"/>
              </a:spcAft>
              <a:buSzPts val="1350"/>
              <a:buChar char="–"/>
            </a:pPr>
            <a:r>
              <a:rPr lang="en-US"/>
              <a:t>Correctly training models</a:t>
            </a:r>
            <a:endParaRPr/>
          </a:p>
          <a:p>
            <a:pPr marL="0" lvl="0" indent="0" algn="l" rtl="0">
              <a:lnSpc>
                <a:spcPct val="90000"/>
              </a:lnSpc>
              <a:spcBef>
                <a:spcPts val="1200"/>
              </a:spcBef>
              <a:spcAft>
                <a:spcPts val="0"/>
              </a:spcAft>
              <a:buNone/>
            </a:pPr>
            <a:endParaRPr/>
          </a:p>
        </p:txBody>
      </p:sp>
      <p:sp>
        <p:nvSpPr>
          <p:cNvPr id="167" name="Google Shape;167;g2cc9518eab9_0_4"/>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68" name="Google Shape;168;g2cc9518eab9_0_4"/>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169" name="Google Shape;169;g2cc9518eab9_0_4"/>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Ryan Nguyen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75" name="Google Shape;175;p3"/>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rmAutofit fontScale="62500" lnSpcReduction="10000"/>
          </a:bodyPr>
          <a:lstStyle/>
          <a:p>
            <a:pPr marL="0" lvl="0" indent="0" algn="l" rtl="0">
              <a:lnSpc>
                <a:spcPct val="90000"/>
              </a:lnSpc>
              <a:spcBef>
                <a:spcPts val="1200"/>
              </a:spcBef>
              <a:spcAft>
                <a:spcPts val="0"/>
              </a:spcAft>
              <a:buSzPct val="90000"/>
              <a:buNone/>
            </a:pPr>
            <a:r>
              <a:rPr lang="en-US"/>
              <a:t>[1] Antonio Pequeño IV, Google’s Gemini Controversy Explained: AI Model Criticized By Musk And Others Over Alleged Bias, (Feb 26th, 2024), </a:t>
            </a:r>
            <a:r>
              <a:rPr lang="en-US" u="sng">
                <a:solidFill>
                  <a:schemeClr val="hlink"/>
                </a:solidFill>
                <a:hlinkClick r:id="rId3"/>
              </a:rPr>
              <a:t>https://www.forbes.com/sites/antoniopequenoiv/2024/02/26/googles-gemini-controversy-explained-ai-model-criticized-by-musk-and-others-over-alleged-bias/?sh=2ba3e0a84b99</a:t>
            </a:r>
            <a:r>
              <a:rPr lang="en-US"/>
              <a:t> (April 15th, 2024)</a:t>
            </a:r>
            <a:endParaRPr/>
          </a:p>
          <a:p>
            <a:pPr marL="0" lvl="0" indent="0" algn="l" rtl="0">
              <a:lnSpc>
                <a:spcPct val="90000"/>
              </a:lnSpc>
              <a:spcBef>
                <a:spcPts val="1200"/>
              </a:spcBef>
              <a:spcAft>
                <a:spcPts val="0"/>
              </a:spcAft>
              <a:buSzPct val="90000"/>
              <a:buNone/>
            </a:pPr>
            <a:r>
              <a:rPr lang="en-US"/>
              <a:t>[2] Chapman University, Bias in AI,(n.d) , </a:t>
            </a:r>
            <a:r>
              <a:rPr lang="en-US" u="sng">
                <a:solidFill>
                  <a:schemeClr val="hlink"/>
                </a:solidFill>
                <a:hlinkClick r:id="rId4"/>
              </a:rPr>
              <a:t>https://www.chapman.edu/ai/bias-in-ai.aspx#:~:text=An%20example%20is%20when%20a,with%20certain%20genders%20or%20stereotypes</a:t>
            </a:r>
            <a:r>
              <a:rPr lang="en-US"/>
              <a:t> (April 15th, 2024)</a:t>
            </a:r>
            <a:endParaRPr/>
          </a:p>
          <a:p>
            <a:pPr marL="0" lvl="0" indent="0" algn="l" rtl="0">
              <a:lnSpc>
                <a:spcPct val="90000"/>
              </a:lnSpc>
              <a:spcBef>
                <a:spcPts val="1200"/>
              </a:spcBef>
              <a:spcAft>
                <a:spcPts val="0"/>
              </a:spcAft>
              <a:buSzPct val="90000"/>
              <a:buNone/>
            </a:pPr>
            <a:r>
              <a:rPr lang="en-US"/>
              <a:t>[3] Leonardo Nicoletta and Dina Bass, Humans are Biased. Generative AI is Even Worse, (June 9th, 2023), </a:t>
            </a:r>
            <a:r>
              <a:rPr lang="en-US" u="sng">
                <a:solidFill>
                  <a:schemeClr val="hlink"/>
                </a:solidFill>
                <a:hlinkClick r:id="rId5"/>
              </a:rPr>
              <a:t>https://www.bloomberg.com/graphics/2023-generative-ai-bias/?embedded-checkout=true</a:t>
            </a:r>
            <a:r>
              <a:rPr lang="en-US"/>
              <a:t> (April 15th, 2024)</a:t>
            </a:r>
            <a:endParaRPr/>
          </a:p>
          <a:p>
            <a:pPr marL="0" lvl="0" indent="0" algn="l" rtl="0">
              <a:lnSpc>
                <a:spcPct val="90000"/>
              </a:lnSpc>
              <a:spcBef>
                <a:spcPts val="1200"/>
              </a:spcBef>
              <a:spcAft>
                <a:spcPts val="0"/>
              </a:spcAft>
              <a:buSzPct val="90000"/>
              <a:buNone/>
            </a:pPr>
            <a:r>
              <a:rPr lang="en-US"/>
              <a:t>[4] Sarah Shamim, Why Google’s AI Tool Was Slammed For Showing Images of People of Colour, (March 9th, 2024), </a:t>
            </a:r>
            <a:r>
              <a:rPr lang="en-US" u="sng">
                <a:solidFill>
                  <a:schemeClr val="hlink"/>
                </a:solidFill>
                <a:hlinkClick r:id="rId6"/>
              </a:rPr>
              <a:t>https://www.aljazeera.com/news/2024/3/9/why-google-gemini-wont-show-you-white-people</a:t>
            </a:r>
            <a:r>
              <a:rPr lang="en-US"/>
              <a:t> </a:t>
            </a:r>
            <a:endParaRPr/>
          </a:p>
          <a:p>
            <a:pPr marL="0" lvl="0" indent="0" algn="l" rtl="0">
              <a:lnSpc>
                <a:spcPct val="90000"/>
              </a:lnSpc>
              <a:spcBef>
                <a:spcPts val="1200"/>
              </a:spcBef>
              <a:spcAft>
                <a:spcPts val="0"/>
              </a:spcAft>
              <a:buSzPct val="90000"/>
              <a:buNone/>
            </a:pPr>
            <a:r>
              <a:rPr lang="en-US"/>
              <a:t>[5] NVIDIA, Generative AI, (n.d), </a:t>
            </a:r>
            <a:r>
              <a:rPr lang="en-US" u="sng">
                <a:solidFill>
                  <a:schemeClr val="hlink"/>
                </a:solidFill>
                <a:hlinkClick r:id="rId7"/>
              </a:rPr>
              <a:t>https://www.nvidia.com/en-us/glossary/generative-ai/</a:t>
            </a:r>
            <a:r>
              <a:rPr lang="en-US"/>
              <a:t> (April 15th, 2024)</a:t>
            </a:r>
            <a:endParaRPr/>
          </a:p>
        </p:txBody>
      </p:sp>
      <p:sp>
        <p:nvSpPr>
          <p:cNvPr id="176" name="Google Shape;176;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77" name="Google Shape;177;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78" name="Google Shape;178;p3"/>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Ryan Nguyen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Does GPU Optimization In A.I Applications allow for A Noticeable Change in Sustainability and Accessibility?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Maddux Berry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1911437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GPU? And Why is it important?</a:t>
            </a:r>
          </a:p>
        </p:txBody>
      </p:sp>
      <p:sp>
        <p:nvSpPr>
          <p:cNvPr id="3" name="Content Placeholder 2"/>
          <p:cNvSpPr>
            <a:spLocks noGrp="1"/>
          </p:cNvSpPr>
          <p:nvPr>
            <p:ph sz="half" idx="1"/>
          </p:nvPr>
        </p:nvSpPr>
        <p:spPr/>
        <p:txBody>
          <a:bodyPr/>
          <a:lstStyle/>
          <a:p>
            <a:r>
              <a:rPr lang="en-US" dirty="0"/>
              <a:t>A GPU is a Graphics Processing Unit</a:t>
            </a:r>
          </a:p>
          <a:p>
            <a:r>
              <a:rPr lang="en-US" dirty="0"/>
              <a:t>It specializes in parallel programming and matrix multiplication</a:t>
            </a:r>
          </a:p>
          <a:p>
            <a:pPr lvl="1"/>
            <a:r>
              <a:rPr lang="en-US" dirty="0"/>
              <a:t>These qualities make them EXTREMELY useful in the field of Artificial Intelligence</a:t>
            </a:r>
          </a:p>
          <a:p>
            <a:pPr lvl="2"/>
            <a:r>
              <a:rPr lang="en-US" dirty="0"/>
              <a:t>Matrices are used to represent data, do linear transformations, calculate predictions, etc. These are all important computations for A.I</a:t>
            </a:r>
          </a:p>
          <a:p>
            <a:pPr lvl="1"/>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Maddux Berry</a:t>
            </a:r>
          </a:p>
        </p:txBody>
      </p:sp>
      <p:pic>
        <p:nvPicPr>
          <p:cNvPr id="9" name="Picture 8" descr="A close-up of a computer chip&#10;&#10;Description automatically generated">
            <a:extLst>
              <a:ext uri="{FF2B5EF4-FFF2-40B4-BE49-F238E27FC236}">
                <a16:creationId xmlns:a16="http://schemas.microsoft.com/office/drawing/2014/main" id="{41BBC875-EDFF-B889-65D7-295C392C9A43}"/>
              </a:ext>
            </a:extLst>
          </p:cNvPr>
          <p:cNvPicPr>
            <a:picLocks noChangeAspect="1"/>
          </p:cNvPicPr>
          <p:nvPr/>
        </p:nvPicPr>
        <p:blipFill>
          <a:blip r:embed="rId3"/>
          <a:stretch>
            <a:fillRect/>
          </a:stretch>
        </p:blipFill>
        <p:spPr>
          <a:xfrm>
            <a:off x="4724400" y="1352551"/>
            <a:ext cx="3733800" cy="3352800"/>
          </a:xfrm>
          <a:prstGeom prst="rect">
            <a:avLst/>
          </a:prstGeom>
        </p:spPr>
      </p:pic>
      <p:sp>
        <p:nvSpPr>
          <p:cNvPr id="11" name="TextBox 10">
            <a:extLst>
              <a:ext uri="{FF2B5EF4-FFF2-40B4-BE49-F238E27FC236}">
                <a16:creationId xmlns:a16="http://schemas.microsoft.com/office/drawing/2014/main" id="{B12C202C-52F4-D28F-8726-FDF88FCE1766}"/>
              </a:ext>
            </a:extLst>
          </p:cNvPr>
          <p:cNvSpPr txBox="1"/>
          <p:nvPr/>
        </p:nvSpPr>
        <p:spPr>
          <a:xfrm>
            <a:off x="4767531" y="4736522"/>
            <a:ext cx="3608717" cy="258532"/>
          </a:xfrm>
          <a:prstGeom prst="rect">
            <a:avLst/>
          </a:prstGeom>
          <a:noFill/>
        </p:spPr>
        <p:txBody>
          <a:bodyPr wrap="square" rtlCol="0">
            <a:spAutoFit/>
          </a:bodyPr>
          <a:lstStyle/>
          <a:p>
            <a:pPr>
              <a:lnSpc>
                <a:spcPct val="90000"/>
              </a:lnSpc>
            </a:pPr>
            <a:r>
              <a:rPr lang="en-US" sz="1200" dirty="0"/>
              <a:t>NVIDIA A100 Chip</a:t>
            </a:r>
          </a:p>
        </p:txBody>
      </p:sp>
    </p:spTree>
    <p:extLst>
      <p:ext uri="{BB962C8B-B14F-4D97-AF65-F5344CB8AC3E}">
        <p14:creationId xmlns:p14="http://schemas.microsoft.com/office/powerpoint/2010/main" val="3226709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Monetary Cost of Hardware</a:t>
            </a:r>
          </a:p>
        </p:txBody>
      </p:sp>
      <p:sp>
        <p:nvSpPr>
          <p:cNvPr id="3" name="Content Placeholder 2"/>
          <p:cNvSpPr>
            <a:spLocks noGrp="1"/>
          </p:cNvSpPr>
          <p:nvPr>
            <p:ph sz="half" idx="1"/>
          </p:nvPr>
        </p:nvSpPr>
        <p:spPr/>
        <p:txBody>
          <a:bodyPr>
            <a:normAutofit fontScale="92500" lnSpcReduction="10000"/>
          </a:bodyPr>
          <a:lstStyle/>
          <a:p>
            <a:r>
              <a:rPr lang="en-US" dirty="0"/>
              <a:t>Datacenter GPUs are extremely expensive</a:t>
            </a:r>
          </a:p>
          <a:p>
            <a:pPr lvl="1"/>
            <a:r>
              <a:rPr lang="en-US" dirty="0"/>
              <a:t>NVIDIA A100 datacenter GPUs cost upwards of $10,000 per unit [1]</a:t>
            </a:r>
          </a:p>
          <a:p>
            <a:pPr lvl="1"/>
            <a:r>
              <a:rPr lang="en-US" dirty="0"/>
              <a:t>NVIDIA H100 cards are even more expensive, at $30,000 per unit [1]</a:t>
            </a:r>
          </a:p>
          <a:p>
            <a:r>
              <a:rPr lang="en-US" dirty="0"/>
              <a:t>You need thousands of these units to reach the processing power needed for powerful LLMs and A.I</a:t>
            </a:r>
          </a:p>
          <a:p>
            <a:pPr lvl="1"/>
            <a:r>
              <a:rPr lang="en-US" dirty="0"/>
              <a:t>Ex. By the end of 2024, Meta’s infrastructure will include 350,000 H100 cards [6]</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Maddux Berry</a:t>
            </a:r>
          </a:p>
        </p:txBody>
      </p:sp>
      <p:sp>
        <p:nvSpPr>
          <p:cNvPr id="9" name="Content Placeholder 8">
            <a:extLst>
              <a:ext uri="{FF2B5EF4-FFF2-40B4-BE49-F238E27FC236}">
                <a16:creationId xmlns:a16="http://schemas.microsoft.com/office/drawing/2014/main" id="{B42FAE72-036D-231C-A5AD-7BABC24A4868}"/>
              </a:ext>
            </a:extLst>
          </p:cNvPr>
          <p:cNvSpPr>
            <a:spLocks noGrp="1"/>
          </p:cNvSpPr>
          <p:nvPr>
            <p:ph sz="half" idx="2"/>
          </p:nvPr>
        </p:nvSpPr>
        <p:spPr/>
        <p:txBody>
          <a:bodyPr>
            <a:normAutofit fontScale="92500" lnSpcReduction="10000"/>
          </a:bodyPr>
          <a:lstStyle/>
          <a:p>
            <a:r>
              <a:rPr lang="en-US" dirty="0"/>
              <a:t>It’s also expensive to rent space on these cards for smaller A.I applications</a:t>
            </a:r>
          </a:p>
          <a:p>
            <a:pPr lvl="1"/>
            <a:r>
              <a:rPr lang="en-US" dirty="0"/>
              <a:t>Renting space off of a single A100 or H100 from AWS to use for A.I applications costs approximately $3.06 an hour (~$2300 a month!) [1]</a:t>
            </a:r>
          </a:p>
          <a:p>
            <a:pPr lvl="1"/>
            <a:r>
              <a:rPr lang="en-US" dirty="0"/>
              <a:t>It cost OpenAI ~$100,000,000 dollars to train GPT-4 [1]</a:t>
            </a:r>
          </a:p>
          <a:p>
            <a:r>
              <a:rPr lang="en-US" dirty="0"/>
              <a:t>For small businesses and development teams, these costs are extremely out of reach, making powerful A.I models near impossible to build without megacorporation like funding.</a:t>
            </a:r>
          </a:p>
        </p:txBody>
      </p:sp>
    </p:spTree>
    <p:extLst>
      <p:ext uri="{BB962C8B-B14F-4D97-AF65-F5344CB8AC3E}">
        <p14:creationId xmlns:p14="http://schemas.microsoft.com/office/powerpoint/2010/main" val="2814937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Environmental Impact</a:t>
            </a:r>
          </a:p>
        </p:txBody>
      </p:sp>
      <p:sp>
        <p:nvSpPr>
          <p:cNvPr id="3" name="Content Placeholder 2"/>
          <p:cNvSpPr>
            <a:spLocks noGrp="1"/>
          </p:cNvSpPr>
          <p:nvPr>
            <p:ph sz="half" idx="1"/>
          </p:nvPr>
        </p:nvSpPr>
        <p:spPr/>
        <p:txBody>
          <a:bodyPr>
            <a:normAutofit fontScale="92500" lnSpcReduction="10000"/>
          </a:bodyPr>
          <a:lstStyle/>
          <a:p>
            <a:r>
              <a:rPr lang="en-US" dirty="0"/>
              <a:t>Training and maintaining artificial intelligence is extremely costly to the environment</a:t>
            </a:r>
          </a:p>
          <a:p>
            <a:pPr lvl="1"/>
            <a:r>
              <a:rPr lang="en-US" dirty="0"/>
              <a:t>Research done at the University of California Berkely in 2021 estimated that GPT-3 (OpenAI’s latest model at the time) consumed ~1,287GW/h of electricity [2]</a:t>
            </a:r>
          </a:p>
          <a:p>
            <a:pPr lvl="2"/>
            <a:r>
              <a:rPr lang="en-US" dirty="0"/>
              <a:t>Enough to power 120 average U.S homes</a:t>
            </a:r>
          </a:p>
          <a:p>
            <a:pPr lvl="1"/>
            <a:r>
              <a:rPr lang="en-US" dirty="0"/>
              <a:t>Another team found that Microsoft datacenters drained 700,000 liters of clean freshwater while training GPT-3, and also found that global A.I demand may be accountable for an evaporation of an estimated 4.2-6.6 billion cubic meters of water by 2027 [3]</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Maddux Berry</a:t>
            </a:r>
          </a:p>
        </p:txBody>
      </p:sp>
      <p:pic>
        <p:nvPicPr>
          <p:cNvPr id="11" name="Picture 10">
            <a:extLst>
              <a:ext uri="{FF2B5EF4-FFF2-40B4-BE49-F238E27FC236}">
                <a16:creationId xmlns:a16="http://schemas.microsoft.com/office/drawing/2014/main" id="{6B825A6C-F309-DD9C-5273-E99CCD9E2B8B}"/>
              </a:ext>
            </a:extLst>
          </p:cNvPr>
          <p:cNvPicPr>
            <a:picLocks noChangeAspect="1"/>
          </p:cNvPicPr>
          <p:nvPr/>
        </p:nvPicPr>
        <p:blipFill>
          <a:blip r:embed="rId3"/>
          <a:stretch>
            <a:fillRect/>
          </a:stretch>
        </p:blipFill>
        <p:spPr>
          <a:xfrm>
            <a:off x="4572000" y="1276350"/>
            <a:ext cx="4216504" cy="3014440"/>
          </a:xfrm>
          <a:prstGeom prst="rect">
            <a:avLst/>
          </a:prstGeom>
        </p:spPr>
      </p:pic>
      <p:sp>
        <p:nvSpPr>
          <p:cNvPr id="12" name="TextBox 11">
            <a:extLst>
              <a:ext uri="{FF2B5EF4-FFF2-40B4-BE49-F238E27FC236}">
                <a16:creationId xmlns:a16="http://schemas.microsoft.com/office/drawing/2014/main" id="{5D6DEFB0-B88B-9B63-331B-2D20CBDFE1DF}"/>
              </a:ext>
            </a:extLst>
          </p:cNvPr>
          <p:cNvSpPr txBox="1"/>
          <p:nvPr/>
        </p:nvSpPr>
        <p:spPr>
          <a:xfrm>
            <a:off x="4624979" y="4328445"/>
            <a:ext cx="4206601" cy="397032"/>
          </a:xfrm>
          <a:prstGeom prst="rect">
            <a:avLst/>
          </a:prstGeom>
          <a:noFill/>
        </p:spPr>
        <p:txBody>
          <a:bodyPr wrap="none" rtlCol="0">
            <a:spAutoFit/>
          </a:bodyPr>
          <a:lstStyle/>
          <a:p>
            <a:pPr>
              <a:lnSpc>
                <a:spcPct val="90000"/>
              </a:lnSpc>
            </a:pPr>
            <a:r>
              <a:rPr lang="en-US" sz="1100" dirty="0"/>
              <a:t>Graphic showing the cycle in which AI Datacenters consume water </a:t>
            </a:r>
          </a:p>
          <a:p>
            <a:pPr>
              <a:lnSpc>
                <a:spcPct val="90000"/>
              </a:lnSpc>
            </a:pPr>
            <a:r>
              <a:rPr lang="en-US" sz="1100" dirty="0"/>
              <a:t>and electricity [7] </a:t>
            </a:r>
          </a:p>
        </p:txBody>
      </p:sp>
    </p:spTree>
    <p:extLst>
      <p:ext uri="{BB962C8B-B14F-4D97-AF65-F5344CB8AC3E}">
        <p14:creationId xmlns:p14="http://schemas.microsoft.com/office/powerpoint/2010/main" val="2842923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inefficiencies With GPUs</a:t>
            </a:r>
          </a:p>
        </p:txBody>
      </p:sp>
      <p:sp>
        <p:nvSpPr>
          <p:cNvPr id="3" name="Content Placeholder 2"/>
          <p:cNvSpPr>
            <a:spLocks noGrp="1"/>
          </p:cNvSpPr>
          <p:nvPr>
            <p:ph sz="half" idx="1"/>
          </p:nvPr>
        </p:nvSpPr>
        <p:spPr/>
        <p:txBody>
          <a:bodyPr>
            <a:normAutofit fontScale="92500" lnSpcReduction="10000"/>
          </a:bodyPr>
          <a:lstStyle/>
          <a:p>
            <a:r>
              <a:rPr lang="en-US" dirty="0"/>
              <a:t>While GPUs are powerful, they are not without their flaws</a:t>
            </a:r>
          </a:p>
          <a:p>
            <a:pPr lvl="1"/>
            <a:r>
              <a:rPr lang="en-US" dirty="0"/>
              <a:t>GPUs use parallel processing with many SMs (streaming multiprocessors) to finish complex tasks and computations very quickly [4]</a:t>
            </a:r>
          </a:p>
          <a:p>
            <a:pPr lvl="1"/>
            <a:r>
              <a:rPr lang="en-US" dirty="0"/>
              <a:t>If faced with uneven distribution of workloads, SMs are forced to idle, essentially causing a GPU to waste energy doing nothing [4]</a:t>
            </a:r>
          </a:p>
          <a:p>
            <a:pPr lvl="1"/>
            <a:r>
              <a:rPr lang="en-US" dirty="0"/>
              <a:t>Attempting to fix this problem causes instruction cache misses, which are extremely costly to processing speed / power (costs 250 extra nanoseconds compared to the picoseconds that successful cache “hits” take) [4]</a:t>
            </a:r>
          </a:p>
          <a:p>
            <a:pPr lvl="1"/>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Maddux Berry</a:t>
            </a:r>
            <a:endParaRPr lang="en-US" sz="1400" dirty="0">
              <a:solidFill>
                <a:schemeClr val="tx1"/>
              </a:solidFill>
              <a:latin typeface="+mj-lt"/>
            </a:endParaRPr>
          </a:p>
        </p:txBody>
      </p:sp>
      <p:pic>
        <p:nvPicPr>
          <p:cNvPr id="9" name="Picture 8" descr="A graph of different colored squares&#10;&#10;Description automatically generated">
            <a:extLst>
              <a:ext uri="{FF2B5EF4-FFF2-40B4-BE49-F238E27FC236}">
                <a16:creationId xmlns:a16="http://schemas.microsoft.com/office/drawing/2014/main" id="{05A0FAD3-E795-FF57-C499-FBFD086A28ED}"/>
              </a:ext>
            </a:extLst>
          </p:cNvPr>
          <p:cNvPicPr>
            <a:picLocks noChangeAspect="1"/>
          </p:cNvPicPr>
          <p:nvPr/>
        </p:nvPicPr>
        <p:blipFill>
          <a:blip r:embed="rId3"/>
          <a:stretch>
            <a:fillRect/>
          </a:stretch>
        </p:blipFill>
        <p:spPr>
          <a:xfrm>
            <a:off x="4419600" y="1464584"/>
            <a:ext cx="4572587" cy="2748142"/>
          </a:xfrm>
          <a:prstGeom prst="rect">
            <a:avLst/>
          </a:prstGeom>
        </p:spPr>
      </p:pic>
      <p:sp>
        <p:nvSpPr>
          <p:cNvPr id="12" name="TextBox 11">
            <a:extLst>
              <a:ext uri="{FF2B5EF4-FFF2-40B4-BE49-F238E27FC236}">
                <a16:creationId xmlns:a16="http://schemas.microsoft.com/office/drawing/2014/main" id="{5369BE39-CC32-3272-B656-FA8CF1F88BD2}"/>
              </a:ext>
            </a:extLst>
          </p:cNvPr>
          <p:cNvSpPr txBox="1"/>
          <p:nvPr/>
        </p:nvSpPr>
        <p:spPr>
          <a:xfrm>
            <a:off x="4724402" y="4271694"/>
            <a:ext cx="3925019" cy="424732"/>
          </a:xfrm>
          <a:prstGeom prst="rect">
            <a:avLst/>
          </a:prstGeom>
          <a:noFill/>
        </p:spPr>
        <p:txBody>
          <a:bodyPr wrap="square" rtlCol="0">
            <a:spAutoFit/>
          </a:bodyPr>
          <a:lstStyle/>
          <a:p>
            <a:pPr>
              <a:lnSpc>
                <a:spcPct val="90000"/>
              </a:lnSpc>
            </a:pPr>
            <a:r>
              <a:rPr lang="en-US" sz="1200" dirty="0"/>
              <a:t>Performance counters related to </a:t>
            </a:r>
            <a:r>
              <a:rPr lang="en-US" sz="1200" dirty="0" err="1"/>
              <a:t>icc</a:t>
            </a:r>
            <a:r>
              <a:rPr lang="en-US" sz="1200" dirty="0"/>
              <a:t> misses for workloads of increasing size [4]</a:t>
            </a:r>
          </a:p>
        </p:txBody>
      </p:sp>
    </p:spTree>
    <p:extLst>
      <p:ext uri="{BB962C8B-B14F-4D97-AF65-F5344CB8AC3E}">
        <p14:creationId xmlns:p14="http://schemas.microsoft.com/office/powerpoint/2010/main" val="93467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Optimization the answer?</a:t>
            </a:r>
          </a:p>
        </p:txBody>
      </p:sp>
      <p:sp>
        <p:nvSpPr>
          <p:cNvPr id="3" name="Content Placeholder 2"/>
          <p:cNvSpPr>
            <a:spLocks noGrp="1"/>
          </p:cNvSpPr>
          <p:nvPr>
            <p:ph sz="half" idx="1"/>
          </p:nvPr>
        </p:nvSpPr>
        <p:spPr/>
        <p:txBody>
          <a:bodyPr>
            <a:normAutofit fontScale="92500" lnSpcReduction="10000"/>
          </a:bodyPr>
          <a:lstStyle/>
          <a:p>
            <a:r>
              <a:rPr lang="en-US" dirty="0"/>
              <a:t>Optimization can allow us to reap the same processing speeds and powers of GPUs with less energy consumption</a:t>
            </a:r>
          </a:p>
          <a:p>
            <a:pPr lvl="1"/>
            <a:r>
              <a:rPr lang="en-US" dirty="0"/>
              <a:t>R&amp;D of new GPUs is extremely expensive. NVIDIA has invested $10 billion for R&amp;D into their new GB200 card. [8]</a:t>
            </a:r>
          </a:p>
          <a:p>
            <a:r>
              <a:rPr lang="en-US" dirty="0"/>
              <a:t>Hardware tuning is a popular solution to the current known inefficiencies with GPUs</a:t>
            </a:r>
          </a:p>
          <a:p>
            <a:pPr lvl="1"/>
            <a:r>
              <a:rPr lang="en-US" dirty="0"/>
              <a:t>One research team found that simple  memory access tuning at runtime can reduce kernel duration and furthermore showed an increase processing speed by 79%. [5] </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Maddux Berry</a:t>
            </a:r>
          </a:p>
        </p:txBody>
      </p:sp>
      <p:pic>
        <p:nvPicPr>
          <p:cNvPr id="11" name="Picture 10" descr="A graph of a graph showing a number of loading&#10;&#10;Description automatically generated with medium confidence">
            <a:extLst>
              <a:ext uri="{FF2B5EF4-FFF2-40B4-BE49-F238E27FC236}">
                <a16:creationId xmlns:a16="http://schemas.microsoft.com/office/drawing/2014/main" id="{94B55882-E9B9-800F-6A98-40336E1B717E}"/>
              </a:ext>
            </a:extLst>
          </p:cNvPr>
          <p:cNvPicPr>
            <a:picLocks noChangeAspect="1"/>
          </p:cNvPicPr>
          <p:nvPr/>
        </p:nvPicPr>
        <p:blipFill>
          <a:blip r:embed="rId3"/>
          <a:stretch>
            <a:fillRect/>
          </a:stretch>
        </p:blipFill>
        <p:spPr>
          <a:xfrm>
            <a:off x="4609052" y="1055420"/>
            <a:ext cx="4133446" cy="3566469"/>
          </a:xfrm>
          <a:prstGeom prst="rect">
            <a:avLst/>
          </a:prstGeom>
        </p:spPr>
      </p:pic>
      <p:sp>
        <p:nvSpPr>
          <p:cNvPr id="12" name="TextBox 11">
            <a:extLst>
              <a:ext uri="{FF2B5EF4-FFF2-40B4-BE49-F238E27FC236}">
                <a16:creationId xmlns:a16="http://schemas.microsoft.com/office/drawing/2014/main" id="{BE15FB24-1212-65C5-6E2C-D62098C7D2C1}"/>
              </a:ext>
            </a:extLst>
          </p:cNvPr>
          <p:cNvSpPr txBox="1"/>
          <p:nvPr/>
        </p:nvSpPr>
        <p:spPr>
          <a:xfrm>
            <a:off x="4848045" y="4655202"/>
            <a:ext cx="4174028" cy="424732"/>
          </a:xfrm>
          <a:prstGeom prst="rect">
            <a:avLst/>
          </a:prstGeom>
          <a:noFill/>
        </p:spPr>
        <p:txBody>
          <a:bodyPr wrap="none" rtlCol="0">
            <a:spAutoFit/>
          </a:bodyPr>
          <a:lstStyle/>
          <a:p>
            <a:pPr>
              <a:lnSpc>
                <a:spcPct val="90000"/>
              </a:lnSpc>
            </a:pPr>
            <a:r>
              <a:rPr lang="en-US" sz="1200" dirty="0"/>
              <a:t>Results of using </a:t>
            </a:r>
            <a:r>
              <a:rPr lang="en-US" sz="1200" i="1" dirty="0"/>
              <a:t>wide loads</a:t>
            </a:r>
            <a:r>
              <a:rPr lang="en-US" sz="1200" dirty="0"/>
              <a:t>, which is a technique of loading</a:t>
            </a:r>
          </a:p>
          <a:p>
            <a:pPr>
              <a:lnSpc>
                <a:spcPct val="90000"/>
              </a:lnSpc>
            </a:pPr>
            <a:r>
              <a:rPr lang="en-US" sz="1200" dirty="0"/>
              <a:t>memory locations, on the kernel duration of the program. [5]</a:t>
            </a:r>
          </a:p>
        </p:txBody>
      </p:sp>
    </p:spTree>
    <p:extLst>
      <p:ext uri="{BB962C8B-B14F-4D97-AF65-F5344CB8AC3E}">
        <p14:creationId xmlns:p14="http://schemas.microsoft.com/office/powerpoint/2010/main" val="907972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Reaping the Benefits of Optimization</a:t>
            </a:r>
          </a:p>
        </p:txBody>
      </p:sp>
      <p:sp>
        <p:nvSpPr>
          <p:cNvPr id="3" name="Content Placeholder 2"/>
          <p:cNvSpPr>
            <a:spLocks noGrp="1"/>
          </p:cNvSpPr>
          <p:nvPr>
            <p:ph sz="half" idx="1"/>
          </p:nvPr>
        </p:nvSpPr>
        <p:spPr/>
        <p:txBody>
          <a:bodyPr>
            <a:normAutofit/>
          </a:bodyPr>
          <a:lstStyle/>
          <a:p>
            <a:r>
              <a:rPr lang="en-US" dirty="0"/>
              <a:t>Reduced Monetary Impact </a:t>
            </a:r>
          </a:p>
          <a:p>
            <a:pPr lvl="1"/>
            <a:r>
              <a:rPr lang="en-US" dirty="0"/>
              <a:t>Drastic increases in performance such as seen in the experiment are substantial enough to lower the cost of hardware needed for the same processing power on a large scale</a:t>
            </a:r>
          </a:p>
          <a:p>
            <a:pPr lvl="2"/>
            <a:r>
              <a:rPr lang="en-US" dirty="0"/>
              <a:t>Less expensive for smaller development teams to create stronger models! Better accessibility!</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Maddux Berry</a:t>
            </a:r>
          </a:p>
        </p:txBody>
      </p:sp>
      <p:sp>
        <p:nvSpPr>
          <p:cNvPr id="13" name="Content Placeholder 2">
            <a:extLst>
              <a:ext uri="{FF2B5EF4-FFF2-40B4-BE49-F238E27FC236}">
                <a16:creationId xmlns:a16="http://schemas.microsoft.com/office/drawing/2014/main" id="{21D00005-EF1F-B0EC-7F2D-533885C3F249}"/>
              </a:ext>
            </a:extLst>
          </p:cNvPr>
          <p:cNvSpPr txBox="1">
            <a:spLocks/>
          </p:cNvSpPr>
          <p:nvPr/>
        </p:nvSpPr>
        <p:spPr>
          <a:xfrm>
            <a:off x="44196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Reduced Environmental Impact</a:t>
            </a:r>
          </a:p>
          <a:p>
            <a:pPr lvl="1"/>
            <a:r>
              <a:rPr lang="en-US" dirty="0"/>
              <a:t>More efficient executions of program mean less power is needed for the same processing output.</a:t>
            </a:r>
          </a:p>
          <a:p>
            <a:pPr lvl="2"/>
            <a:r>
              <a:rPr lang="en-US" dirty="0"/>
              <a:t>Less electricity used, and thus, a smaller carbon footprint.</a:t>
            </a:r>
          </a:p>
          <a:p>
            <a:pPr lvl="2"/>
            <a:r>
              <a:rPr lang="en-US" dirty="0"/>
              <a:t>Less water is needed for cooling</a:t>
            </a:r>
          </a:p>
        </p:txBody>
      </p:sp>
    </p:spTree>
    <p:extLst>
      <p:ext uri="{BB962C8B-B14F-4D97-AF65-F5344CB8AC3E}">
        <p14:creationId xmlns:p14="http://schemas.microsoft.com/office/powerpoint/2010/main" val="807125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960100"/>
            <a:ext cx="7772400" cy="3352800"/>
          </a:xfrm>
        </p:spPr>
        <p:txBody>
          <a:bodyPr lIns="91440">
            <a:noAutofit/>
          </a:bodyPr>
          <a:lstStyle/>
          <a:p>
            <a:pPr marL="0" indent="0" algn="l">
              <a:buNone/>
            </a:pPr>
            <a:r>
              <a:rPr lang="en-US" sz="1200" dirty="0"/>
              <a:t>[1] </a:t>
            </a:r>
            <a:r>
              <a:rPr lang="en-US" sz="1200" dirty="0">
                <a:effectLst/>
              </a:rPr>
              <a:t>Cost of AI in 2024: Estimating Development &amp; Deployment Expenses (November 2024) Reilly, Jon, </a:t>
            </a:r>
            <a:r>
              <a:rPr lang="en-US" sz="1200" dirty="0">
                <a:effectLst/>
                <a:hlinkClick r:id="rId2">
                  <a:extLst>
                    <a:ext uri="{A12FA001-AC4F-418D-AE19-62706E023703}">
                      <ahyp:hlinkClr xmlns:ahyp="http://schemas.microsoft.com/office/drawing/2018/hyperlinkcolor" val="tx"/>
                    </a:ext>
                  </a:extLst>
                </a:hlinkClick>
              </a:rPr>
              <a:t>https://akkio.com/post/cost-of-ai</a:t>
            </a:r>
            <a:r>
              <a:rPr lang="en-US" sz="1200" dirty="0">
                <a:effectLst/>
              </a:rPr>
              <a:t> </a:t>
            </a:r>
          </a:p>
          <a:p>
            <a:pPr marL="0" indent="0" rtl="0">
              <a:spcBef>
                <a:spcPts val="0"/>
              </a:spcBef>
              <a:spcAft>
                <a:spcPts val="0"/>
              </a:spcAft>
              <a:buNone/>
            </a:pPr>
            <a:r>
              <a:rPr lang="en-US" sz="1200" dirty="0"/>
              <a:t>[2] </a:t>
            </a:r>
            <a:r>
              <a:rPr lang="en-US" sz="1200" strike="noStrike" dirty="0">
                <a:effectLst/>
              </a:rPr>
              <a:t>Carbon Emissions and Large Neural Network Training  David Patterson 1,2 , Joseph Gonzalez 2 , Quoc Le 1 , Chen Liang 1 , </a:t>
            </a:r>
            <a:r>
              <a:rPr lang="en-US" sz="1200" strike="noStrike" dirty="0" err="1">
                <a:effectLst/>
              </a:rPr>
              <a:t>Lluis</a:t>
            </a:r>
            <a:r>
              <a:rPr lang="en-US" sz="1200" strike="noStrike" dirty="0">
                <a:effectLst/>
              </a:rPr>
              <a:t>-Miquel Munguia 1 , Daniel Rothchild 2 , David So 1 , Maud </a:t>
            </a:r>
            <a:r>
              <a:rPr lang="en-US" sz="1200" strike="noStrike" dirty="0" err="1">
                <a:effectLst/>
              </a:rPr>
              <a:t>Texier</a:t>
            </a:r>
            <a:r>
              <a:rPr lang="en-US" sz="1200" strike="noStrike" dirty="0">
                <a:effectLst/>
              </a:rPr>
              <a:t> 1 , and Jeff Dean 1 {</a:t>
            </a:r>
            <a:r>
              <a:rPr lang="en-US" sz="1200" strike="noStrike" dirty="0" err="1">
                <a:effectLst/>
              </a:rPr>
              <a:t>davidpatterson</a:t>
            </a:r>
            <a:r>
              <a:rPr lang="en-US" sz="1200" strike="noStrike" dirty="0">
                <a:effectLst/>
              </a:rPr>
              <a:t>, </a:t>
            </a:r>
            <a:r>
              <a:rPr lang="en-US" sz="1200" strike="noStrike" dirty="0" err="1">
                <a:effectLst/>
              </a:rPr>
              <a:t>qvl</a:t>
            </a:r>
            <a:r>
              <a:rPr lang="en-US" sz="1200" strike="noStrike" dirty="0">
                <a:effectLst/>
              </a:rPr>
              <a:t>, </a:t>
            </a:r>
            <a:r>
              <a:rPr lang="en-US" sz="1200" strike="noStrike" dirty="0" err="1">
                <a:effectLst/>
              </a:rPr>
              <a:t>crazydonkey</a:t>
            </a:r>
            <a:r>
              <a:rPr lang="en-US" sz="1200" strike="noStrike" dirty="0">
                <a:effectLst/>
              </a:rPr>
              <a:t>, </a:t>
            </a:r>
            <a:r>
              <a:rPr lang="en-US" sz="1200" strike="noStrike" dirty="0" err="1">
                <a:effectLst/>
              </a:rPr>
              <a:t>llmunguia</a:t>
            </a:r>
            <a:r>
              <a:rPr lang="en-US" sz="1200" strike="noStrike" dirty="0">
                <a:effectLst/>
              </a:rPr>
              <a:t>, </a:t>
            </a:r>
            <a:r>
              <a:rPr lang="en-US" sz="1200" strike="noStrike" dirty="0" err="1">
                <a:effectLst/>
              </a:rPr>
              <a:t>davidso</a:t>
            </a:r>
            <a:r>
              <a:rPr lang="en-US" sz="1200" strike="noStrike" dirty="0">
                <a:effectLst/>
              </a:rPr>
              <a:t>, </a:t>
            </a:r>
            <a:r>
              <a:rPr lang="en-US" sz="1200" strike="noStrike" dirty="0" err="1">
                <a:effectLst/>
              </a:rPr>
              <a:t>maudt</a:t>
            </a:r>
            <a:r>
              <a:rPr lang="en-US" sz="1200" strike="noStrike" dirty="0">
                <a:effectLst/>
              </a:rPr>
              <a:t>, jeff}@google.com, {</a:t>
            </a:r>
            <a:r>
              <a:rPr lang="en-US" sz="1200" strike="noStrike" dirty="0" err="1">
                <a:effectLst/>
              </a:rPr>
              <a:t>pattrsn</a:t>
            </a:r>
            <a:r>
              <a:rPr lang="en-US" sz="1200" strike="noStrike" dirty="0">
                <a:effectLst/>
              </a:rPr>
              <a:t>, </a:t>
            </a:r>
            <a:r>
              <a:rPr lang="en-US" sz="1200" strike="noStrike" dirty="0" err="1">
                <a:effectLst/>
              </a:rPr>
              <a:t>jegonzal</a:t>
            </a:r>
            <a:r>
              <a:rPr lang="en-US" sz="1200" strike="noStrike" dirty="0">
                <a:effectLst/>
              </a:rPr>
              <a:t>, </a:t>
            </a:r>
            <a:r>
              <a:rPr lang="en-US" sz="1200" strike="noStrike" dirty="0" err="1">
                <a:effectLst/>
                <a:hlinkClick r:id="rId3">
                  <a:extLst>
                    <a:ext uri="{A12FA001-AC4F-418D-AE19-62706E023703}">
                      <ahyp:hlinkClr xmlns:ahyp="http://schemas.microsoft.com/office/drawing/2018/hyperlinkcolor" val="tx"/>
                    </a:ext>
                  </a:extLst>
                </a:hlinkClick>
              </a:rPr>
              <a:t>drothchild</a:t>
            </a:r>
            <a:r>
              <a:rPr lang="en-US" sz="1200" strike="noStrike" dirty="0">
                <a:effectLst/>
                <a:hlinkClick r:id="rId3">
                  <a:extLst>
                    <a:ext uri="{A12FA001-AC4F-418D-AE19-62706E023703}">
                      <ahyp:hlinkClr xmlns:ahyp="http://schemas.microsoft.com/office/drawing/2018/hyperlinkcolor" val="tx"/>
                    </a:ext>
                  </a:extLst>
                </a:hlinkClick>
              </a:rPr>
              <a:t>}@berkeley.edu</a:t>
            </a:r>
            <a:r>
              <a:rPr lang="en-US" sz="1200" strike="noStrike" dirty="0">
                <a:effectLst/>
              </a:rPr>
              <a:t> (April 2021)</a:t>
            </a:r>
          </a:p>
          <a:p>
            <a:pPr marL="0" indent="0" rtl="0">
              <a:spcBef>
                <a:spcPts val="0"/>
              </a:spcBef>
              <a:spcAft>
                <a:spcPts val="0"/>
              </a:spcAft>
              <a:buNone/>
            </a:pPr>
            <a:r>
              <a:rPr lang="en-US" sz="1200" dirty="0"/>
              <a:t>[3] </a:t>
            </a:r>
            <a:r>
              <a:rPr lang="en-US" sz="1200" strike="noStrike" dirty="0">
                <a:effectLst/>
              </a:rPr>
              <a:t>Li, </a:t>
            </a:r>
            <a:r>
              <a:rPr lang="en-US" sz="1200" strike="noStrike" dirty="0" err="1">
                <a:effectLst/>
              </a:rPr>
              <a:t>Pengfei</a:t>
            </a:r>
            <a:r>
              <a:rPr lang="en-US" sz="1200" strike="noStrike" dirty="0">
                <a:effectLst/>
              </a:rPr>
              <a:t> et al. “Making AI Less ‘Thirsty’: Uncovering and Addressing the Secret Water Footprint of AI Models.” </a:t>
            </a:r>
            <a:r>
              <a:rPr lang="en-US" sz="1200" i="1" strike="noStrike" dirty="0">
                <a:effectLst/>
              </a:rPr>
              <a:t>arXiv.org</a:t>
            </a:r>
            <a:r>
              <a:rPr lang="en-US" sz="1200" strike="noStrike" dirty="0">
                <a:effectLst/>
              </a:rPr>
              <a:t> (2023): n. </a:t>
            </a:r>
            <a:r>
              <a:rPr lang="en-US" sz="1200" strike="noStrike" dirty="0" err="1">
                <a:effectLst/>
              </a:rPr>
              <a:t>pag</a:t>
            </a:r>
            <a:r>
              <a:rPr lang="en-US" sz="1200" strike="noStrike" dirty="0">
                <a:effectLst/>
              </a:rPr>
              <a:t>. Web.</a:t>
            </a:r>
          </a:p>
          <a:p>
            <a:pPr marL="0" indent="0" rtl="0">
              <a:spcBef>
                <a:spcPts val="0"/>
              </a:spcBef>
              <a:spcAft>
                <a:spcPts val="0"/>
              </a:spcAft>
              <a:buNone/>
            </a:pPr>
            <a:r>
              <a:rPr lang="en-US" sz="1200" dirty="0"/>
              <a:t>[4] Rob Van Der </a:t>
            </a:r>
            <a:r>
              <a:rPr lang="en-US" sz="1200" dirty="0" err="1"/>
              <a:t>Wijngaart</a:t>
            </a:r>
            <a:r>
              <a:rPr lang="en-US" sz="1200" dirty="0"/>
              <a:t>, Improving GPU Performance by Reducing Cache Misses, (NVIDIA Developer, June 28, 2023) </a:t>
            </a:r>
            <a:r>
              <a:rPr lang="en-US" sz="1200" dirty="0">
                <a:hlinkClick r:id="rId4">
                  <a:extLst>
                    <a:ext uri="{A12FA001-AC4F-418D-AE19-62706E023703}">
                      <ahyp:hlinkClr xmlns:ahyp="http://schemas.microsoft.com/office/drawing/2018/hyperlinkcolor" val="tx"/>
                    </a:ext>
                  </a:extLst>
                </a:hlinkClick>
              </a:rPr>
              <a:t>https://developer.nvidia.com/blog/improving-gpu-performance-by-reducing-instruction-cache-misses</a:t>
            </a:r>
            <a:endParaRPr lang="en-US" sz="1200" dirty="0"/>
          </a:p>
          <a:p>
            <a:pPr marL="0" indent="0" rtl="0">
              <a:spcBef>
                <a:spcPts val="0"/>
              </a:spcBef>
              <a:spcAft>
                <a:spcPts val="0"/>
              </a:spcAft>
              <a:buNone/>
            </a:pPr>
            <a:r>
              <a:rPr lang="en-US" sz="1200" dirty="0"/>
              <a:t>[5] Rob Van Der </a:t>
            </a:r>
            <a:r>
              <a:rPr lang="en-US" sz="1200" dirty="0" err="1"/>
              <a:t>Wijngaart</a:t>
            </a:r>
            <a:r>
              <a:rPr lang="en-US" sz="1200" dirty="0"/>
              <a:t>, Boosting Application Performance with GPU Memory Access Tuning, (NVIDIA Developer, June 27, 2022) </a:t>
            </a:r>
            <a:r>
              <a:rPr lang="en-US" sz="1200" dirty="0">
                <a:hlinkClick r:id="rId5">
                  <a:extLst>
                    <a:ext uri="{A12FA001-AC4F-418D-AE19-62706E023703}">
                      <ahyp:hlinkClr xmlns:ahyp="http://schemas.microsoft.com/office/drawing/2018/hyperlinkcolor" val="tx"/>
                    </a:ext>
                  </a:extLst>
                </a:hlinkClick>
              </a:rPr>
              <a:t>https://developer.nvidia.com/blog/boosting-application-performance-with-gpu-memory-access-tuning/</a:t>
            </a:r>
            <a:endParaRPr lang="en-US" sz="1200" dirty="0"/>
          </a:p>
          <a:p>
            <a:pPr marL="0" indent="0" rtl="0">
              <a:spcBef>
                <a:spcPts val="0"/>
              </a:spcBef>
              <a:spcAft>
                <a:spcPts val="0"/>
              </a:spcAft>
              <a:buNone/>
            </a:pPr>
            <a:r>
              <a:rPr lang="en-US" sz="1200" dirty="0"/>
              <a:t>[6] </a:t>
            </a:r>
            <a:r>
              <a:rPr lang="en-US" sz="1200" dirty="0">
                <a:hlinkClick r:id="rId6">
                  <a:extLst>
                    <a:ext uri="{A12FA001-AC4F-418D-AE19-62706E023703}">
                      <ahyp:hlinkClr xmlns:ahyp="http://schemas.microsoft.com/office/drawing/2018/hyperlinkcolor" val="tx"/>
                    </a:ext>
                  </a:extLst>
                </a:hlinkClick>
              </a:rPr>
              <a:t>https://www.cnbc.com/2024/01/18/mark-zuckerberg-indicates-meta-is-spending-billions-on-nvidia-ai-chips.html</a:t>
            </a:r>
            <a:r>
              <a:rPr lang="en-US" sz="1200" dirty="0"/>
              <a:t> </a:t>
            </a:r>
          </a:p>
          <a:p>
            <a:pPr marL="0" indent="0">
              <a:spcBef>
                <a:spcPts val="0"/>
              </a:spcBef>
              <a:buNone/>
            </a:pPr>
            <a:r>
              <a:rPr lang="en-US" sz="1200" dirty="0"/>
              <a:t>[7] </a:t>
            </a:r>
            <a:r>
              <a:rPr lang="en-US" sz="1200" dirty="0" err="1"/>
              <a:t>Delort</a:t>
            </a:r>
            <a:r>
              <a:rPr lang="en-US" sz="1200" dirty="0"/>
              <a:t>, Etienne, Laura </a:t>
            </a:r>
            <a:r>
              <a:rPr lang="en-US" sz="1200" dirty="0" err="1"/>
              <a:t>Riou</a:t>
            </a:r>
            <a:r>
              <a:rPr lang="en-US" sz="1200" dirty="0"/>
              <a:t>, and Anukriti Srivastava. </a:t>
            </a:r>
            <a:r>
              <a:rPr lang="en-US" sz="1200" i="1" dirty="0"/>
              <a:t>Environmental Impact of Artificial Intelligence: Bibliographic Report - Artificial Intelligence and Eco-Responsibility Internship</a:t>
            </a:r>
            <a:r>
              <a:rPr lang="en-US" sz="1200" dirty="0"/>
              <a:t>. </a:t>
            </a:r>
            <a:r>
              <a:rPr lang="en-US" sz="1200" dirty="0" err="1"/>
              <a:t>N.p.</a:t>
            </a:r>
            <a:r>
              <a:rPr lang="en-US" sz="1200" dirty="0"/>
              <a:t>, 2023. Print.</a:t>
            </a:r>
          </a:p>
          <a:p>
            <a:pPr marL="0" indent="0">
              <a:spcBef>
                <a:spcPts val="0"/>
              </a:spcBef>
              <a:buNone/>
            </a:pPr>
            <a:r>
              <a:rPr lang="en-US" sz="1200" dirty="0"/>
              <a:t>[8] </a:t>
            </a:r>
            <a:r>
              <a:rPr lang="en-US" sz="1200" strike="noStrike" dirty="0">
                <a:effectLst/>
                <a:hlinkClick r:id="rId7">
                  <a:extLst>
                    <a:ext uri="{A12FA001-AC4F-418D-AE19-62706E023703}">
                      <ahyp:hlinkClr xmlns:ahyp="http://schemas.microsoft.com/office/drawing/2018/hyperlinkcolor" val="tx"/>
                    </a:ext>
                  </a:extLst>
                </a:hlinkClick>
              </a:rPr>
              <a:t>Nvidia Blackwell GPU: R&amp;D Costs and Pricing $30,000 to $40,000 for just the GPU</a:t>
            </a:r>
            <a:r>
              <a:rPr lang="en-US" sz="1200" dirty="0"/>
              <a:t>, ( </a:t>
            </a:r>
            <a:r>
              <a:rPr lang="en-US" sz="1200" dirty="0" err="1"/>
              <a:t>Hagerdoorn</a:t>
            </a:r>
            <a:r>
              <a:rPr lang="en-US" sz="1200" dirty="0"/>
              <a:t>, H., guru3d) April 2024</a:t>
            </a:r>
            <a:endParaRPr lang="en-US" sz="1200" dirty="0">
              <a:effectLst/>
            </a:endParaRP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Maddux Berry</a:t>
            </a:r>
          </a:p>
        </p:txBody>
      </p:sp>
    </p:spTree>
    <p:extLst>
      <p:ext uri="{BB962C8B-B14F-4D97-AF65-F5344CB8AC3E}">
        <p14:creationId xmlns:p14="http://schemas.microsoft.com/office/powerpoint/2010/main" val="1757401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sp>
        <p:nvSpPr>
          <p:cNvPr id="4" name="Action Button: Movie 3">
            <a:hlinkClick r:id="rId3" highlightClick="1"/>
            <a:extLst>
              <a:ext uri="{FF2B5EF4-FFF2-40B4-BE49-F238E27FC236}">
                <a16:creationId xmlns:a16="http://schemas.microsoft.com/office/drawing/2014/main" id="{CC93480B-673B-CB4A-A740-5F63B49C6CEB}"/>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a:hlinkClick r:id="rId3"/>
            <a:extLst>
              <a:ext uri="{FF2B5EF4-FFF2-40B4-BE49-F238E27FC236}">
                <a16:creationId xmlns:a16="http://schemas.microsoft.com/office/drawing/2014/main" id="{38554ED9-7ECC-4C51-C637-1EA846ECF38E}"/>
              </a:ext>
            </a:extLst>
          </p:cNvPr>
          <p:cNvPicPr>
            <a:picLocks noChangeAspect="1"/>
          </p:cNvPicPr>
          <p:nvPr/>
        </p:nvPicPr>
        <p:blipFill rotWithShape="1">
          <a:blip r:embed="rId4"/>
          <a:srcRect t="9787" b="7033"/>
          <a:stretch/>
        </p:blipFill>
        <p:spPr>
          <a:xfrm>
            <a:off x="540863" y="4427546"/>
            <a:ext cx="914400" cy="555608"/>
          </a:xfrm>
          <a:prstGeom prst="rect">
            <a:avLst/>
          </a:prstGeom>
        </p:spPr>
      </p:pic>
    </p:spTree>
    <p:extLst>
      <p:ext uri="{BB962C8B-B14F-4D97-AF65-F5344CB8AC3E}">
        <p14:creationId xmlns:p14="http://schemas.microsoft.com/office/powerpoint/2010/main" val="3675797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427466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lnSpcReduction="10000"/>
          </a:bodyPr>
          <a:lstStyle/>
          <a:p>
            <a:r>
              <a:rPr lang="en-US" dirty="0"/>
              <a:t>pp. 454 3. Would people agree – social contract, not virtue ethics?</a:t>
            </a:r>
          </a:p>
          <a:p>
            <a:r>
              <a:rPr lang="en-US" dirty="0"/>
              <a:t>pp. 460 Pointing to the outcome of Tim’s efforts is not grounds for assuming his intentions.</a:t>
            </a:r>
          </a:p>
          <a:p>
            <a:r>
              <a:rPr lang="en-US" dirty="0"/>
              <a:t>pp. 468 “return to using principle-based…” source from 2003, needs update. This happened a while ago.</a:t>
            </a:r>
          </a:p>
          <a:p>
            <a:r>
              <a:rPr lang="en-US" dirty="0"/>
              <a:t>pp. 469 pension quote source from 1983, tough to get a pension now</a:t>
            </a:r>
          </a:p>
        </p:txBody>
      </p:sp>
      <p:sp>
        <p:nvSpPr>
          <p:cNvPr id="11" name="Content Placeholder 10"/>
          <p:cNvSpPr>
            <a:spLocks noGrp="1"/>
          </p:cNvSpPr>
          <p:nvPr>
            <p:ph sz="half" idx="2"/>
          </p:nvPr>
        </p:nvSpPr>
        <p:spPr/>
        <p:txBody>
          <a:bodyPr>
            <a:normAutofit lnSpcReduction="10000"/>
          </a:bodyPr>
          <a:lstStyle/>
          <a:p>
            <a:r>
              <a:rPr lang="en-US" dirty="0"/>
              <a:t>Axtell Interview: Lots of great advice despite it feeling like an advertisement: “training” recommended as solution 3 times on first page, 4 in total in less than 3 pages.</a:t>
            </a:r>
          </a:p>
          <a:p>
            <a:r>
              <a:rPr lang="en-US" dirty="0"/>
              <a:t>Questions I liked: 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76828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a:xfrm>
            <a:off x="685800" y="1352551"/>
            <a:ext cx="7772400" cy="3568770"/>
          </a:xfrm>
        </p:spPr>
        <p:txBody>
          <a:bodyPr>
            <a:normAutofit/>
          </a:bodyPr>
          <a:lstStyle/>
          <a:p>
            <a:r>
              <a:rPr lang="en-US" dirty="0"/>
              <a:t>Before Debate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endParaRPr lang="en-US" dirty="0"/>
          </a:p>
          <a:p>
            <a:pPr marL="0" indent="0">
              <a:buNone/>
            </a:pPr>
            <a:r>
              <a:rPr lang="en-US" dirty="0"/>
              <a:t>Prompt: Should we produce a FPS game based on current war?</a:t>
            </a:r>
          </a:p>
          <a:p>
            <a:pPr marL="205768" lvl="1" indent="0">
              <a:buNone/>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9092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remaining topics</a:t>
            </a:r>
          </a:p>
          <a:p>
            <a:pPr lvl="1"/>
            <a:r>
              <a:rPr lang="en-US" dirty="0"/>
              <a:t>Group Presentation Draft</a:t>
            </a:r>
          </a:p>
          <a:p>
            <a:pPr lvl="2"/>
            <a:r>
              <a:rPr lang="en-US" dirty="0"/>
              <a:t>Submit as Power Point on Canvas</a:t>
            </a:r>
          </a:p>
          <a:p>
            <a:pPr lvl="2"/>
            <a:r>
              <a:rPr lang="en-US" dirty="0"/>
              <a:t>Post Power Point file on group website</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Algorithmic bias in law enforcement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Alden Cutler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327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a:t>
            </a:r>
          </a:p>
        </p:txBody>
      </p:sp>
      <p:sp>
        <p:nvSpPr>
          <p:cNvPr id="3" name="Content Placeholder 2"/>
          <p:cNvSpPr>
            <a:spLocks noGrp="1"/>
          </p:cNvSpPr>
          <p:nvPr>
            <p:ph sz="half" idx="1"/>
          </p:nvPr>
        </p:nvSpPr>
        <p:spPr>
          <a:xfrm>
            <a:off x="685800" y="1194006"/>
            <a:ext cx="7772400" cy="3352800"/>
          </a:xfrm>
        </p:spPr>
        <p:txBody>
          <a:bodyPr anchor="t">
            <a:normAutofit/>
          </a:bodyPr>
          <a:lstStyle/>
          <a:p>
            <a:endParaRPr lang="en-US" sz="2400" dirty="0"/>
          </a:p>
          <a:p>
            <a:r>
              <a:rPr lang="en-US" sz="2400" dirty="0"/>
              <a:t>“</a:t>
            </a:r>
            <a:r>
              <a:rPr lang="en-US" sz="2400" dirty="0">
                <a:effectLst/>
              </a:rPr>
              <a:t>A systematic error in predictive computation” </a:t>
            </a:r>
            <a:r>
              <a:rPr lang="en-US" sz="1400" dirty="0">
                <a:effectLst/>
              </a:rPr>
              <a:t>[1]</a:t>
            </a:r>
            <a:endParaRPr lang="en-US" sz="2400" dirty="0">
              <a:effectLst/>
            </a:endParaRPr>
          </a:p>
          <a:p>
            <a:endParaRPr lang="en-US" sz="2400" dirty="0">
              <a:effectLst/>
            </a:endParaRPr>
          </a:p>
          <a:p>
            <a:r>
              <a:rPr lang="en-US" sz="2400" dirty="0"/>
              <a:t>Computational discrimination where unfair outcomes privilege one arbitrary group over another </a:t>
            </a:r>
            <a:r>
              <a:rPr lang="en-US" sz="1400" dirty="0"/>
              <a:t>[1]</a:t>
            </a:r>
            <a:endParaRPr lang="en-US" sz="2400" dirty="0">
              <a:effectLst/>
            </a:endParaRPr>
          </a:p>
          <a:p>
            <a:pPr marL="0" indent="0">
              <a:buNone/>
            </a:pPr>
            <a:endParaRPr lang="en-US" sz="2800" dirty="0">
              <a:effectLst/>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Alden Cutler</a:t>
            </a:r>
          </a:p>
        </p:txBody>
      </p:sp>
    </p:spTree>
    <p:extLst>
      <p:ext uri="{BB962C8B-B14F-4D97-AF65-F5344CB8AC3E}">
        <p14:creationId xmlns:p14="http://schemas.microsoft.com/office/powerpoint/2010/main" val="2075725704"/>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39446</TotalTime>
  <Words>5615</Words>
  <Application>Microsoft Macintosh PowerPoint</Application>
  <PresentationFormat>On-screen Show (16:9)</PresentationFormat>
  <Paragraphs>443</Paragraphs>
  <Slides>34</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ＭＳ Ｐゴシック</vt:lpstr>
      <vt:lpstr>Arial</vt:lpstr>
      <vt:lpstr>Calibri</vt:lpstr>
      <vt:lpstr>Cambria</vt:lpstr>
      <vt:lpstr>Red Radial 16x9</vt:lpstr>
      <vt:lpstr>Class 10 Professional Ethics</vt:lpstr>
      <vt:lpstr>Overview</vt:lpstr>
      <vt:lpstr>PowerPoint Presentation</vt:lpstr>
      <vt:lpstr>My Reading Notes</vt:lpstr>
      <vt:lpstr>Debate Ground Rules</vt:lpstr>
      <vt:lpstr>Assignment</vt:lpstr>
      <vt:lpstr>Overview</vt:lpstr>
      <vt:lpstr>Algorithmic bias in law enforcement</vt:lpstr>
      <vt:lpstr>What is it?</vt:lpstr>
      <vt:lpstr>Where does it come from?</vt:lpstr>
      <vt:lpstr>What are the consequences?</vt:lpstr>
      <vt:lpstr>Are there any solutions?</vt:lpstr>
      <vt:lpstr>Recent progress</vt:lpstr>
      <vt:lpstr>Conclusions</vt:lpstr>
      <vt:lpstr>References</vt:lpstr>
      <vt:lpstr>Race and Equity in Generative AI: Exploring the Ethical Challenges</vt:lpstr>
      <vt:lpstr>Large Language Models vs. Generative AI</vt:lpstr>
      <vt:lpstr>How Does Generative AI Work?</vt:lpstr>
      <vt:lpstr>The Problem</vt:lpstr>
      <vt:lpstr>Stable Diffusion or Unstable Diffusion?</vt:lpstr>
      <vt:lpstr>Stable Diffusion or Unstable Diffusion?</vt:lpstr>
      <vt:lpstr>Google Gemini</vt:lpstr>
      <vt:lpstr>Conclusion</vt:lpstr>
      <vt:lpstr>REFERENCES</vt:lpstr>
      <vt:lpstr>Does GPU Optimization In A.I Applications allow for A Noticeable Change in Sustainability and Accessibility?</vt:lpstr>
      <vt:lpstr>What is A GPU? And Why is it important?</vt:lpstr>
      <vt:lpstr>The Monetary Cost of Hardware</vt:lpstr>
      <vt:lpstr>The Environmental Impact</vt:lpstr>
      <vt:lpstr>The inefficiencies With GPUs</vt:lpstr>
      <vt:lpstr>Why is Optimization the answer?</vt:lpstr>
      <vt:lpstr>Reaping the Benefits of Optimization</vt:lpstr>
      <vt:lpstr>References</vt:lpstr>
      <vt:lpstr>Class 10 The End</vt:lpstr>
      <vt:lpstr>Remote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465</cp:revision>
  <dcterms:created xsi:type="dcterms:W3CDTF">2014-08-25T02:19:16Z</dcterms:created>
  <dcterms:modified xsi:type="dcterms:W3CDTF">2024-04-16T22:13:06Z</dcterms:modified>
</cp:coreProperties>
</file>